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A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576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4010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90819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5353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1545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54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00534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4059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3244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3566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B625FD-39A9-4DCB-9CD0-179972920588}" type="datetimeFigureOut">
              <a:rPr lang="tr-TR" smtClean="0"/>
              <a:pPr/>
              <a:t>25.11.2018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28527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625FD-39A9-4DCB-9CD0-179972920588}" type="datetimeFigureOut">
              <a:rPr lang="tr-TR" smtClean="0"/>
              <a:pPr/>
              <a:t>25.11.2018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3810-D42F-489D-92E0-9AD06125F967}" type="slidenum">
              <a:rPr lang="tr-TR" smtClean="0"/>
              <a:pPr/>
              <a:t>‹#›</a:t>
            </a:fld>
            <a:endParaRPr lang="tr-TR" dirty="0"/>
          </a:p>
        </p:txBody>
      </p:sp>
    </p:spTree>
    <p:extLst>
      <p:ext uri="{BB962C8B-B14F-4D97-AF65-F5344CB8AC3E}">
        <p14:creationId xmlns:p14="http://schemas.microsoft.com/office/powerpoint/2010/main" xmlns="" val="1153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Görüntüleme 2"/>
          <p:cNvSpPr/>
          <p:nvPr/>
        </p:nvSpPr>
        <p:spPr>
          <a:xfrm>
            <a:off x="0" y="0"/>
            <a:ext cx="11959772" cy="6858000"/>
          </a:xfrm>
          <a:prstGeom prst="flowChartDisplay">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a:p>
        </p:txBody>
      </p:sp>
      <p:sp>
        <p:nvSpPr>
          <p:cNvPr id="8" name="Dikdörtgen 7"/>
          <p:cNvSpPr/>
          <p:nvPr/>
        </p:nvSpPr>
        <p:spPr>
          <a:xfrm>
            <a:off x="4148892" y="420735"/>
            <a:ext cx="5674950" cy="6044540"/>
          </a:xfrm>
          <a:prstGeom prst="rect">
            <a:avLst/>
          </a:prstGeom>
        </p:spPr>
        <p:txBody>
          <a:bodyPr wrap="none">
            <a:spAutoFit/>
          </a:bodyPr>
          <a:lstStyle/>
          <a:p>
            <a:pPr algn="ctr">
              <a:lnSpc>
                <a:spcPct val="150000"/>
              </a:lnSpc>
            </a:pPr>
            <a:r>
              <a:rPr lang="tr-TR" sz="6600" b="1" dirty="0" smtClean="0">
                <a:ln w="0">
                  <a:solidFill>
                    <a:sysClr val="windowText" lastClr="000000"/>
                  </a:solidFill>
                </a:ln>
                <a:solidFill>
                  <a:srgbClr val="00B0F0"/>
                </a:solidFill>
                <a:latin typeface="Jokerman" panose="04090605060D06020702" pitchFamily="82" charset="0"/>
              </a:rPr>
              <a:t>TEKNOLOJI</a:t>
            </a:r>
            <a:r>
              <a:rPr lang="tr-TR" sz="6600" b="1" dirty="0" smtClean="0">
                <a:ln w="12700">
                  <a:solidFill>
                    <a:sysClr val="windowText" lastClr="000000"/>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r>
              <a:rPr lang="tr-TR" sz="6600" b="1" dirty="0" smtClean="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6600" b="1" dirty="0" smtClean="0">
                <a:ln w="12700">
                  <a:solidFill>
                    <a:sysClr val="windowText" lastClr="000000"/>
                  </a:solidFill>
                  <a:prstDash val="solid"/>
                </a:ln>
                <a:solidFill>
                  <a:srgbClr val="FF0000"/>
                </a:solidFill>
                <a:effectLst>
                  <a:outerShdw dist="38100" dir="2640000" algn="bl" rotWithShape="0">
                    <a:schemeClr val="tx2">
                      <a:lumMod val="75000"/>
                    </a:schemeClr>
                  </a:outerShdw>
                </a:effectLst>
                <a:latin typeface="Jokerman" panose="04090605060D06020702" pitchFamily="82" charset="0"/>
              </a:rPr>
              <a:t>VE</a:t>
            </a:r>
            <a:r>
              <a:rPr lang="tr-TR" sz="6600" b="1" dirty="0" smtClean="0">
                <a:ln w="12700">
                  <a:solidFill>
                    <a:sysClr val="windowText" lastClr="000000"/>
                  </a:solidFill>
                  <a:prstDash val="solid"/>
                </a:ln>
                <a:solidFill>
                  <a:srgbClr val="FFFF0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6600" b="1" dirty="0" smtClean="0">
                <a:ln w="12700">
                  <a:solidFill>
                    <a:sysClr val="windowText" lastClr="000000"/>
                  </a:solidFill>
                  <a:prstDash val="solid"/>
                </a:ln>
                <a:solidFill>
                  <a:schemeClr val="bg1"/>
                </a:solidFill>
                <a:effectLst>
                  <a:outerShdw dist="38100" dir="2640000" algn="bl" rotWithShape="0">
                    <a:schemeClr val="tx2">
                      <a:lumMod val="75000"/>
                    </a:schemeClr>
                  </a:outerShdw>
                </a:effectLst>
                <a:latin typeface="Jokerman" panose="04090605060D06020702" pitchFamily="82" charset="0"/>
              </a:rPr>
              <a:t>TASARIM</a:t>
            </a:r>
            <a:r>
              <a:rPr lang="tr-TR" sz="66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 </a:t>
            </a:r>
          </a:p>
          <a:p>
            <a:pPr algn="ctr">
              <a:lnSpc>
                <a:spcPct val="150000"/>
              </a:lnSpc>
            </a:pPr>
            <a:r>
              <a:rPr lang="tr-TR" sz="6600" b="1" dirty="0" smtClean="0">
                <a:ln w="12700">
                  <a:solidFill>
                    <a:sysClr val="windowText" lastClr="000000"/>
                  </a:solidFill>
                  <a:prstDash val="solid"/>
                </a:ln>
                <a:solidFill>
                  <a:srgbClr val="00B050"/>
                </a:solidFill>
                <a:effectLst>
                  <a:outerShdw dist="38100" dir="2640000" algn="bl" rotWithShape="0">
                    <a:schemeClr val="tx2">
                      <a:lumMod val="75000"/>
                    </a:schemeClr>
                  </a:outerShdw>
                </a:effectLst>
                <a:latin typeface="Jokerman" panose="04090605060D06020702" pitchFamily="82" charset="0"/>
              </a:rPr>
              <a:t>DERSI</a:t>
            </a:r>
          </a:p>
        </p:txBody>
      </p:sp>
      <p:grpSp>
        <p:nvGrpSpPr>
          <p:cNvPr id="2" name="Grup 1"/>
          <p:cNvGrpSpPr/>
          <p:nvPr/>
        </p:nvGrpSpPr>
        <p:grpSpPr>
          <a:xfrm>
            <a:off x="9069264" y="538679"/>
            <a:ext cx="325008" cy="334479"/>
            <a:chOff x="5437163" y="3579907"/>
            <a:chExt cx="519858" cy="476010"/>
          </a:xfrm>
        </p:grpSpPr>
        <p:sp>
          <p:nvSpPr>
            <p:cNvPr id="7" name="Oval 6"/>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Oval 9"/>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grpSp>
        <p:nvGrpSpPr>
          <p:cNvPr id="9" name="Grup 8"/>
          <p:cNvGrpSpPr/>
          <p:nvPr/>
        </p:nvGrpSpPr>
        <p:grpSpPr>
          <a:xfrm>
            <a:off x="7951029" y="5076632"/>
            <a:ext cx="325008" cy="334479"/>
            <a:chOff x="5437163" y="3579907"/>
            <a:chExt cx="519858" cy="476010"/>
          </a:xfrm>
        </p:grpSpPr>
        <p:sp>
          <p:nvSpPr>
            <p:cNvPr id="11" name="Oval 10"/>
            <p:cNvSpPr/>
            <p:nvPr/>
          </p:nvSpPr>
          <p:spPr>
            <a:xfrm>
              <a:off x="5437163" y="3579907"/>
              <a:ext cx="519858" cy="476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2" name="Oval 11"/>
            <p:cNvSpPr/>
            <p:nvPr/>
          </p:nvSpPr>
          <p:spPr>
            <a:xfrm>
              <a:off x="5508667" y="3690695"/>
              <a:ext cx="376849" cy="2544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grpSp>
      <p:pic>
        <p:nvPicPr>
          <p:cNvPr id="14" name="Resim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8571" y="266669"/>
            <a:ext cx="3634003" cy="6605336"/>
          </a:xfrm>
          <a:prstGeom prst="rect">
            <a:avLst/>
          </a:prstGeom>
        </p:spPr>
      </p:pic>
    </p:spTree>
    <p:extLst>
      <p:ext uri="{BB962C8B-B14F-4D97-AF65-F5344CB8AC3E}">
        <p14:creationId xmlns:p14="http://schemas.microsoft.com/office/powerpoint/2010/main" xmlns="" val="234504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197421" y="1597111"/>
            <a:ext cx="10348691" cy="3539430"/>
          </a:xfrm>
          <a:prstGeom prst="rect">
            <a:avLst/>
          </a:prstGeom>
        </p:spPr>
        <p:txBody>
          <a:bodyPr wrap="square">
            <a:spAutoFit/>
          </a:bodyPr>
          <a:lstStyle/>
          <a:p>
            <a:pPr>
              <a:lnSpc>
                <a:spcPct val="200000"/>
              </a:lnSpc>
            </a:pPr>
            <a:r>
              <a:rPr lang="tr-TR" sz="2800" kern="1400" dirty="0">
                <a:solidFill>
                  <a:srgbClr val="000000"/>
                </a:solidFill>
                <a:latin typeface="Calibri" panose="020F0502020204030204" pitchFamily="34" charset="0"/>
              </a:rPr>
              <a:t>İnsanoğlu </a:t>
            </a:r>
            <a:r>
              <a:rPr lang="tr-TR" sz="2800" kern="1400" dirty="0" err="1">
                <a:solidFill>
                  <a:srgbClr val="000000"/>
                </a:solidFill>
                <a:latin typeface="Calibri" panose="020F0502020204030204" pitchFamily="34" charset="0"/>
              </a:rPr>
              <a:t>sosyo</a:t>
            </a:r>
            <a:r>
              <a:rPr lang="tr-TR" sz="2800" kern="1400" dirty="0">
                <a:solidFill>
                  <a:srgbClr val="000000"/>
                </a:solidFill>
                <a:latin typeface="Calibri" panose="020F0502020204030204" pitchFamily="34" charset="0"/>
              </a:rPr>
              <a:t>-ekonomik sistemlerin işleyişinde önemli bir rol oynar. Örneğin, bugün kullandığımız araç-gereç, makine, mekan ve nesnelerin bir çoğu insan yapısıdır. Aynı zamanda insan, bunların direkt veya dolaylı olarak kullanıcısı durumundadır. </a:t>
            </a:r>
          </a:p>
        </p:txBody>
      </p:sp>
    </p:spTree>
    <p:extLst>
      <p:ext uri="{BB962C8B-B14F-4D97-AF65-F5344CB8AC3E}">
        <p14:creationId xmlns:p14="http://schemas.microsoft.com/office/powerpoint/2010/main" xmlns="" val="252759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04682" y="1247894"/>
            <a:ext cx="10348691" cy="4401205"/>
          </a:xfrm>
          <a:prstGeom prst="rect">
            <a:avLst/>
          </a:prstGeom>
        </p:spPr>
        <p:txBody>
          <a:bodyPr wrap="square">
            <a:spAutoFit/>
          </a:bodyPr>
          <a:lstStyle/>
          <a:p>
            <a:pPr>
              <a:lnSpc>
                <a:spcPct val="200000"/>
              </a:lnSpc>
            </a:pPr>
            <a:r>
              <a:rPr lang="tr-TR" sz="2800" kern="1400" dirty="0">
                <a:solidFill>
                  <a:srgbClr val="000000"/>
                </a:solidFill>
                <a:latin typeface="Calibri" panose="020F0502020204030204" pitchFamily="34" charset="0"/>
              </a:rPr>
              <a:t>Tarih boyunca bu böyle olmakla birlikte, zamanla ihtiyaçların ve teknolojinin gelişmesi neticesinde, insan yapısı ürünler, daha büyük oranda insan yaşamının ayrılmaz bir parçası olmaya başlamıştır. İnsan yapısı bu ürünler karmaşıklaştıkça, ürünlerin kullanımıyla ilgili </a:t>
            </a:r>
            <a:r>
              <a:rPr lang="tr-TR" sz="2800" u="sng" kern="1400" dirty="0">
                <a:solidFill>
                  <a:srgbClr val="FF0000"/>
                </a:solidFill>
                <a:latin typeface="Calibri" panose="020F0502020204030204" pitchFamily="34" charset="0"/>
              </a:rPr>
              <a:t>sağlık ve verimlilik sorunları </a:t>
            </a:r>
            <a:r>
              <a:rPr lang="tr-TR" sz="2800" kern="1400" dirty="0">
                <a:solidFill>
                  <a:srgbClr val="000000"/>
                </a:solidFill>
                <a:latin typeface="Calibri" panose="020F0502020204030204" pitchFamily="34" charset="0"/>
              </a:rPr>
              <a:t>dikkat çekmeye başlamıştır. </a:t>
            </a:r>
          </a:p>
        </p:txBody>
      </p:sp>
    </p:spTree>
    <p:extLst>
      <p:ext uri="{BB962C8B-B14F-4D97-AF65-F5344CB8AC3E}">
        <p14:creationId xmlns:p14="http://schemas.microsoft.com/office/powerpoint/2010/main" xmlns="" val="1300721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04682" y="2188346"/>
            <a:ext cx="10348691" cy="2341538"/>
          </a:xfrm>
          <a:prstGeom prst="rect">
            <a:avLst/>
          </a:prstGeom>
        </p:spPr>
        <p:txBody>
          <a:bodyPr wrap="square">
            <a:spAutoFit/>
          </a:bodyPr>
          <a:lstStyle/>
          <a:p>
            <a:pPr>
              <a:lnSpc>
                <a:spcPct val="150000"/>
              </a:lnSpc>
            </a:pPr>
            <a:endParaRPr lang="tr-TR" sz="2800" kern="1400" dirty="0">
              <a:solidFill>
                <a:srgbClr val="000000"/>
              </a:solidFill>
              <a:latin typeface="Calibri" panose="020F0502020204030204" pitchFamily="34" charset="0"/>
            </a:endParaRPr>
          </a:p>
          <a:p>
            <a:pPr>
              <a:lnSpc>
                <a:spcPct val="200000"/>
              </a:lnSpc>
            </a:pPr>
            <a:r>
              <a:rPr lang="tr-TR" sz="2800" kern="1400" dirty="0">
                <a:solidFill>
                  <a:srgbClr val="000000"/>
                </a:solidFill>
                <a:latin typeface="Calibri" panose="020F0502020204030204" pitchFamily="34" charset="0"/>
              </a:rPr>
              <a:t>Mekanlarda, araç ve gereçlerde, sağlık ve güvenlik problemleri artıkça Ergonomiye olan ilgi de buna paralel olarak artmıştır. </a:t>
            </a:r>
          </a:p>
        </p:txBody>
      </p:sp>
    </p:spTree>
    <p:extLst>
      <p:ext uri="{BB962C8B-B14F-4D97-AF65-F5344CB8AC3E}">
        <p14:creationId xmlns:p14="http://schemas.microsoft.com/office/powerpoint/2010/main" xmlns="" val="4061437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04682" y="2188346"/>
            <a:ext cx="10348691" cy="3539430"/>
          </a:xfrm>
          <a:prstGeom prst="rect">
            <a:avLst/>
          </a:prstGeom>
        </p:spPr>
        <p:txBody>
          <a:bodyPr wrap="square">
            <a:spAutoFit/>
          </a:bodyPr>
          <a:lstStyle/>
          <a:p>
            <a:pPr>
              <a:lnSpc>
                <a:spcPct val="200000"/>
              </a:lnSpc>
            </a:pPr>
            <a:r>
              <a:rPr lang="tr-TR" sz="2800" b="1" u="sng" kern="1400" dirty="0">
                <a:solidFill>
                  <a:srgbClr val="FF0000"/>
                </a:solidFill>
                <a:latin typeface="Calibri" panose="020F0502020204030204" pitchFamily="34" charset="0"/>
              </a:rPr>
              <a:t>Örneğin;</a:t>
            </a:r>
            <a:r>
              <a:rPr lang="tr-TR" sz="2800" b="1" kern="1400" dirty="0">
                <a:solidFill>
                  <a:srgbClr val="FF0000"/>
                </a:solidFill>
                <a:latin typeface="Calibri" panose="020F0502020204030204" pitchFamily="34" charset="0"/>
              </a:rPr>
              <a:t> </a:t>
            </a:r>
            <a:r>
              <a:rPr lang="tr-TR" sz="2800" kern="1400" dirty="0">
                <a:solidFill>
                  <a:srgbClr val="000000"/>
                </a:solidFill>
                <a:latin typeface="Calibri" panose="020F0502020204030204" pitchFamily="34" charset="0"/>
              </a:rPr>
              <a:t>Kore savaşı sırasında eğitim uçuşları esnasında ölen Amerikalı pilotların sayısının, savaşta ölen pilotlardan daha fazla olduğunun görülmesi, dikkatleri pilot kabininin gösterge ve kontrol kollarının tasarımına çevirmiştir.  </a:t>
            </a:r>
          </a:p>
        </p:txBody>
      </p:sp>
    </p:spTree>
    <p:extLst>
      <p:ext uri="{BB962C8B-B14F-4D97-AF65-F5344CB8AC3E}">
        <p14:creationId xmlns:p14="http://schemas.microsoft.com/office/powerpoint/2010/main" xmlns="" val="152908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04682" y="2188346"/>
            <a:ext cx="10348691" cy="2677656"/>
          </a:xfrm>
          <a:prstGeom prst="rect">
            <a:avLst/>
          </a:prstGeom>
        </p:spPr>
        <p:txBody>
          <a:bodyPr wrap="square">
            <a:spAutoFit/>
          </a:bodyPr>
          <a:lstStyle/>
          <a:p>
            <a:pPr>
              <a:lnSpc>
                <a:spcPct val="200000"/>
              </a:lnSpc>
            </a:pPr>
            <a:r>
              <a:rPr lang="tr-TR" sz="2800" b="1" kern="1400" dirty="0">
                <a:solidFill>
                  <a:srgbClr val="00B0F0"/>
                </a:solidFill>
                <a:latin typeface="Calibri" panose="020F0502020204030204" pitchFamily="34" charset="0"/>
              </a:rPr>
              <a:t>ERGONOMİ; </a:t>
            </a:r>
            <a:r>
              <a:rPr lang="tr-TR" sz="2800" kern="1400" dirty="0">
                <a:solidFill>
                  <a:srgbClr val="000000"/>
                </a:solidFill>
                <a:latin typeface="Calibri" panose="020F0502020204030204" pitchFamily="34" charset="0"/>
              </a:rPr>
              <a:t>insan, nesne ve sistem arasındaki etkileşim ile ilgilenen bir bilim dalıdır. İnsanların işte, evde ve yaşamlarının her aşamasında kullandıkları sistem, alet, eylem ve hareketlerin tasarımıyla ilgilenir. </a:t>
            </a:r>
          </a:p>
        </p:txBody>
      </p:sp>
    </p:spTree>
    <p:extLst>
      <p:ext uri="{BB962C8B-B14F-4D97-AF65-F5344CB8AC3E}">
        <p14:creationId xmlns:p14="http://schemas.microsoft.com/office/powerpoint/2010/main" xmlns="" val="89861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69994" y="333041"/>
            <a:ext cx="10348691" cy="6004080"/>
          </a:xfrm>
          <a:prstGeom prst="rect">
            <a:avLst/>
          </a:prstGeom>
        </p:spPr>
        <p:txBody>
          <a:bodyPr wrap="square">
            <a:spAutoFit/>
          </a:bodyPr>
          <a:lstStyle/>
          <a:p>
            <a:pPr>
              <a:lnSpc>
                <a:spcPct val="200000"/>
              </a:lnSpc>
            </a:pPr>
            <a:r>
              <a:rPr lang="tr-TR" sz="2800" kern="1400" dirty="0">
                <a:solidFill>
                  <a:srgbClr val="000000"/>
                </a:solidFill>
                <a:latin typeface="Calibri" panose="020F0502020204030204" pitchFamily="34" charset="0"/>
              </a:rPr>
              <a:t>Tasarımın amacı, sistem, ürün, iş ve çevrenin, insanın fiziksel ve zihinsel kabiliyetlerine uygunluğunu sağlamaktır. </a:t>
            </a:r>
          </a:p>
          <a:p>
            <a:pPr>
              <a:lnSpc>
                <a:spcPct val="200000"/>
              </a:lnSpc>
            </a:pPr>
            <a:endParaRPr lang="tr-TR" sz="2800" kern="1400" dirty="0">
              <a:solidFill>
                <a:srgbClr val="000000"/>
              </a:solidFill>
              <a:latin typeface="Calibri" panose="020F0502020204030204" pitchFamily="34" charset="0"/>
            </a:endParaRPr>
          </a:p>
          <a:p>
            <a:pPr>
              <a:lnSpc>
                <a:spcPct val="200000"/>
              </a:lnSpc>
            </a:pPr>
            <a:r>
              <a:rPr lang="tr-TR" sz="2800" kern="1400" dirty="0">
                <a:solidFill>
                  <a:srgbClr val="000000"/>
                </a:solidFill>
                <a:latin typeface="Calibri" panose="020F0502020204030204" pitchFamily="34" charset="0"/>
              </a:rPr>
              <a:t>Ergonomi, anlayış olarak insanın doğasında olan bir kavram olduğundan dolayı tarih boyunca insanın kullandığı kesme aletleri, testere, kazma vs. gibi aletler insanların rahat kullanımına uygun şekilde tasarlanmaya çalışılmıştır. </a:t>
            </a:r>
          </a:p>
        </p:txBody>
      </p:sp>
    </p:spTree>
    <p:extLst>
      <p:ext uri="{BB962C8B-B14F-4D97-AF65-F5344CB8AC3E}">
        <p14:creationId xmlns:p14="http://schemas.microsoft.com/office/powerpoint/2010/main" xmlns="" val="320359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69994" y="333041"/>
            <a:ext cx="10348691" cy="6124754"/>
          </a:xfrm>
          <a:prstGeom prst="rect">
            <a:avLst/>
          </a:prstGeom>
        </p:spPr>
        <p:txBody>
          <a:bodyPr wrap="square">
            <a:spAutoFit/>
          </a:bodyPr>
          <a:lstStyle/>
          <a:p>
            <a:pPr marL="0" lvl="1">
              <a:lnSpc>
                <a:spcPct val="200000"/>
              </a:lnSpc>
            </a:pPr>
            <a:r>
              <a:rPr lang="tr-TR" sz="2800" kern="1400" dirty="0">
                <a:solidFill>
                  <a:srgbClr val="000000"/>
                </a:solidFill>
                <a:latin typeface="Calibri" panose="020F0502020204030204" pitchFamily="34" charset="0"/>
              </a:rPr>
              <a:t>Tasarım ile Ergonomi ayrı iki disiplin olmalarına rağmen, bir bütünün iki parçası gibi birbirlerini tamamlayıcı nitelikte işlev görürler.</a:t>
            </a:r>
          </a:p>
          <a:p>
            <a:pPr marL="0" lvl="1">
              <a:lnSpc>
                <a:spcPct val="200000"/>
              </a:lnSpc>
            </a:pPr>
            <a:endParaRPr lang="tr-TR" sz="2800" kern="1400" dirty="0">
              <a:solidFill>
                <a:srgbClr val="000000"/>
              </a:solidFill>
              <a:latin typeface="Calibri" panose="020F0502020204030204" pitchFamily="34" charset="0"/>
            </a:endParaRPr>
          </a:p>
          <a:p>
            <a:pPr marL="0" lvl="1">
              <a:lnSpc>
                <a:spcPct val="200000"/>
              </a:lnSpc>
            </a:pPr>
            <a:r>
              <a:rPr lang="tr-TR" sz="2800" kern="1400" dirty="0" err="1">
                <a:solidFill>
                  <a:srgbClr val="000000"/>
                </a:solidFill>
                <a:latin typeface="Calibri" panose="020F0502020204030204" pitchFamily="34" charset="0"/>
              </a:rPr>
              <a:t>Ergonomi'yi</a:t>
            </a:r>
            <a:r>
              <a:rPr lang="tr-TR" sz="2800" kern="1400" dirty="0">
                <a:solidFill>
                  <a:srgbClr val="000000"/>
                </a:solidFill>
                <a:latin typeface="Calibri" panose="020F0502020204030204" pitchFamily="34" charset="0"/>
              </a:rPr>
              <a:t>, ürün, çalışma yeri ve sistemlerin tasarımında insan odaklılığı esas aldığından, bir yaklaşım veya bir felsefe olarak görmek ve insan için tasarım </a:t>
            </a:r>
            <a:r>
              <a:rPr lang="tr-TR" sz="2800" b="1" kern="1400" dirty="0">
                <a:solidFill>
                  <a:srgbClr val="00B0F0"/>
                </a:solidFill>
                <a:latin typeface="Calibri" panose="020F0502020204030204" pitchFamily="34" charset="0"/>
              </a:rPr>
              <a:t>(</a:t>
            </a:r>
            <a:r>
              <a:rPr lang="tr-TR" sz="2800" b="1" kern="1400" dirty="0" err="1">
                <a:solidFill>
                  <a:srgbClr val="00B0F0"/>
                </a:solidFill>
                <a:latin typeface="Calibri" panose="020F0502020204030204" pitchFamily="34" charset="0"/>
              </a:rPr>
              <a:t>design</a:t>
            </a:r>
            <a:r>
              <a:rPr lang="tr-TR" sz="2800" b="1" kern="1400" dirty="0">
                <a:solidFill>
                  <a:srgbClr val="00B0F0"/>
                </a:solidFill>
                <a:latin typeface="Calibri" panose="020F0502020204030204" pitchFamily="34" charset="0"/>
              </a:rPr>
              <a:t> </a:t>
            </a:r>
            <a:r>
              <a:rPr lang="tr-TR" sz="2800" b="1" kern="1400" dirty="0" err="1">
                <a:solidFill>
                  <a:srgbClr val="00B0F0"/>
                </a:solidFill>
                <a:latin typeface="Calibri" panose="020F0502020204030204" pitchFamily="34" charset="0"/>
              </a:rPr>
              <a:t>for</a:t>
            </a:r>
            <a:r>
              <a:rPr lang="tr-TR" sz="2800" b="1" kern="1400" dirty="0">
                <a:solidFill>
                  <a:srgbClr val="00B0F0"/>
                </a:solidFill>
                <a:latin typeface="Calibri" panose="020F0502020204030204" pitchFamily="34" charset="0"/>
              </a:rPr>
              <a:t> </a:t>
            </a:r>
            <a:r>
              <a:rPr lang="tr-TR" sz="2800" b="1" kern="1400" dirty="0" err="1">
                <a:solidFill>
                  <a:srgbClr val="00B0F0"/>
                </a:solidFill>
                <a:latin typeface="Calibri" panose="020F0502020204030204" pitchFamily="34" charset="0"/>
              </a:rPr>
              <a:t>people</a:t>
            </a:r>
            <a:r>
              <a:rPr lang="tr-TR" sz="2800" b="1" kern="1400" dirty="0">
                <a:solidFill>
                  <a:srgbClr val="00B0F0"/>
                </a:solidFill>
                <a:latin typeface="Calibri" panose="020F0502020204030204" pitchFamily="34" charset="0"/>
              </a:rPr>
              <a:t>) </a:t>
            </a:r>
            <a:r>
              <a:rPr lang="tr-TR" sz="2800" kern="1400" dirty="0">
                <a:solidFill>
                  <a:srgbClr val="000000"/>
                </a:solidFill>
                <a:latin typeface="Calibri" panose="020F0502020204030204" pitchFamily="34" charset="0"/>
              </a:rPr>
              <a:t>olarak adlandırmak mümkündür.</a:t>
            </a:r>
          </a:p>
        </p:txBody>
      </p:sp>
    </p:spTree>
    <p:extLst>
      <p:ext uri="{BB962C8B-B14F-4D97-AF65-F5344CB8AC3E}">
        <p14:creationId xmlns:p14="http://schemas.microsoft.com/office/powerpoint/2010/main" xmlns="" val="3271773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69994" y="549208"/>
            <a:ext cx="10348691" cy="6004080"/>
          </a:xfrm>
          <a:prstGeom prst="rect">
            <a:avLst/>
          </a:prstGeom>
        </p:spPr>
        <p:txBody>
          <a:bodyPr wrap="square">
            <a:spAutoFit/>
          </a:bodyPr>
          <a:lstStyle/>
          <a:p>
            <a:pPr>
              <a:lnSpc>
                <a:spcPct val="200000"/>
              </a:lnSpc>
            </a:pPr>
            <a:r>
              <a:rPr lang="tr-TR" sz="2800" kern="1400" dirty="0" err="1">
                <a:solidFill>
                  <a:srgbClr val="000000"/>
                </a:solidFill>
                <a:latin typeface="Calibri" panose="020F0502020204030204" pitchFamily="34" charset="0"/>
              </a:rPr>
              <a:t>Ergonomi'yi</a:t>
            </a:r>
            <a:r>
              <a:rPr lang="tr-TR" sz="2800" kern="1400" dirty="0">
                <a:solidFill>
                  <a:srgbClr val="000000"/>
                </a:solidFill>
                <a:latin typeface="Calibri" panose="020F0502020204030204" pitchFamily="34" charset="0"/>
              </a:rPr>
              <a:t> üç ayrı açıdan değerlendirmek mümkündür. </a:t>
            </a:r>
          </a:p>
          <a:p>
            <a:pPr>
              <a:lnSpc>
                <a:spcPct val="200000"/>
              </a:lnSpc>
            </a:pPr>
            <a:r>
              <a:rPr lang="tr-TR" sz="2800" b="1" u="sng" kern="1400" dirty="0">
                <a:solidFill>
                  <a:srgbClr val="00B0F0"/>
                </a:solidFill>
                <a:latin typeface="Calibri" panose="020F0502020204030204" pitchFamily="34" charset="0"/>
              </a:rPr>
              <a:t>İlgi alanı: </a:t>
            </a:r>
            <a:r>
              <a:rPr lang="tr-TR" sz="2800" kern="1400" dirty="0">
                <a:solidFill>
                  <a:srgbClr val="000000"/>
                </a:solidFill>
                <a:latin typeface="Calibri" panose="020F0502020204030204" pitchFamily="34" charset="0"/>
              </a:rPr>
              <a:t>İnsan ve onun ürün, nesne, sistem ve çevre ile olan etkileşimi. </a:t>
            </a:r>
          </a:p>
          <a:p>
            <a:pPr>
              <a:lnSpc>
                <a:spcPct val="200000"/>
              </a:lnSpc>
            </a:pPr>
            <a:r>
              <a:rPr lang="tr-TR" sz="2800" b="1" u="sng" kern="1400" dirty="0">
                <a:solidFill>
                  <a:srgbClr val="FF0000"/>
                </a:solidFill>
                <a:latin typeface="Calibri" panose="020F0502020204030204" pitchFamily="34" charset="0"/>
              </a:rPr>
              <a:t>Amaç : </a:t>
            </a:r>
            <a:r>
              <a:rPr lang="tr-TR" sz="2800" kern="1400" dirty="0">
                <a:solidFill>
                  <a:srgbClr val="000000"/>
                </a:solidFill>
                <a:latin typeface="Calibri" panose="020F0502020204030204" pitchFamily="34" charset="0"/>
              </a:rPr>
              <a:t>İnsanın rahatlık, sağlık ve güvenliği ile sistemin performansını da arttırmak. </a:t>
            </a:r>
          </a:p>
          <a:p>
            <a:pPr>
              <a:lnSpc>
                <a:spcPct val="200000"/>
              </a:lnSpc>
            </a:pPr>
            <a:r>
              <a:rPr lang="tr-TR" sz="2800" b="1" u="sng" kern="1400" dirty="0">
                <a:solidFill>
                  <a:srgbClr val="00B050"/>
                </a:solidFill>
                <a:latin typeface="Calibri" panose="020F0502020204030204" pitchFamily="34" charset="0"/>
              </a:rPr>
              <a:t>Yaklaşım: </a:t>
            </a:r>
            <a:r>
              <a:rPr lang="tr-TR" sz="2800" kern="1400" dirty="0">
                <a:solidFill>
                  <a:srgbClr val="000000"/>
                </a:solidFill>
                <a:latin typeface="Calibri" panose="020F0502020204030204" pitchFamily="34" charset="0"/>
              </a:rPr>
              <a:t>Tasarımda insan karakteristiklerinin (yetenek ve sınırlarının) sistematik kullanımı</a:t>
            </a:r>
          </a:p>
        </p:txBody>
      </p:sp>
    </p:spTree>
    <p:extLst>
      <p:ext uri="{BB962C8B-B14F-4D97-AF65-F5344CB8AC3E}">
        <p14:creationId xmlns:p14="http://schemas.microsoft.com/office/powerpoint/2010/main" xmlns="" val="2697172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269994" y="984340"/>
            <a:ext cx="7307949" cy="5262979"/>
          </a:xfrm>
          <a:prstGeom prst="rect">
            <a:avLst/>
          </a:prstGeom>
        </p:spPr>
        <p:txBody>
          <a:bodyPr wrap="square">
            <a:spAutoFit/>
          </a:bodyPr>
          <a:lstStyle/>
          <a:p>
            <a:pPr>
              <a:lnSpc>
                <a:spcPct val="200000"/>
              </a:lnSpc>
            </a:pPr>
            <a:r>
              <a:rPr lang="tr-TR" sz="2800" kern="1400" dirty="0">
                <a:solidFill>
                  <a:srgbClr val="000000"/>
                </a:solidFill>
                <a:latin typeface="Calibri" panose="020F0502020204030204" pitchFamily="34" charset="0"/>
              </a:rPr>
              <a:t>Yunan mitolojisinde yer alan </a:t>
            </a:r>
            <a:r>
              <a:rPr lang="tr-TR" sz="2800" kern="1400" dirty="0" err="1">
                <a:solidFill>
                  <a:srgbClr val="000000"/>
                </a:solidFill>
                <a:latin typeface="Calibri" panose="020F0502020204030204" pitchFamily="34" charset="0"/>
              </a:rPr>
              <a:t>Procrustes’in</a:t>
            </a:r>
            <a:r>
              <a:rPr lang="tr-TR" sz="2800" kern="1400" dirty="0">
                <a:solidFill>
                  <a:srgbClr val="000000"/>
                </a:solidFill>
                <a:latin typeface="Calibri" panose="020F0502020204030204" pitchFamily="34" charset="0"/>
              </a:rPr>
              <a:t> demir bir yatağı vardı.  </a:t>
            </a:r>
            <a:r>
              <a:rPr lang="tr-TR" sz="2800" kern="1400" dirty="0" err="1">
                <a:solidFill>
                  <a:srgbClr val="000000"/>
                </a:solidFill>
                <a:latin typeface="Calibri" panose="020F0502020204030204" pitchFamily="34" charset="0"/>
              </a:rPr>
              <a:t>Procrustes</a:t>
            </a:r>
            <a:r>
              <a:rPr lang="tr-TR" sz="2800" kern="1400" dirty="0">
                <a:solidFill>
                  <a:srgbClr val="000000"/>
                </a:solidFill>
                <a:latin typeface="Calibri" panose="020F0502020204030204" pitchFamily="34" charset="0"/>
              </a:rPr>
              <a:t> eline geçirdiği yolcuları bu yatağa yatırıyor, eğer yolcu yatağın boyundan uzunsa, ayaklarını keserek; kısa ise, vücudunu gerdirerek yolcunun boyunu, yatağın boyuna uyduruyordu. </a:t>
            </a:r>
          </a:p>
        </p:txBody>
      </p:sp>
      <p:pic>
        <p:nvPicPr>
          <p:cNvPr id="42" name="Picture 1" descr="procrustes07[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68825" y="1960948"/>
            <a:ext cx="3700131" cy="37989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extLst>
      <p:ext uri="{BB962C8B-B14F-4D97-AF65-F5344CB8AC3E}">
        <p14:creationId xmlns:p14="http://schemas.microsoft.com/office/powerpoint/2010/main" xmlns="" val="2598185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378854" y="2025359"/>
            <a:ext cx="10181777" cy="2677656"/>
          </a:xfrm>
          <a:prstGeom prst="rect">
            <a:avLst/>
          </a:prstGeom>
        </p:spPr>
        <p:txBody>
          <a:bodyPr wrap="square">
            <a:spAutoFit/>
          </a:bodyPr>
          <a:lstStyle/>
          <a:p>
            <a:pPr>
              <a:lnSpc>
                <a:spcPct val="200000"/>
              </a:lnSpc>
            </a:pPr>
            <a:r>
              <a:rPr lang="tr-TR" sz="2800" kern="1400" dirty="0">
                <a:solidFill>
                  <a:srgbClr val="000000"/>
                </a:solidFill>
                <a:latin typeface="Calibri" panose="020F0502020204030204" pitchFamily="34" charset="0"/>
              </a:rPr>
              <a:t>Günümüzde gerek ürün ve iş yeri tasarımı ve gerekse iş tasarımında, </a:t>
            </a:r>
            <a:r>
              <a:rPr lang="tr-TR" sz="2800" kern="1400" dirty="0" err="1">
                <a:solidFill>
                  <a:srgbClr val="000000"/>
                </a:solidFill>
                <a:latin typeface="Calibri" panose="020F0502020204030204" pitchFamily="34" charset="0"/>
              </a:rPr>
              <a:t>Procrustes’in</a:t>
            </a:r>
            <a:r>
              <a:rPr lang="tr-TR" sz="2800" kern="1400" dirty="0">
                <a:solidFill>
                  <a:srgbClr val="000000"/>
                </a:solidFill>
                <a:latin typeface="Calibri" panose="020F0502020204030204" pitchFamily="34" charset="0"/>
              </a:rPr>
              <a:t> yaklaşımıyla akraba sayılabilecek yaklaşımlarla karşılaşmak mümkündür. Bu yaklaşımların öncüsü ergonomidir.</a:t>
            </a:r>
          </a:p>
        </p:txBody>
      </p:sp>
    </p:spTree>
    <p:extLst>
      <p:ext uri="{BB962C8B-B14F-4D97-AF65-F5344CB8AC3E}">
        <p14:creationId xmlns:p14="http://schemas.microsoft.com/office/powerpoint/2010/main" xmlns="" val="3664507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307" y="49886"/>
            <a:ext cx="11161493" cy="7281246"/>
          </a:xfrm>
          <a:prstGeom prst="rect">
            <a:avLst/>
          </a:prstGeom>
        </p:spPr>
      </p:pic>
      <p:sp>
        <p:nvSpPr>
          <p:cNvPr id="2" name="Metin kutusu 1"/>
          <p:cNvSpPr txBox="1"/>
          <p:nvPr/>
        </p:nvSpPr>
        <p:spPr>
          <a:xfrm>
            <a:off x="2881085" y="3526133"/>
            <a:ext cx="6995886" cy="2308324"/>
          </a:xfrm>
          <a:prstGeom prst="rect">
            <a:avLst/>
          </a:prstGeom>
          <a:noFill/>
        </p:spPr>
        <p:txBody>
          <a:bodyPr wrap="square" rtlCol="0">
            <a:spAutoFit/>
          </a:bodyPr>
          <a:lstStyle/>
          <a:p>
            <a:pPr algn="ctr"/>
            <a:r>
              <a:rPr lang="tr-TR" sz="7200" b="1" dirty="0" smtClean="0">
                <a:ln>
                  <a:solidFill>
                    <a:sysClr val="windowText" lastClr="000000"/>
                  </a:solidFill>
                </a:ln>
                <a:solidFill>
                  <a:srgbClr val="FFFF00"/>
                </a:solidFill>
              </a:rPr>
              <a:t>ÜRÜN GELİŞTİRME </a:t>
            </a:r>
            <a:endParaRPr lang="tr-TR" sz="7200" b="1" dirty="0">
              <a:ln>
                <a:solidFill>
                  <a:sysClr val="windowText" lastClr="000000"/>
                </a:solidFill>
              </a:ln>
              <a:solidFill>
                <a:srgbClr val="FFFF00"/>
              </a:solidFill>
            </a:endParaRPr>
          </a:p>
        </p:txBody>
      </p:sp>
    </p:spTree>
    <p:extLst>
      <p:ext uri="{BB962C8B-B14F-4D97-AF65-F5344CB8AC3E}">
        <p14:creationId xmlns:p14="http://schemas.microsoft.com/office/powerpoint/2010/main" xmlns="" val="616173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360698" y="153777"/>
            <a:ext cx="10181777" cy="6488828"/>
          </a:xfrm>
          <a:prstGeom prst="rect">
            <a:avLst/>
          </a:prstGeom>
        </p:spPr>
        <p:txBody>
          <a:bodyPr wrap="square">
            <a:spAutoFit/>
          </a:bodyPr>
          <a:lstStyle/>
          <a:p>
            <a:pPr>
              <a:lnSpc>
                <a:spcPct val="150000"/>
              </a:lnSpc>
            </a:pPr>
            <a:r>
              <a:rPr lang="tr-TR" sz="2800" b="1" u="sng" dirty="0">
                <a:solidFill>
                  <a:srgbClr val="FF0000"/>
                </a:solidFill>
                <a:latin typeface="Calibri" panose="020F0502020204030204" pitchFamily="34" charset="0"/>
              </a:rPr>
              <a:t>ERGONOMİ’NİN TARİHSEL GELİŞİMİ VE DEĞİŞEN İLGİ ALANI</a:t>
            </a:r>
            <a:endParaRPr lang="tr-TR" sz="2800" dirty="0">
              <a:solidFill>
                <a:srgbClr val="FF0000"/>
              </a:solidFill>
              <a:latin typeface="Calibri" panose="020F0502020204030204" pitchFamily="34" charset="0"/>
            </a:endParaRPr>
          </a:p>
          <a:p>
            <a:pPr>
              <a:lnSpc>
                <a:spcPct val="150000"/>
              </a:lnSpc>
            </a:pPr>
            <a:r>
              <a:rPr lang="tr-TR" sz="2800" dirty="0">
                <a:latin typeface="Calibri" panose="020F0502020204030204" pitchFamily="34" charset="0"/>
              </a:rPr>
              <a:t>Tecrübeye dayalı tasarım </a:t>
            </a:r>
          </a:p>
          <a:p>
            <a:pPr>
              <a:lnSpc>
                <a:spcPct val="150000"/>
              </a:lnSpc>
            </a:pPr>
            <a:r>
              <a:rPr lang="tr-TR" sz="2800" dirty="0">
                <a:latin typeface="Calibri" panose="020F0502020204030204" pitchFamily="34" charset="0"/>
              </a:rPr>
              <a:t>Askeri uygulamalar, </a:t>
            </a:r>
            <a:r>
              <a:rPr lang="tr-TR" sz="2800" dirty="0" err="1">
                <a:latin typeface="Calibri" panose="020F0502020204030204" pitchFamily="34" charset="0"/>
              </a:rPr>
              <a:t>Cockpit</a:t>
            </a:r>
            <a:r>
              <a:rPr lang="tr-TR" sz="2800" dirty="0">
                <a:latin typeface="Calibri" panose="020F0502020204030204" pitchFamily="34" charset="0"/>
              </a:rPr>
              <a:t> tasarımı </a:t>
            </a:r>
          </a:p>
          <a:p>
            <a:pPr>
              <a:lnSpc>
                <a:spcPct val="150000"/>
              </a:lnSpc>
            </a:pPr>
            <a:r>
              <a:rPr lang="tr-TR" sz="2800" dirty="0">
                <a:latin typeface="Calibri" panose="020F0502020204030204" pitchFamily="34" charset="0"/>
              </a:rPr>
              <a:t>Mekan  ve iş prosesleri </a:t>
            </a:r>
          </a:p>
          <a:p>
            <a:pPr>
              <a:lnSpc>
                <a:spcPct val="150000"/>
              </a:lnSpc>
            </a:pPr>
            <a:r>
              <a:rPr lang="tr-TR" sz="2800" dirty="0">
                <a:latin typeface="Calibri" panose="020F0502020204030204" pitchFamily="34" charset="0"/>
              </a:rPr>
              <a:t>Uzay araçları ve </a:t>
            </a:r>
            <a:r>
              <a:rPr lang="tr-TR" sz="2800" dirty="0" err="1">
                <a:latin typeface="Calibri" panose="020F0502020204030204" pitchFamily="34" charset="0"/>
              </a:rPr>
              <a:t>cokcpit</a:t>
            </a:r>
            <a:r>
              <a:rPr lang="tr-TR" sz="2800" dirty="0">
                <a:latin typeface="Calibri" panose="020F0502020204030204" pitchFamily="34" charset="0"/>
              </a:rPr>
              <a:t> tasarımı </a:t>
            </a:r>
          </a:p>
          <a:p>
            <a:pPr>
              <a:lnSpc>
                <a:spcPct val="150000"/>
              </a:lnSpc>
            </a:pPr>
            <a:r>
              <a:rPr lang="tr-TR" sz="2800" dirty="0">
                <a:latin typeface="Calibri" panose="020F0502020204030204" pitchFamily="34" charset="0"/>
              </a:rPr>
              <a:t>Otomotiv ve endüstriyel ürünler </a:t>
            </a:r>
          </a:p>
          <a:p>
            <a:pPr>
              <a:lnSpc>
                <a:spcPct val="150000"/>
              </a:lnSpc>
            </a:pPr>
            <a:r>
              <a:rPr lang="tr-TR" sz="2800" dirty="0">
                <a:latin typeface="Calibri" panose="020F0502020204030204" pitchFamily="34" charset="0"/>
              </a:rPr>
              <a:t>Bilgisayar donanım tasarımı </a:t>
            </a:r>
          </a:p>
          <a:p>
            <a:pPr>
              <a:lnSpc>
                <a:spcPct val="150000"/>
              </a:lnSpc>
            </a:pPr>
            <a:r>
              <a:rPr lang="tr-TR" sz="2800" dirty="0">
                <a:latin typeface="Calibri" panose="020F0502020204030204" pitchFamily="34" charset="0"/>
              </a:rPr>
              <a:t>Yazılım ve teknoloji tasarımı  </a:t>
            </a:r>
          </a:p>
          <a:p>
            <a:pPr>
              <a:lnSpc>
                <a:spcPct val="150000"/>
              </a:lnSpc>
            </a:pPr>
            <a:r>
              <a:rPr lang="tr-TR" sz="2800" dirty="0">
                <a:latin typeface="Calibri" panose="020F0502020204030204" pitchFamily="34" charset="0"/>
              </a:rPr>
              <a:t>Otomasyon tasarımı </a:t>
            </a:r>
          </a:p>
          <a:p>
            <a:pPr>
              <a:lnSpc>
                <a:spcPct val="150000"/>
              </a:lnSpc>
            </a:pPr>
            <a:r>
              <a:rPr lang="tr-TR" sz="2800" dirty="0">
                <a:latin typeface="Calibri" panose="020F0502020204030204" pitchFamily="34" charset="0"/>
              </a:rPr>
              <a:t>Web ve mobil tasarımı</a:t>
            </a:r>
          </a:p>
        </p:txBody>
      </p:sp>
    </p:spTree>
    <p:extLst>
      <p:ext uri="{BB962C8B-B14F-4D97-AF65-F5344CB8AC3E}">
        <p14:creationId xmlns:p14="http://schemas.microsoft.com/office/powerpoint/2010/main" xmlns="" val="3913241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306280" y="1977437"/>
            <a:ext cx="10181777" cy="3539430"/>
          </a:xfrm>
          <a:prstGeom prst="rect">
            <a:avLst/>
          </a:prstGeom>
        </p:spPr>
        <p:txBody>
          <a:bodyPr wrap="square">
            <a:spAutoFit/>
          </a:bodyPr>
          <a:lstStyle/>
          <a:p>
            <a:pPr>
              <a:lnSpc>
                <a:spcPct val="200000"/>
              </a:lnSpc>
            </a:pPr>
            <a:r>
              <a:rPr lang="tr-TR" sz="2800" dirty="0">
                <a:latin typeface="Calibri" panose="020F0502020204030204" pitchFamily="34" charset="0"/>
              </a:rPr>
              <a:t>Ülkemizde 452 çalışma yeri üzerinde yapılan bir çalışmada, çalışma yerlerinin %53.9'unun ergonomik açıdan kötü durumda oldukları görülmüştür. </a:t>
            </a:r>
          </a:p>
          <a:p>
            <a:pPr>
              <a:lnSpc>
                <a:spcPct val="200000"/>
              </a:lnSpc>
            </a:pPr>
            <a:r>
              <a:rPr lang="tr-TR" sz="2800" dirty="0">
                <a:latin typeface="Calibri" panose="020F0502020204030204" pitchFamily="34" charset="0"/>
              </a:rPr>
              <a:t> </a:t>
            </a:r>
          </a:p>
        </p:txBody>
      </p:sp>
    </p:spTree>
    <p:extLst>
      <p:ext uri="{BB962C8B-B14F-4D97-AF65-F5344CB8AC3E}">
        <p14:creationId xmlns:p14="http://schemas.microsoft.com/office/powerpoint/2010/main" xmlns="" val="3905023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Dikdörtgen 38"/>
          <p:cNvSpPr/>
          <p:nvPr/>
        </p:nvSpPr>
        <p:spPr>
          <a:xfrm>
            <a:off x="1306280" y="1409212"/>
            <a:ext cx="10181777" cy="3539430"/>
          </a:xfrm>
          <a:prstGeom prst="rect">
            <a:avLst/>
          </a:prstGeom>
        </p:spPr>
        <p:txBody>
          <a:bodyPr wrap="square">
            <a:spAutoFit/>
          </a:bodyPr>
          <a:lstStyle/>
          <a:p>
            <a:pPr>
              <a:lnSpc>
                <a:spcPct val="200000"/>
              </a:lnSpc>
            </a:pPr>
            <a:r>
              <a:rPr lang="tr-TR" sz="2800" dirty="0">
                <a:latin typeface="Calibri" panose="020F0502020204030204" pitchFamily="34" charset="0"/>
              </a:rPr>
              <a:t>Aynı araştırmada ergonomik açıdan iyi tasarlanmış çalışma yerlerinin oranı sadece % 8.1 iken, orta derecede iyi olan işletmelerin oranı  % 38 olarak tespit edilmiştir. Bu da, ülkemizde, tasarım sürecinde ergonomik veri/bilgi ve metotların göz ardı edildiğini </a:t>
            </a:r>
            <a:r>
              <a:rPr lang="tr-TR" sz="2800" dirty="0" smtClean="0">
                <a:latin typeface="Calibri" panose="020F0502020204030204" pitchFamily="34" charset="0"/>
              </a:rPr>
              <a:t>göstermektedir.</a:t>
            </a:r>
            <a:endParaRPr lang="tr-TR" sz="2800" dirty="0">
              <a:latin typeface="Calibri" panose="020F0502020204030204" pitchFamily="34" charset="0"/>
            </a:endParaRPr>
          </a:p>
        </p:txBody>
      </p:sp>
    </p:spTree>
    <p:extLst>
      <p:ext uri="{BB962C8B-B14F-4D97-AF65-F5344CB8AC3E}">
        <p14:creationId xmlns:p14="http://schemas.microsoft.com/office/powerpoint/2010/main" xmlns="" val="2614896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 name="Yatay Kaydırma 2"/>
          <p:cNvSpPr/>
          <p:nvPr/>
        </p:nvSpPr>
        <p:spPr>
          <a:xfrm>
            <a:off x="2177143" y="2728853"/>
            <a:ext cx="8679543" cy="1196976"/>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39" name="Dikdörtgen 38"/>
          <p:cNvSpPr/>
          <p:nvPr/>
        </p:nvSpPr>
        <p:spPr>
          <a:xfrm>
            <a:off x="2750448" y="2536347"/>
            <a:ext cx="8585209" cy="2308324"/>
          </a:xfrm>
          <a:prstGeom prst="rect">
            <a:avLst/>
          </a:prstGeom>
        </p:spPr>
        <p:txBody>
          <a:bodyPr wrap="square">
            <a:spAutoFit/>
          </a:bodyPr>
          <a:lstStyle/>
          <a:p>
            <a:pPr>
              <a:lnSpc>
                <a:spcPct val="200000"/>
              </a:lnSpc>
            </a:pPr>
            <a:r>
              <a:rPr lang="tr-TR" sz="4400" b="1" dirty="0">
                <a:ln w="0"/>
                <a:latin typeface="Calibri" panose="020F0502020204030204" pitchFamily="34" charset="0"/>
              </a:rPr>
              <a:t>ERGONOMİK TASARIM İLKELERİ </a:t>
            </a:r>
          </a:p>
          <a:p>
            <a:pPr>
              <a:lnSpc>
                <a:spcPct val="200000"/>
              </a:lnSpc>
            </a:pPr>
            <a:endParaRPr lang="tr-TR" sz="2800" dirty="0">
              <a:latin typeface="Calibri" panose="020F0502020204030204" pitchFamily="34" charset="0"/>
            </a:endParaRPr>
          </a:p>
        </p:txBody>
      </p:sp>
    </p:spTree>
    <p:extLst>
      <p:ext uri="{BB962C8B-B14F-4D97-AF65-F5344CB8AC3E}">
        <p14:creationId xmlns:p14="http://schemas.microsoft.com/office/powerpoint/2010/main" xmlns="" val="1513292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727199" y="685903"/>
            <a:ext cx="9985829" cy="5262979"/>
          </a:xfrm>
          <a:prstGeom prst="rect">
            <a:avLst/>
          </a:prstGeom>
        </p:spPr>
        <p:txBody>
          <a:bodyPr wrap="square">
            <a:spAutoFit/>
          </a:bodyPr>
          <a:lstStyle/>
          <a:p>
            <a:pPr>
              <a:lnSpc>
                <a:spcPct val="150000"/>
              </a:lnSpc>
            </a:pPr>
            <a:r>
              <a:rPr lang="tr-TR" sz="3200" b="1" dirty="0">
                <a:latin typeface="Calibri" panose="020F0502020204030204" pitchFamily="34" charset="0"/>
              </a:rPr>
              <a:t>1.İLKE ;</a:t>
            </a:r>
            <a:r>
              <a:rPr lang="tr-TR" sz="3200" b="1" dirty="0">
                <a:solidFill>
                  <a:srgbClr val="7030A0"/>
                </a:solidFill>
                <a:latin typeface="Calibri" panose="020F0502020204030204" pitchFamily="34" charset="0"/>
              </a:rPr>
              <a:t>DURUŞUN KORUNMASI </a:t>
            </a:r>
          </a:p>
          <a:p>
            <a:pPr>
              <a:lnSpc>
                <a:spcPct val="150000"/>
              </a:lnSpc>
            </a:pPr>
            <a:r>
              <a:rPr lang="tr-TR" sz="3200" b="1" u="sng" dirty="0">
                <a:ln w="0"/>
                <a:solidFill>
                  <a:srgbClr val="7030A0"/>
                </a:solidFill>
                <a:latin typeface="Calibri" panose="020F0502020204030204" pitchFamily="34" charset="0"/>
              </a:rPr>
              <a:t>Nötr duruşlar</a:t>
            </a:r>
            <a:r>
              <a:rPr lang="tr-TR" sz="3200" u="sng" dirty="0">
                <a:ln w="0"/>
                <a:solidFill>
                  <a:srgbClr val="7030A0"/>
                </a:solidFill>
                <a:effectLst>
                  <a:outerShdw blurRad="38100" dist="19050" dir="2700000" algn="tl" rotWithShape="0">
                    <a:schemeClr val="dk1">
                      <a:alpha val="40000"/>
                    </a:schemeClr>
                  </a:outerShdw>
                </a:effectLst>
                <a:latin typeface="Calibri" panose="020F0502020204030204" pitchFamily="34" charset="0"/>
              </a:rPr>
              <a:t>, </a:t>
            </a:r>
            <a:r>
              <a:rPr lang="tr-TR" sz="3200" dirty="0">
                <a:latin typeface="Calibri" panose="020F0502020204030204" pitchFamily="34" charset="0"/>
              </a:rPr>
              <a:t>otururken veya ayakta dururken vücudun hizalandığı ve dengelendiği, vücuda minimal stres yerleştirildiği ve eklemlerin </a:t>
            </a:r>
            <a:r>
              <a:rPr lang="tr-TR" sz="3200" dirty="0" err="1">
                <a:latin typeface="Calibri" panose="020F0502020204030204" pitchFamily="34" charset="0"/>
              </a:rPr>
              <a:t>hizalı</a:t>
            </a:r>
            <a:r>
              <a:rPr lang="tr-TR" sz="3200" dirty="0">
                <a:latin typeface="Calibri" panose="020F0502020204030204" pitchFamily="34" charset="0"/>
              </a:rPr>
              <a:t> tutulduğu duruşlardır. </a:t>
            </a:r>
          </a:p>
          <a:p>
            <a:pPr>
              <a:lnSpc>
                <a:spcPct val="150000"/>
              </a:lnSpc>
            </a:pPr>
            <a:r>
              <a:rPr lang="tr-TR" sz="3200" dirty="0">
                <a:latin typeface="Calibri" panose="020F0502020204030204" pitchFamily="34" charset="0"/>
              </a:rPr>
              <a:t>Nötr duruşlar, kaslar, </a:t>
            </a:r>
            <a:r>
              <a:rPr lang="tr-TR" sz="3200" dirty="0" err="1">
                <a:latin typeface="Calibri" panose="020F0502020204030204" pitchFamily="34" charset="0"/>
              </a:rPr>
              <a:t>tendonlar</a:t>
            </a:r>
            <a:r>
              <a:rPr lang="tr-TR" sz="3200" dirty="0">
                <a:latin typeface="Calibri" panose="020F0502020204030204" pitchFamily="34" charset="0"/>
              </a:rPr>
              <a:t>, sinirler ve kemikler üzerine uygulanan stresin en aza indirgenmesini sağlar ve maksimum kontrol ve kuvvet üretimi sağlar. </a:t>
            </a:r>
          </a:p>
        </p:txBody>
      </p:sp>
    </p:spTree>
    <p:extLst>
      <p:ext uri="{BB962C8B-B14F-4D97-AF65-F5344CB8AC3E}">
        <p14:creationId xmlns:p14="http://schemas.microsoft.com/office/powerpoint/2010/main" xmlns="" val="691990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306280" y="1209624"/>
            <a:ext cx="10435775" cy="4401205"/>
          </a:xfrm>
          <a:prstGeom prst="rect">
            <a:avLst/>
          </a:prstGeom>
        </p:spPr>
        <p:txBody>
          <a:bodyPr wrap="square">
            <a:spAutoFit/>
          </a:bodyPr>
          <a:lstStyle/>
          <a:p>
            <a:pPr>
              <a:lnSpc>
                <a:spcPct val="200000"/>
              </a:lnSpc>
            </a:pPr>
            <a:r>
              <a:rPr lang="tr-TR" altLang="tr-TR" sz="2800" dirty="0" smtClean="0">
                <a:latin typeface="Calibri" panose="020F0502020204030204" pitchFamily="34" charset="0"/>
              </a:rPr>
              <a:t>Nötr </a:t>
            </a:r>
            <a:r>
              <a:rPr lang="tr-TR" altLang="tr-TR" sz="2800" dirty="0">
                <a:latin typeface="Calibri" panose="020F0502020204030204" pitchFamily="34" charset="0"/>
              </a:rPr>
              <a:t>bir duruşun tam tersi </a:t>
            </a:r>
            <a:r>
              <a:rPr lang="tr-TR" altLang="tr-TR" sz="2800" dirty="0">
                <a:solidFill>
                  <a:srgbClr val="7030A0"/>
                </a:solidFill>
                <a:latin typeface="Calibri" panose="020F0502020204030204" pitchFamily="34" charset="0"/>
              </a:rPr>
              <a:t>" </a:t>
            </a:r>
            <a:r>
              <a:rPr lang="tr-TR" altLang="tr-TR" sz="2800" dirty="0">
                <a:ln w="0"/>
                <a:solidFill>
                  <a:srgbClr val="7030A0"/>
                </a:solidFill>
                <a:effectLst>
                  <a:outerShdw blurRad="38100" dist="19050" dir="2700000" algn="tl" rotWithShape="0">
                    <a:schemeClr val="dk1">
                      <a:alpha val="40000"/>
                    </a:schemeClr>
                  </a:outerShdw>
                </a:effectLst>
                <a:latin typeface="Calibri" panose="020F0502020204030204" pitchFamily="34" charset="0"/>
              </a:rPr>
              <a:t>Garip duruş </a:t>
            </a:r>
            <a:r>
              <a:rPr lang="tr-TR" altLang="tr-TR" sz="2800" dirty="0">
                <a:solidFill>
                  <a:srgbClr val="7030A0"/>
                </a:solidFill>
                <a:latin typeface="Calibri" panose="020F0502020204030204" pitchFamily="34" charset="0"/>
              </a:rPr>
              <a:t>" </a:t>
            </a:r>
            <a:r>
              <a:rPr lang="tr-TR" altLang="tr-TR" sz="2800" dirty="0">
                <a:latin typeface="Calibri" panose="020F0502020204030204" pitchFamily="34" charset="0"/>
              </a:rPr>
              <a:t>dur. Sakin duruşlar, tarafsız duruştan hareket aralığının en uçlarına doğru hareket eder. Bu, çalışanların kas-iskelet sistemi üzerinde daha fazla stres oluşturur, kas iskelet sistemi hastalıkları (</a:t>
            </a:r>
            <a:r>
              <a:rPr lang="tr-TR" altLang="tr-TR" sz="2800" dirty="0" err="1">
                <a:latin typeface="Calibri" panose="020F0502020204030204" pitchFamily="34" charset="0"/>
              </a:rPr>
              <a:t>MSD'ler</a:t>
            </a:r>
            <a:r>
              <a:rPr lang="tr-TR" altLang="tr-TR" sz="2800" dirty="0">
                <a:latin typeface="Calibri" panose="020F0502020204030204" pitchFamily="34" charset="0"/>
              </a:rPr>
              <a:t>) için önemli bir risk faktörüdür ve </a:t>
            </a:r>
            <a:r>
              <a:rPr lang="tr-TR" altLang="tr-TR" sz="2800" dirty="0" smtClean="0">
                <a:latin typeface="Calibri" panose="020F0502020204030204" pitchFamily="34" charset="0"/>
              </a:rPr>
              <a:t>kaçınılmalıdır.</a:t>
            </a:r>
            <a:endParaRPr lang="tr-TR" sz="2800" dirty="0"/>
          </a:p>
        </p:txBody>
      </p:sp>
    </p:spTree>
    <p:extLst>
      <p:ext uri="{BB962C8B-B14F-4D97-AF65-F5344CB8AC3E}">
        <p14:creationId xmlns:p14="http://schemas.microsoft.com/office/powerpoint/2010/main" xmlns="" val="660992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8854" y="1980932"/>
            <a:ext cx="10022017" cy="2651738"/>
          </a:xfrm>
          <a:prstGeom prst="rect">
            <a:avLst/>
          </a:prstGeom>
          <a:ln>
            <a:noFill/>
          </a:ln>
          <a:effectLst>
            <a:softEdge rad="112500"/>
          </a:effectLst>
        </p:spPr>
      </p:pic>
      <p:sp>
        <p:nvSpPr>
          <p:cNvPr id="43" name="Dikdörtgen 42"/>
          <p:cNvSpPr/>
          <p:nvPr/>
        </p:nvSpPr>
        <p:spPr>
          <a:xfrm>
            <a:off x="1857823" y="3135811"/>
            <a:ext cx="2929354" cy="523220"/>
          </a:xfrm>
          <a:prstGeom prst="rect">
            <a:avLst/>
          </a:prstGeom>
        </p:spPr>
        <p:txBody>
          <a:bodyPr wrap="square">
            <a:spAutoFit/>
          </a:bodyPr>
          <a:lstStyle/>
          <a:p>
            <a:pPr algn="ctr"/>
            <a:r>
              <a:rPr lang="tr-TR" sz="2800" dirty="0">
                <a:latin typeface="Calibri" panose="020F0502020204030204" pitchFamily="34" charset="0"/>
              </a:rPr>
              <a:t>Garip duruş </a:t>
            </a:r>
          </a:p>
        </p:txBody>
      </p:sp>
      <p:sp>
        <p:nvSpPr>
          <p:cNvPr id="44" name="Dikdörtgen 43"/>
          <p:cNvSpPr/>
          <p:nvPr/>
        </p:nvSpPr>
        <p:spPr>
          <a:xfrm>
            <a:off x="8378801" y="2269566"/>
            <a:ext cx="3022070" cy="523220"/>
          </a:xfrm>
          <a:prstGeom prst="rect">
            <a:avLst/>
          </a:prstGeom>
        </p:spPr>
        <p:txBody>
          <a:bodyPr wrap="square">
            <a:spAutoFit/>
          </a:bodyPr>
          <a:lstStyle/>
          <a:p>
            <a:pPr algn="ctr"/>
            <a:r>
              <a:rPr lang="tr-TR" sz="2800" dirty="0">
                <a:latin typeface="Calibri" panose="020F0502020204030204" pitchFamily="34" charset="0"/>
              </a:rPr>
              <a:t>Nötür duruş </a:t>
            </a:r>
          </a:p>
        </p:txBody>
      </p:sp>
    </p:spTree>
    <p:extLst>
      <p:ext uri="{BB962C8B-B14F-4D97-AF65-F5344CB8AC3E}">
        <p14:creationId xmlns:p14="http://schemas.microsoft.com/office/powerpoint/2010/main" xmlns="" val="3554221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269992" y="385353"/>
            <a:ext cx="10501093" cy="6004080"/>
          </a:xfrm>
          <a:prstGeom prst="rect">
            <a:avLst/>
          </a:prstGeom>
        </p:spPr>
        <p:txBody>
          <a:bodyPr wrap="square">
            <a:spAutoFit/>
          </a:bodyPr>
          <a:lstStyle/>
          <a:p>
            <a:pPr>
              <a:lnSpc>
                <a:spcPct val="200000"/>
              </a:lnSpc>
            </a:pPr>
            <a:r>
              <a:rPr lang="tr-TR" sz="2800" b="1" dirty="0">
                <a:latin typeface="Calibri" panose="020F0502020204030204" pitchFamily="34" charset="0"/>
              </a:rPr>
              <a:t>2.İLKE ;</a:t>
            </a:r>
            <a:r>
              <a:rPr lang="tr-TR" sz="2800" b="1" dirty="0">
                <a:ln w="12700">
                  <a:solidFill>
                    <a:schemeClr val="tx2">
                      <a:lumMod val="75000"/>
                    </a:schemeClr>
                  </a:solidFill>
                  <a:prstDash val="solid"/>
                </a:ln>
                <a:solidFill>
                  <a:schemeClr val="accent5">
                    <a:lumMod val="40000"/>
                    <a:lumOff val="60000"/>
                  </a:schemeClr>
                </a:solidFill>
                <a:effectLst>
                  <a:outerShdw dist="38100" dir="2640000" algn="bl" rotWithShape="0">
                    <a:schemeClr val="tx2">
                      <a:lumMod val="75000"/>
                    </a:schemeClr>
                  </a:outerShdw>
                </a:effectLst>
                <a:latin typeface="Calibri" panose="020F0502020204030204" pitchFamily="34" charset="0"/>
              </a:rPr>
              <a:t> </a:t>
            </a:r>
            <a:r>
              <a:rPr lang="tr-TR" sz="2800" b="1" dirty="0">
                <a:ln w="0"/>
                <a:solidFill>
                  <a:srgbClr val="00B050"/>
                </a:solidFill>
                <a:latin typeface="Calibri" panose="020F0502020204030204" pitchFamily="34" charset="0"/>
              </a:rPr>
              <a:t>GÜÇ KONFOR BÖLGESİNDE ÇALIŞMAK</a:t>
            </a:r>
          </a:p>
          <a:p>
            <a:pPr>
              <a:lnSpc>
                <a:spcPct val="200000"/>
              </a:lnSpc>
            </a:pPr>
            <a:r>
              <a:rPr lang="tr-TR" sz="2800" dirty="0" smtClean="0">
                <a:latin typeface="Calibri" panose="020F0502020204030204" pitchFamily="34" charset="0"/>
              </a:rPr>
              <a:t>Kaldırma </a:t>
            </a:r>
            <a:r>
              <a:rPr lang="tr-TR" sz="2800" dirty="0">
                <a:latin typeface="Calibri" panose="020F0502020204030204" pitchFamily="34" charset="0"/>
              </a:rPr>
              <a:t>için güç bölgesi vücut yakınında, göğüs yüksekliği ile göğüs arası yükseklik arasında bulunur. Bu bölge, kolların ve sırtın en az çaba harcayarak en fazla kaldırabildiği yerdir. </a:t>
            </a:r>
          </a:p>
          <a:p>
            <a:pPr>
              <a:lnSpc>
                <a:spcPct val="200000"/>
              </a:lnSpc>
            </a:pPr>
            <a:r>
              <a:rPr lang="tr-TR" sz="2800" dirty="0">
                <a:latin typeface="Calibri" panose="020F0502020204030204" pitchFamily="34" charset="0"/>
              </a:rPr>
              <a:t>Buna </a:t>
            </a:r>
            <a:r>
              <a:rPr lang="tr-TR" sz="2800" dirty="0">
                <a:ln w="0"/>
                <a:solidFill>
                  <a:srgbClr val="00B050"/>
                </a:solidFill>
                <a:effectLst>
                  <a:outerShdw blurRad="38100" dist="25400" dir="5400000" algn="ctr" rotWithShape="0">
                    <a:srgbClr val="6E747A">
                      <a:alpha val="43000"/>
                    </a:srgbClr>
                  </a:outerShdw>
                </a:effectLst>
                <a:latin typeface="Calibri" panose="020F0502020204030204" pitchFamily="34" charset="0"/>
              </a:rPr>
              <a:t>"el </a:t>
            </a:r>
            <a:r>
              <a:rPr lang="tr-TR" sz="2800" dirty="0">
                <a:ln w="0"/>
                <a:solidFill>
                  <a:srgbClr val="00B050"/>
                </a:solidFill>
                <a:latin typeface="Calibri" panose="020F0502020204030204" pitchFamily="34" charset="0"/>
              </a:rPr>
              <a:t>sıkışma bölgesi" </a:t>
            </a:r>
            <a:r>
              <a:rPr lang="tr-TR" sz="2800" dirty="0">
                <a:latin typeface="Calibri" panose="020F0502020204030204" pitchFamily="34" charset="0"/>
              </a:rPr>
              <a:t>veya </a:t>
            </a:r>
            <a:r>
              <a:rPr lang="tr-TR" sz="2800" dirty="0">
                <a:ln w="0"/>
                <a:solidFill>
                  <a:srgbClr val="00B050"/>
                </a:solidFill>
                <a:latin typeface="Calibri" panose="020F0502020204030204" pitchFamily="34" charset="0"/>
              </a:rPr>
              <a:t>" rahatlık bölgesi </a:t>
            </a:r>
            <a:r>
              <a:rPr lang="tr-TR" sz="2800" dirty="0">
                <a:ln w="0"/>
                <a:solidFill>
                  <a:srgbClr val="00B050"/>
                </a:solidFill>
                <a:effectLst>
                  <a:outerShdw blurRad="38100" dist="19050" dir="2700000" algn="tl" rotWithShape="0">
                    <a:schemeClr val="dk1">
                      <a:alpha val="40000"/>
                    </a:schemeClr>
                  </a:outerShdw>
                </a:effectLst>
                <a:latin typeface="Calibri" panose="020F0502020204030204" pitchFamily="34" charset="0"/>
              </a:rPr>
              <a:t>" </a:t>
            </a:r>
            <a:r>
              <a:rPr lang="tr-TR" sz="2800" dirty="0">
                <a:latin typeface="Calibri" panose="020F0502020204030204" pitchFamily="34" charset="0"/>
              </a:rPr>
              <a:t>de denilebilir. </a:t>
            </a:r>
          </a:p>
          <a:p>
            <a:pPr>
              <a:lnSpc>
                <a:spcPct val="200000"/>
              </a:lnSpc>
            </a:pPr>
            <a:r>
              <a:rPr lang="tr-TR" sz="2800" dirty="0">
                <a:latin typeface="Calibri" panose="020F0502020204030204" pitchFamily="34" charset="0"/>
              </a:rPr>
              <a:t>MSD risk faktörlerini azaltan ve daha etkili ve ağrısız çalışmayı mümkün kılacak uygun yüksekliklerde ve ulaşmalarda çalışmanızı sağlar. </a:t>
            </a:r>
          </a:p>
        </p:txBody>
      </p:sp>
    </p:spTree>
    <p:extLst>
      <p:ext uri="{BB962C8B-B14F-4D97-AF65-F5344CB8AC3E}">
        <p14:creationId xmlns:p14="http://schemas.microsoft.com/office/powerpoint/2010/main" xmlns="" val="3827213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7370" y="1607909"/>
            <a:ext cx="8826346" cy="3461762"/>
          </a:xfrm>
          <a:prstGeom prst="rect">
            <a:avLst/>
          </a:prstGeom>
          <a:ln>
            <a:noFill/>
          </a:ln>
          <a:effectLst>
            <a:softEdge rad="112500"/>
          </a:effectLst>
        </p:spPr>
      </p:pic>
    </p:spTree>
    <p:extLst>
      <p:ext uri="{BB962C8B-B14F-4D97-AF65-F5344CB8AC3E}">
        <p14:creationId xmlns:p14="http://schemas.microsoft.com/office/powerpoint/2010/main" xmlns="" val="1159383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197421" y="863487"/>
            <a:ext cx="10842178" cy="4401205"/>
          </a:xfrm>
          <a:prstGeom prst="rect">
            <a:avLst/>
          </a:prstGeom>
        </p:spPr>
        <p:txBody>
          <a:bodyPr wrap="square">
            <a:spAutoFit/>
          </a:bodyPr>
          <a:lstStyle/>
          <a:p>
            <a:pPr>
              <a:lnSpc>
                <a:spcPct val="200000"/>
              </a:lnSpc>
            </a:pPr>
            <a:r>
              <a:rPr lang="tr-TR" sz="2800" b="1" dirty="0">
                <a:latin typeface="Calibri" panose="020F0502020204030204" pitchFamily="34" charset="0"/>
              </a:rPr>
              <a:t>3.İLKE </a:t>
            </a:r>
            <a:r>
              <a:rPr lang="tr-TR" sz="2800" b="1" dirty="0">
                <a:ln w="0"/>
                <a:effectLst>
                  <a:outerShdw blurRad="38100" dist="19050" dir="2700000" algn="tl" rotWithShape="0">
                    <a:schemeClr val="dk1">
                      <a:alpha val="40000"/>
                    </a:schemeClr>
                  </a:outerShdw>
                </a:effectLst>
                <a:latin typeface="Calibri" panose="020F0502020204030204" pitchFamily="34" charset="0"/>
              </a:rPr>
              <a:t>; </a:t>
            </a:r>
            <a:r>
              <a:rPr lang="tr-TR" sz="2800" b="1" dirty="0">
                <a:ln w="0"/>
                <a:solidFill>
                  <a:srgbClr val="FF0000"/>
                </a:solidFill>
                <a:latin typeface="Calibri" panose="020F0502020204030204" pitchFamily="34" charset="0"/>
              </a:rPr>
              <a:t>HAREKET VE GERDİRMEYE İZİN VERİN</a:t>
            </a:r>
          </a:p>
          <a:p>
            <a:pPr>
              <a:lnSpc>
                <a:spcPct val="200000"/>
              </a:lnSpc>
            </a:pPr>
            <a:r>
              <a:rPr lang="tr-TR" sz="2800" dirty="0">
                <a:latin typeface="Calibri" panose="020F0502020204030204" pitchFamily="34" charset="0"/>
              </a:rPr>
              <a:t>Kas-iskelet sistemi genellikle insan vücudunun hareket sistemi olarak adlandırılır ve hareket etmesi için tasarlanmıştır. </a:t>
            </a:r>
          </a:p>
          <a:p>
            <a:pPr>
              <a:lnSpc>
                <a:spcPct val="200000"/>
              </a:lnSpc>
            </a:pPr>
            <a:r>
              <a:rPr lang="tr-TR" sz="2800" dirty="0">
                <a:latin typeface="Calibri" panose="020F0502020204030204" pitchFamily="34" charset="0"/>
              </a:rPr>
              <a:t>Statik bir pozisyonda uzun süre çalışmak vücudunuzun yorulmasına neden olacaktır. Statik yük olarak bilinen şey budur. </a:t>
            </a:r>
            <a:endParaRPr lang="tr-TR" sz="2800" dirty="0" smtClean="0">
              <a:latin typeface="Calibri" panose="020F0502020204030204" pitchFamily="34" charset="0"/>
            </a:endParaRPr>
          </a:p>
        </p:txBody>
      </p:sp>
    </p:spTree>
    <p:extLst>
      <p:ext uri="{BB962C8B-B14F-4D97-AF65-F5344CB8AC3E}">
        <p14:creationId xmlns:p14="http://schemas.microsoft.com/office/powerpoint/2010/main" xmlns="" val="241179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45" name="AutoShape 2"/>
          <p:cNvSpPr>
            <a:spLocks noChangeArrowheads="1"/>
          </p:cNvSpPr>
          <p:nvPr/>
        </p:nvSpPr>
        <p:spPr bwMode="auto">
          <a:xfrm>
            <a:off x="1709051" y="2568892"/>
            <a:ext cx="9818922" cy="1494233"/>
          </a:xfrm>
          <a:prstGeom prst="bracketPair">
            <a:avLst>
              <a:gd name="adj" fmla="val 16667"/>
            </a:avLst>
          </a:prstGeom>
          <a:solidFill>
            <a:schemeClr val="bg1"/>
          </a:solidFill>
          <a:ln w="3175">
            <a:solidFill>
              <a:srgbClr val="0000FF"/>
            </a:solidFill>
            <a:round/>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200000"/>
              </a:lnSpc>
              <a:spcBef>
                <a:spcPct val="0"/>
              </a:spcBef>
              <a:spcAft>
                <a:spcPct val="0"/>
              </a:spcAft>
              <a:buClrTx/>
              <a:buSzTx/>
              <a:buFontTx/>
              <a:buNone/>
              <a:tabLst/>
            </a:pPr>
            <a:r>
              <a:rPr kumimoji="0" lang="tr-TR" altLang="en-US" sz="4400" b="0" i="0" u="none" strike="noStrike" cap="none" normalizeH="0" baseline="0" dirty="0" smtClean="0">
                <a:ln>
                  <a:noFill/>
                </a:ln>
                <a:solidFill>
                  <a:srgbClr val="000000"/>
                </a:solidFill>
                <a:effectLst/>
                <a:latin typeface="Calibri" panose="020F0502020204030204" pitchFamily="34" charset="0"/>
              </a:rPr>
              <a:t>ÜRÜN GELİŞTİRMENİN</a:t>
            </a:r>
            <a:r>
              <a:rPr kumimoji="0" lang="tr-TR" altLang="en-US" sz="4400" b="0" i="0" u="none" strike="noStrike" cap="none" normalizeH="0" dirty="0" smtClean="0">
                <a:ln>
                  <a:noFill/>
                </a:ln>
                <a:solidFill>
                  <a:srgbClr val="000000"/>
                </a:solidFill>
                <a:effectLst/>
                <a:latin typeface="Calibri" panose="020F0502020204030204" pitchFamily="34" charset="0"/>
              </a:rPr>
              <a:t> AŞAMALARI </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434629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349822" y="1963378"/>
            <a:ext cx="10842178" cy="2556982"/>
          </a:xfrm>
          <a:prstGeom prst="rect">
            <a:avLst/>
          </a:prstGeom>
        </p:spPr>
        <p:txBody>
          <a:bodyPr wrap="square">
            <a:spAutoFit/>
          </a:bodyPr>
          <a:lstStyle/>
          <a:p>
            <a:pPr>
              <a:lnSpc>
                <a:spcPct val="200000"/>
              </a:lnSpc>
            </a:pPr>
            <a:r>
              <a:rPr lang="tr-TR" sz="2800" dirty="0">
                <a:latin typeface="Calibri" panose="020F0502020204030204" pitchFamily="34" charset="0"/>
              </a:rPr>
              <a:t>Örneğin: 5 dakika boyunca ellerinizi başınıza kaldırın ve bekleyin. </a:t>
            </a:r>
            <a:endParaRPr lang="tr-TR" sz="2800" dirty="0" smtClean="0">
              <a:latin typeface="Calibri" panose="020F0502020204030204" pitchFamily="34" charset="0"/>
            </a:endParaRPr>
          </a:p>
          <a:p>
            <a:pPr>
              <a:lnSpc>
                <a:spcPct val="200000"/>
              </a:lnSpc>
            </a:pPr>
            <a:r>
              <a:rPr lang="tr-TR" sz="2800" dirty="0" smtClean="0">
                <a:latin typeface="Calibri" panose="020F0502020204030204" pitchFamily="34" charset="0"/>
              </a:rPr>
              <a:t>Eğer </a:t>
            </a:r>
            <a:r>
              <a:rPr lang="tr-TR" sz="2800" dirty="0">
                <a:latin typeface="Calibri" panose="020F0502020204030204" pitchFamily="34" charset="0"/>
              </a:rPr>
              <a:t>bunlu yaparsanız, kısa süre sonra statik yükle karşılaşacaksınız. Tasarım fikirleri hareket etmenizi olanak vermelidir.</a:t>
            </a:r>
          </a:p>
        </p:txBody>
      </p:sp>
    </p:spTree>
    <p:extLst>
      <p:ext uri="{BB962C8B-B14F-4D97-AF65-F5344CB8AC3E}">
        <p14:creationId xmlns:p14="http://schemas.microsoft.com/office/powerpoint/2010/main" xmlns="" val="924671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349822" y="1270970"/>
            <a:ext cx="10842178" cy="4401205"/>
          </a:xfrm>
          <a:prstGeom prst="rect">
            <a:avLst/>
          </a:prstGeom>
        </p:spPr>
        <p:txBody>
          <a:bodyPr wrap="square">
            <a:spAutoFit/>
          </a:bodyPr>
          <a:lstStyle/>
          <a:p>
            <a:pPr>
              <a:lnSpc>
                <a:spcPct val="200000"/>
              </a:lnSpc>
            </a:pPr>
            <a:r>
              <a:rPr lang="tr-TR" sz="2800" b="1" dirty="0">
                <a:latin typeface="Calibri" panose="020F0502020204030204" pitchFamily="34" charset="0"/>
              </a:rPr>
              <a:t>4.İLKE ;</a:t>
            </a:r>
            <a:r>
              <a:rPr lang="tr-TR" sz="2800" b="1"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Calibri" panose="020F0502020204030204" pitchFamily="34" charset="0"/>
              </a:rPr>
              <a:t> </a:t>
            </a:r>
            <a:r>
              <a:rPr lang="tr-TR" sz="2800" b="1" dirty="0">
                <a:ln w="0"/>
                <a:solidFill>
                  <a:srgbClr val="00B0F0"/>
                </a:solidFill>
                <a:latin typeface="Calibri" panose="020F0502020204030204" pitchFamily="34" charset="0"/>
              </a:rPr>
              <a:t>AŞIRI GÜCÜ AZALT</a:t>
            </a:r>
          </a:p>
          <a:p>
            <a:pPr>
              <a:lnSpc>
                <a:spcPct val="200000"/>
              </a:lnSpc>
            </a:pPr>
            <a:r>
              <a:rPr lang="tr-TR" sz="2800" dirty="0">
                <a:latin typeface="Calibri" panose="020F0502020204030204" pitchFamily="34" charset="0"/>
              </a:rPr>
              <a:t>Aşırı güç, birincil ergonomik risk faktörlerinden biridir. </a:t>
            </a:r>
          </a:p>
          <a:p>
            <a:pPr>
              <a:lnSpc>
                <a:spcPct val="200000"/>
              </a:lnSpc>
            </a:pPr>
            <a:r>
              <a:rPr lang="tr-TR" sz="2800" dirty="0">
                <a:latin typeface="Calibri" panose="020F0502020204030204" pitchFamily="34" charset="0"/>
              </a:rPr>
              <a:t>Birçok iş görevi insan vücudu üzerinde yüksek kuvvet yükleri gerektirir. Kas gücü, yorulma ve MSD riskini artıran yüksek kuvvet gereksinimlerine yanıt olarak artar. </a:t>
            </a:r>
          </a:p>
        </p:txBody>
      </p:sp>
    </p:spTree>
    <p:extLst>
      <p:ext uri="{BB962C8B-B14F-4D97-AF65-F5344CB8AC3E}">
        <p14:creationId xmlns:p14="http://schemas.microsoft.com/office/powerpoint/2010/main" xmlns="" val="2998023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349822" y="1642268"/>
            <a:ext cx="10842178" cy="3418756"/>
          </a:xfrm>
          <a:prstGeom prst="rect">
            <a:avLst/>
          </a:prstGeom>
        </p:spPr>
        <p:txBody>
          <a:bodyPr wrap="square">
            <a:spAutoFit/>
          </a:bodyPr>
          <a:lstStyle/>
          <a:p>
            <a:pPr>
              <a:lnSpc>
                <a:spcPct val="200000"/>
              </a:lnSpc>
            </a:pPr>
            <a:r>
              <a:rPr lang="tr-TR" sz="2800" dirty="0" smtClean="0">
                <a:latin typeface="Calibri" panose="020F0502020204030204" pitchFamily="34" charset="0"/>
              </a:rPr>
              <a:t>Kuvvetleri </a:t>
            </a:r>
            <a:r>
              <a:rPr lang="tr-TR" sz="2800" dirty="0">
                <a:latin typeface="Calibri" panose="020F0502020204030204" pitchFamily="34" charset="0"/>
              </a:rPr>
              <a:t>etkileyen birçok koşul vardır, ancak fikir bir işin veya işin aşırı güç gerektirdiğini tanımak ve daha sonra bu gücü azaltmanın yollarını bulmaktır. Aşırı güç gereksinimlerinin ortadan kaldırılması, çalışanların yorgunluğunu ve MSD oluşum riskini azaltacaktır. </a:t>
            </a:r>
          </a:p>
        </p:txBody>
      </p:sp>
    </p:spTree>
    <p:extLst>
      <p:ext uri="{BB962C8B-B14F-4D97-AF65-F5344CB8AC3E}">
        <p14:creationId xmlns:p14="http://schemas.microsoft.com/office/powerpoint/2010/main" xmlns="" val="355791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8021" y="1284771"/>
            <a:ext cx="4327293" cy="4454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Resim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8854" y="1357019"/>
            <a:ext cx="3983314" cy="4488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152317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451421" y="1661567"/>
            <a:ext cx="10116464" cy="4401205"/>
          </a:xfrm>
          <a:prstGeom prst="rect">
            <a:avLst/>
          </a:prstGeom>
        </p:spPr>
        <p:txBody>
          <a:bodyPr wrap="square">
            <a:spAutoFit/>
          </a:bodyPr>
          <a:lstStyle/>
          <a:p>
            <a:pPr>
              <a:lnSpc>
                <a:spcPct val="200000"/>
              </a:lnSpc>
            </a:pPr>
            <a:r>
              <a:rPr lang="tr-TR" sz="2800" b="1" dirty="0">
                <a:latin typeface="Calibri" panose="020F0502020204030204" pitchFamily="34" charset="0"/>
              </a:rPr>
              <a:t>5.İLKE ;</a:t>
            </a:r>
            <a:r>
              <a:rPr lang="tr-TR" sz="2800" b="1" dirty="0">
                <a:ln w="12700">
                  <a:solidFill>
                    <a:schemeClr val="tx2">
                      <a:lumMod val="75000"/>
                    </a:schemeClr>
                  </a:solidFill>
                  <a:prstDash val="solid"/>
                </a:ln>
                <a:solidFill>
                  <a:schemeClr val="accent5">
                    <a:lumMod val="40000"/>
                    <a:lumOff val="60000"/>
                  </a:schemeClr>
                </a:solidFill>
                <a:effectLst>
                  <a:outerShdw dist="38100" dir="2640000" algn="bl" rotWithShape="0">
                    <a:schemeClr val="tx2">
                      <a:lumMod val="75000"/>
                    </a:schemeClr>
                  </a:outerShdw>
                </a:effectLst>
                <a:latin typeface="Calibri" panose="020F0502020204030204" pitchFamily="34" charset="0"/>
              </a:rPr>
              <a:t> </a:t>
            </a:r>
            <a:r>
              <a:rPr lang="tr-TR" sz="2800" b="1" dirty="0">
                <a:ln w="0"/>
                <a:solidFill>
                  <a:srgbClr val="FF0000"/>
                </a:solidFill>
                <a:latin typeface="Calibri" panose="020F0502020204030204" pitchFamily="34" charset="0"/>
              </a:rPr>
              <a:t>AŞIRI HAREKETİ AZALT</a:t>
            </a:r>
          </a:p>
          <a:p>
            <a:pPr>
              <a:lnSpc>
                <a:spcPct val="200000"/>
              </a:lnSpc>
            </a:pPr>
            <a:r>
              <a:rPr lang="tr-TR" sz="2800" dirty="0" smtClean="0">
                <a:latin typeface="Calibri" panose="020F0502020204030204" pitchFamily="34" charset="0"/>
              </a:rPr>
              <a:t>Tekrarlayan </a:t>
            </a:r>
            <a:r>
              <a:rPr lang="tr-TR" sz="2800" dirty="0">
                <a:latin typeface="Calibri" panose="020F0502020204030204" pitchFamily="34" charset="0"/>
              </a:rPr>
              <a:t>hareket, birincil ergonomik risk faktörlerinden birdir. Birçok iş görevi ve döngüsü tekrarlayıcı niteliktedir ve sıklıkla saatlik veya günlük üretim hedefleri ve iş süreçleri tarafından kontrol edilir. </a:t>
            </a:r>
            <a:endParaRPr lang="tr-TR" sz="2800" dirty="0" smtClean="0">
              <a:latin typeface="Calibri" panose="020F0502020204030204" pitchFamily="34" charset="0"/>
            </a:endParaRPr>
          </a:p>
          <a:p>
            <a:pPr>
              <a:lnSpc>
                <a:spcPct val="200000"/>
              </a:lnSpc>
            </a:pPr>
            <a:endParaRPr lang="tr-TR" sz="2800" dirty="0">
              <a:latin typeface="Calibri" panose="020F0502020204030204" pitchFamily="34" charset="0"/>
            </a:endParaRPr>
          </a:p>
        </p:txBody>
      </p:sp>
    </p:spTree>
    <p:extLst>
      <p:ext uri="{BB962C8B-B14F-4D97-AF65-F5344CB8AC3E}">
        <p14:creationId xmlns:p14="http://schemas.microsoft.com/office/powerpoint/2010/main" xmlns="" val="1377200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451421" y="1661567"/>
            <a:ext cx="10116464" cy="3539430"/>
          </a:xfrm>
          <a:prstGeom prst="rect">
            <a:avLst/>
          </a:prstGeom>
        </p:spPr>
        <p:txBody>
          <a:bodyPr wrap="square">
            <a:spAutoFit/>
          </a:bodyPr>
          <a:lstStyle/>
          <a:p>
            <a:pPr>
              <a:lnSpc>
                <a:spcPct val="200000"/>
              </a:lnSpc>
            </a:pPr>
            <a:r>
              <a:rPr lang="tr-TR" sz="2800" dirty="0">
                <a:latin typeface="Calibri" panose="020F0502020204030204" pitchFamily="34" charset="0"/>
              </a:rPr>
              <a:t>Devir süresi 30 saniye veya daha kısa ise bir iş son derece tekrarlayıcı olarak değerlendirilir. Aşırı veya gereksiz hareketler mümkün olduğunca azaltılmalıdır. Bunun mümkün olmadığı durumlarda aşırı kuvvet gereklerini ve garip duruşları ortadan kaldırmak önemlidir. </a:t>
            </a:r>
          </a:p>
        </p:txBody>
      </p:sp>
    </p:spTree>
    <p:extLst>
      <p:ext uri="{BB962C8B-B14F-4D97-AF65-F5344CB8AC3E}">
        <p14:creationId xmlns:p14="http://schemas.microsoft.com/office/powerpoint/2010/main" xmlns="" val="879873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12932" y="654776"/>
            <a:ext cx="5540782" cy="5774648"/>
          </a:xfrm>
          <a:prstGeom prst="rect">
            <a:avLst/>
          </a:prstGeom>
        </p:spPr>
      </p:pic>
    </p:spTree>
    <p:extLst>
      <p:ext uri="{BB962C8B-B14F-4D97-AF65-F5344CB8AC3E}">
        <p14:creationId xmlns:p14="http://schemas.microsoft.com/office/powerpoint/2010/main" xmlns="" val="592543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1269997" y="1406788"/>
            <a:ext cx="7378092" cy="4401205"/>
          </a:xfrm>
          <a:prstGeom prst="rect">
            <a:avLst/>
          </a:prstGeom>
        </p:spPr>
        <p:txBody>
          <a:bodyPr wrap="square">
            <a:spAutoFit/>
          </a:bodyPr>
          <a:lstStyle/>
          <a:p>
            <a:pPr>
              <a:lnSpc>
                <a:spcPct val="200000"/>
              </a:lnSpc>
            </a:pPr>
            <a:r>
              <a:rPr lang="tr-TR" sz="2800" b="1" dirty="0">
                <a:ln w="0"/>
                <a:effectLst>
                  <a:outerShdw blurRad="38100" dist="19050" dir="2700000" algn="tl" rotWithShape="0">
                    <a:schemeClr val="dk1">
                      <a:alpha val="40000"/>
                    </a:schemeClr>
                  </a:outerShdw>
                </a:effectLst>
                <a:latin typeface="Calibri" panose="020F0502020204030204" pitchFamily="34" charset="0"/>
              </a:rPr>
              <a:t>6.İLKE ; </a:t>
            </a:r>
            <a:r>
              <a:rPr lang="tr-TR" sz="2800" b="1" dirty="0">
                <a:ln w="0"/>
                <a:solidFill>
                  <a:srgbClr val="00B050"/>
                </a:solidFill>
                <a:latin typeface="Calibri" panose="020F0502020204030204" pitchFamily="34" charset="0"/>
              </a:rPr>
              <a:t>KONTAK STERESİNİ AZALT</a:t>
            </a:r>
          </a:p>
          <a:p>
            <a:pPr>
              <a:lnSpc>
                <a:spcPct val="200000"/>
              </a:lnSpc>
            </a:pPr>
            <a:r>
              <a:rPr lang="tr-TR" sz="2800" b="1" u="sng" dirty="0" smtClean="0">
                <a:solidFill>
                  <a:srgbClr val="FF0000"/>
                </a:solidFill>
                <a:latin typeface="Calibri" panose="020F0502020204030204" pitchFamily="34" charset="0"/>
              </a:rPr>
              <a:t>KONTAK </a:t>
            </a:r>
            <a:r>
              <a:rPr lang="tr-TR" sz="2800" b="1" u="sng" dirty="0">
                <a:solidFill>
                  <a:srgbClr val="FF0000"/>
                </a:solidFill>
                <a:latin typeface="Calibri" panose="020F0502020204030204" pitchFamily="34" charset="0"/>
              </a:rPr>
              <a:t>STRES; </a:t>
            </a:r>
            <a:r>
              <a:rPr lang="tr-TR" sz="2800" dirty="0">
                <a:latin typeface="Calibri" panose="020F0502020204030204" pitchFamily="34" charset="0"/>
              </a:rPr>
              <a:t>sert veya keskin nesneler / yüzeyler ile parmakların yumuşak dokusu, avuç içi, uyluk ve ayaklar gibi hassas vücut dokuları arasındaki sürtünmeden kaynaklanır. </a:t>
            </a:r>
          </a:p>
        </p:txBody>
      </p:sp>
      <p:pic>
        <p:nvPicPr>
          <p:cNvPr id="43" name="Resim 4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69861" y="1924667"/>
            <a:ext cx="3560881" cy="3560881"/>
          </a:xfrm>
          <a:prstGeom prst="rect">
            <a:avLst/>
          </a:prstGeom>
          <a:ln>
            <a:noFill/>
          </a:ln>
          <a:effectLst>
            <a:softEdge rad="112500"/>
          </a:effectLst>
        </p:spPr>
      </p:pic>
    </p:spTree>
    <p:extLst>
      <p:ext uri="{BB962C8B-B14F-4D97-AF65-F5344CB8AC3E}">
        <p14:creationId xmlns:p14="http://schemas.microsoft.com/office/powerpoint/2010/main" xmlns="" val="2365965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9" name="Akış Çizelgesi: Öteki İşlem 38"/>
          <p:cNvSpPr/>
          <p:nvPr/>
        </p:nvSpPr>
        <p:spPr>
          <a:xfrm>
            <a:off x="2293257" y="2932053"/>
            <a:ext cx="8548914" cy="769441"/>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306280" y="2932053"/>
            <a:ext cx="10515607" cy="769441"/>
          </a:xfrm>
          <a:prstGeom prst="rect">
            <a:avLst/>
          </a:prstGeom>
        </p:spPr>
        <p:txBody>
          <a:bodyPr wrap="square">
            <a:spAutoFit/>
          </a:bodyPr>
          <a:lstStyle/>
          <a:p>
            <a:pPr algn="ctr"/>
            <a:r>
              <a:rPr lang="tr-TR" sz="4400" b="1" dirty="0">
                <a:ln w="0"/>
                <a:latin typeface="Calibri" panose="020F0502020204030204" pitchFamily="34" charset="0"/>
              </a:rPr>
              <a:t>ERGONOMİK TASARIM ÖRNEKLERİ</a:t>
            </a:r>
          </a:p>
        </p:txBody>
      </p:sp>
    </p:spTree>
    <p:extLst>
      <p:ext uri="{BB962C8B-B14F-4D97-AF65-F5344CB8AC3E}">
        <p14:creationId xmlns:p14="http://schemas.microsoft.com/office/powerpoint/2010/main" xmlns="" val="2395689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4" name="Resim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39946" y="549208"/>
            <a:ext cx="7026568" cy="5600588"/>
          </a:xfrm>
          <a:prstGeom prst="rect">
            <a:avLst/>
          </a:prstGeom>
          <a:ln>
            <a:noFill/>
          </a:ln>
          <a:effectLst>
            <a:softEdge rad="112500"/>
          </a:effectLst>
        </p:spPr>
      </p:pic>
    </p:spTree>
    <p:extLst>
      <p:ext uri="{BB962C8B-B14F-4D97-AF65-F5344CB8AC3E}">
        <p14:creationId xmlns:p14="http://schemas.microsoft.com/office/powerpoint/2010/main" xmlns="" val="192017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45" name="AutoShape 2"/>
          <p:cNvSpPr>
            <a:spLocks noChangeArrowheads="1"/>
          </p:cNvSpPr>
          <p:nvPr/>
        </p:nvSpPr>
        <p:spPr bwMode="auto">
          <a:xfrm>
            <a:off x="1197421" y="1476007"/>
            <a:ext cx="7453093" cy="4685402"/>
          </a:xfrm>
          <a:prstGeom prst="bracketPair">
            <a:avLst>
              <a:gd name="adj" fmla="val 16667"/>
            </a:avLst>
          </a:prstGeom>
          <a:solidFill>
            <a:srgbClr val="FFFFFF"/>
          </a:solidFill>
          <a:ln w="3175">
            <a:solidFill>
              <a:srgbClr val="0000FF"/>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200000"/>
              </a:lnSpc>
              <a:spcBef>
                <a:spcPct val="0"/>
              </a:spcBef>
              <a:spcAft>
                <a:spcPct val="0"/>
              </a:spcAft>
              <a:buClrTx/>
              <a:buSzTx/>
              <a:buFontTx/>
              <a:buNone/>
              <a:tabLst/>
            </a:pPr>
            <a:endParaRPr kumimoji="0" lang="tr-TR" altLang="en-US" sz="2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tr-TR" altLang="en-US" sz="2800" b="0" i="0" u="none" strike="noStrike" cap="none" normalizeH="0" baseline="0" dirty="0" smtClean="0">
                <a:ln>
                  <a:noFill/>
                </a:ln>
                <a:solidFill>
                  <a:srgbClr val="000000"/>
                </a:solidFill>
                <a:effectLst/>
                <a:latin typeface="Calibri" panose="020F0502020204030204" pitchFamily="34" charset="0"/>
              </a:rPr>
              <a:t>Bilgi birikimi ve deneyimlerimiz bizi gözlem yoluyla olası bir sorunun çözümüne yönelik bir  fikre ulaştırır. Tasarımda  ham madde  zihinde yorulmuş fikirlerdir</a:t>
            </a:r>
            <a:r>
              <a:rPr kumimoji="0" lang="tr-TR" altLang="en-US" sz="2800" b="0" i="0" u="none" strike="noStrike" cap="none" normalizeH="0" baseline="0" dirty="0" smtClean="0">
                <a:ln>
                  <a:noFill/>
                </a:ln>
                <a:solidFill>
                  <a:srgbClr val="000000"/>
                </a:solidFill>
                <a:effectLst/>
                <a:latin typeface="Segoe Print" panose="02000600000000000000" pitchFamily="2" charset="0"/>
              </a:rPr>
              <a:t>.</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46" name="Dikdörtgen 45"/>
          <p:cNvSpPr/>
          <p:nvPr/>
        </p:nvSpPr>
        <p:spPr>
          <a:xfrm>
            <a:off x="3801093" y="1317458"/>
            <a:ext cx="1599990" cy="671851"/>
          </a:xfrm>
          <a:prstGeom prst="rect">
            <a:avLst/>
          </a:prstGeom>
        </p:spPr>
        <p:txBody>
          <a:bodyPr wrap="none">
            <a:spAutoFit/>
          </a:bodyPr>
          <a:lstStyle/>
          <a:p>
            <a:pPr lvl="0" eaLnBrk="0" fontAlgn="base" hangingPunct="0">
              <a:lnSpc>
                <a:spcPct val="150000"/>
              </a:lnSpc>
              <a:spcBef>
                <a:spcPct val="0"/>
              </a:spcBef>
              <a:spcAft>
                <a:spcPct val="0"/>
              </a:spcAft>
            </a:pPr>
            <a:r>
              <a:rPr lang="tr-TR" altLang="en-US" sz="2800" b="1" dirty="0" smtClean="0">
                <a:solidFill>
                  <a:srgbClr val="FF0000"/>
                </a:solidFill>
                <a:latin typeface="Calibri" panose="020F0502020204030204" pitchFamily="34" charset="0"/>
              </a:rPr>
              <a:t>1.AŞAMA</a:t>
            </a:r>
            <a:endParaRPr lang="tr-TR" altLang="en-US" sz="2800" b="1" dirty="0">
              <a:solidFill>
                <a:srgbClr val="FF0000"/>
              </a:solidFill>
              <a:latin typeface="Calibri" panose="020F0502020204030204" pitchFamily="34" charset="0"/>
            </a:endParaRPr>
          </a:p>
        </p:txBody>
      </p:sp>
      <p:pic>
        <p:nvPicPr>
          <p:cNvPr id="47" name="Resim 4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49443" y="1823365"/>
            <a:ext cx="3405480" cy="3734288"/>
          </a:xfrm>
          <a:prstGeom prst="rect">
            <a:avLst/>
          </a:prstGeom>
          <a:ln>
            <a:noFill/>
          </a:ln>
          <a:effectLst>
            <a:softEdge rad="112500"/>
          </a:effectLst>
        </p:spPr>
      </p:pic>
    </p:spTree>
    <p:extLst>
      <p:ext uri="{BB962C8B-B14F-4D97-AF65-F5344CB8AC3E}">
        <p14:creationId xmlns:p14="http://schemas.microsoft.com/office/powerpoint/2010/main" xmlns="" val="1721083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89248" y="725850"/>
            <a:ext cx="5567667" cy="5567667"/>
          </a:xfrm>
          <a:prstGeom prst="rect">
            <a:avLst/>
          </a:prstGeom>
          <a:ln>
            <a:noFill/>
          </a:ln>
          <a:effectLst>
            <a:softEdge rad="112500"/>
          </a:effectLst>
        </p:spPr>
      </p:pic>
    </p:spTree>
    <p:extLst>
      <p:ext uri="{BB962C8B-B14F-4D97-AF65-F5344CB8AC3E}">
        <p14:creationId xmlns:p14="http://schemas.microsoft.com/office/powerpoint/2010/main" xmlns="" val="3007332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3" name="Resim 4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6851" y="1250606"/>
            <a:ext cx="8813185" cy="3690993"/>
          </a:xfrm>
          <a:prstGeom prst="rect">
            <a:avLst/>
          </a:prstGeom>
          <a:ln>
            <a:noFill/>
          </a:ln>
          <a:effectLst>
            <a:softEdge rad="112500"/>
          </a:effectLst>
        </p:spPr>
      </p:pic>
    </p:spTree>
    <p:extLst>
      <p:ext uri="{BB962C8B-B14F-4D97-AF65-F5344CB8AC3E}">
        <p14:creationId xmlns:p14="http://schemas.microsoft.com/office/powerpoint/2010/main" xmlns="" val="170629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6" name="Resim 4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25945" y="654776"/>
            <a:ext cx="6367413" cy="5403653"/>
          </a:xfrm>
          <a:prstGeom prst="rect">
            <a:avLst/>
          </a:prstGeom>
          <a:ln>
            <a:noFill/>
          </a:ln>
          <a:effectLst>
            <a:softEdge rad="112500"/>
          </a:effectLst>
        </p:spPr>
      </p:pic>
    </p:spTree>
    <p:extLst>
      <p:ext uri="{BB962C8B-B14F-4D97-AF65-F5344CB8AC3E}">
        <p14:creationId xmlns:p14="http://schemas.microsoft.com/office/powerpoint/2010/main" xmlns="" val="1770868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5" name="Resim 4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95941" y="649624"/>
            <a:ext cx="4348174" cy="5623637"/>
          </a:xfrm>
          <a:prstGeom prst="rect">
            <a:avLst/>
          </a:prstGeom>
          <a:ln>
            <a:noFill/>
          </a:ln>
          <a:effectLst>
            <a:softEdge rad="112500"/>
          </a:effectLst>
        </p:spPr>
      </p:pic>
    </p:spTree>
    <p:extLst>
      <p:ext uri="{BB962C8B-B14F-4D97-AF65-F5344CB8AC3E}">
        <p14:creationId xmlns:p14="http://schemas.microsoft.com/office/powerpoint/2010/main" xmlns="" val="2681733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2964" y="449342"/>
            <a:ext cx="8403779" cy="5906533"/>
          </a:xfrm>
          <a:prstGeom prst="rect">
            <a:avLst/>
          </a:prstGeom>
          <a:ln>
            <a:noFill/>
          </a:ln>
          <a:effectLst>
            <a:softEdge rad="112500"/>
          </a:effectLst>
        </p:spPr>
      </p:pic>
    </p:spTree>
    <p:extLst>
      <p:ext uri="{BB962C8B-B14F-4D97-AF65-F5344CB8AC3E}">
        <p14:creationId xmlns:p14="http://schemas.microsoft.com/office/powerpoint/2010/main" xmlns="" val="482144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3" name="Resim 4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86135" y="506184"/>
            <a:ext cx="4733750" cy="5917190"/>
          </a:xfrm>
          <a:prstGeom prst="rect">
            <a:avLst/>
          </a:prstGeom>
          <a:ln>
            <a:noFill/>
          </a:ln>
          <a:effectLst>
            <a:softEdge rad="112500"/>
          </a:effectLst>
        </p:spPr>
      </p:pic>
    </p:spTree>
    <p:extLst>
      <p:ext uri="{BB962C8B-B14F-4D97-AF65-F5344CB8AC3E}">
        <p14:creationId xmlns:p14="http://schemas.microsoft.com/office/powerpoint/2010/main" xmlns="" val="573865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6" name="Resim 4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8891" y="654776"/>
            <a:ext cx="5639234" cy="5639234"/>
          </a:xfrm>
          <a:prstGeom prst="rect">
            <a:avLst/>
          </a:prstGeom>
          <a:ln>
            <a:noFill/>
          </a:ln>
          <a:effectLst>
            <a:softEdge rad="112500"/>
          </a:effectLst>
        </p:spPr>
      </p:pic>
    </p:spTree>
    <p:extLst>
      <p:ext uri="{BB962C8B-B14F-4D97-AF65-F5344CB8AC3E}">
        <p14:creationId xmlns:p14="http://schemas.microsoft.com/office/powerpoint/2010/main" xmlns="" val="1682246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4" name="Resim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6901" y="451576"/>
            <a:ext cx="5805502" cy="6010401"/>
          </a:xfrm>
          <a:prstGeom prst="rect">
            <a:avLst/>
          </a:prstGeom>
          <a:ln>
            <a:noFill/>
          </a:ln>
          <a:effectLst>
            <a:softEdge rad="112500"/>
          </a:effectLst>
        </p:spPr>
      </p:pic>
    </p:spTree>
    <p:extLst>
      <p:ext uri="{BB962C8B-B14F-4D97-AF65-F5344CB8AC3E}">
        <p14:creationId xmlns:p14="http://schemas.microsoft.com/office/powerpoint/2010/main" xmlns="" val="3792402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7" name="Resim 4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393" y="760868"/>
            <a:ext cx="7433766" cy="5545591"/>
          </a:xfrm>
          <a:prstGeom prst="rect">
            <a:avLst/>
          </a:prstGeom>
          <a:ln>
            <a:noFill/>
          </a:ln>
          <a:effectLst>
            <a:softEdge rad="112500"/>
          </a:effectLst>
        </p:spPr>
      </p:pic>
    </p:spTree>
    <p:extLst>
      <p:ext uri="{BB962C8B-B14F-4D97-AF65-F5344CB8AC3E}">
        <p14:creationId xmlns:p14="http://schemas.microsoft.com/office/powerpoint/2010/main" xmlns="" val="2779363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48" name="Resim 4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1847" y="535596"/>
            <a:ext cx="5543123" cy="5903425"/>
          </a:xfrm>
          <a:prstGeom prst="rect">
            <a:avLst/>
          </a:prstGeom>
          <a:ln>
            <a:noFill/>
          </a:ln>
          <a:effectLst>
            <a:softEdge rad="112500"/>
          </a:effectLst>
        </p:spPr>
      </p:pic>
    </p:spTree>
    <p:extLst>
      <p:ext uri="{BB962C8B-B14F-4D97-AF65-F5344CB8AC3E}">
        <p14:creationId xmlns:p14="http://schemas.microsoft.com/office/powerpoint/2010/main" xmlns="" val="3575740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45" name="AutoShape 2"/>
          <p:cNvSpPr>
            <a:spLocks noChangeArrowheads="1"/>
          </p:cNvSpPr>
          <p:nvPr/>
        </p:nvSpPr>
        <p:spPr bwMode="auto">
          <a:xfrm>
            <a:off x="1197419" y="1487437"/>
            <a:ext cx="7336981" cy="4685402"/>
          </a:xfrm>
          <a:prstGeom prst="bracketPair">
            <a:avLst>
              <a:gd name="adj" fmla="val 16667"/>
            </a:avLst>
          </a:prstGeom>
          <a:solidFill>
            <a:srgbClr val="FFFFFF"/>
          </a:solidFill>
          <a:ln w="3175">
            <a:solidFill>
              <a:srgbClr val="0000FF"/>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lnSpc>
                <a:spcPct val="200000"/>
              </a:lnSpc>
              <a:spcBef>
                <a:spcPct val="0"/>
              </a:spcBef>
              <a:spcAft>
                <a:spcPct val="0"/>
              </a:spcAft>
            </a:pPr>
            <a:r>
              <a:rPr lang="tr-TR" altLang="en-US" sz="2800" dirty="0" smtClean="0">
                <a:solidFill>
                  <a:srgbClr val="000000"/>
                </a:solidFill>
                <a:latin typeface="Calibri" panose="020F0502020204030204" pitchFamily="34" charset="0"/>
              </a:rPr>
              <a:t>Zihinde </a:t>
            </a:r>
            <a:r>
              <a:rPr lang="tr-TR" altLang="en-US" sz="2800" dirty="0">
                <a:solidFill>
                  <a:srgbClr val="000000"/>
                </a:solidFill>
                <a:latin typeface="Calibri" panose="020F0502020204030204" pitchFamily="34" charset="0"/>
              </a:rPr>
              <a:t>yorulmuş fikirleri nasıl yapacağını araştırmak , çözüm önerileri geliştirme , en uygun çözümü seçmek görselleştirmek yapmak üzere planlama ve en son yapma eylemidir.</a:t>
            </a:r>
            <a:endParaRPr lang="en-US" altLang="en-US" sz="2800" dirty="0">
              <a:latin typeface="Calibri" panose="020F050202020403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46" name="Dikdörtgen 45"/>
          <p:cNvSpPr/>
          <p:nvPr/>
        </p:nvSpPr>
        <p:spPr>
          <a:xfrm>
            <a:off x="3961707" y="1307612"/>
            <a:ext cx="1599990" cy="671851"/>
          </a:xfrm>
          <a:prstGeom prst="rect">
            <a:avLst/>
          </a:prstGeom>
        </p:spPr>
        <p:txBody>
          <a:bodyPr wrap="none">
            <a:spAutoFit/>
          </a:bodyPr>
          <a:lstStyle/>
          <a:p>
            <a:pPr lvl="0" eaLnBrk="0" fontAlgn="base" hangingPunct="0">
              <a:lnSpc>
                <a:spcPct val="150000"/>
              </a:lnSpc>
              <a:spcBef>
                <a:spcPct val="0"/>
              </a:spcBef>
              <a:spcAft>
                <a:spcPct val="0"/>
              </a:spcAft>
            </a:pPr>
            <a:r>
              <a:rPr lang="tr-TR" altLang="en-US" sz="2800" b="1" dirty="0">
                <a:solidFill>
                  <a:srgbClr val="FF0000"/>
                </a:solidFill>
                <a:latin typeface="Calibri" panose="020F0502020204030204" pitchFamily="34" charset="0"/>
              </a:rPr>
              <a:t>2</a:t>
            </a:r>
            <a:r>
              <a:rPr lang="tr-TR" altLang="en-US" sz="2800" b="1" dirty="0" smtClean="0">
                <a:solidFill>
                  <a:srgbClr val="FF0000"/>
                </a:solidFill>
                <a:latin typeface="Calibri" panose="020F0502020204030204" pitchFamily="34" charset="0"/>
              </a:rPr>
              <a:t>.AŞAMA</a:t>
            </a:r>
            <a:endParaRPr lang="tr-TR" altLang="en-US" sz="2800" b="1" dirty="0">
              <a:solidFill>
                <a:srgbClr val="FF0000"/>
              </a:solidFill>
              <a:latin typeface="Calibri" panose="020F0502020204030204" pitchFamily="34" charset="0"/>
            </a:endParaRPr>
          </a:p>
        </p:txBody>
      </p:sp>
      <p:pic>
        <p:nvPicPr>
          <p:cNvPr id="42" name="Resim 4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98556" y="2199698"/>
            <a:ext cx="3412397" cy="3166311"/>
          </a:xfrm>
          <a:prstGeom prst="rect">
            <a:avLst/>
          </a:prstGeom>
          <a:ln>
            <a:noFill/>
          </a:ln>
          <a:effectLst>
            <a:softEdge rad="112500"/>
          </a:effectLst>
        </p:spPr>
      </p:pic>
    </p:spTree>
    <p:extLst>
      <p:ext uri="{BB962C8B-B14F-4D97-AF65-F5344CB8AC3E}">
        <p14:creationId xmlns:p14="http://schemas.microsoft.com/office/powerpoint/2010/main" xmlns="" val="577688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2" name="Dikdörtgen 1"/>
          <p:cNvSpPr/>
          <p:nvPr/>
        </p:nvSpPr>
        <p:spPr>
          <a:xfrm>
            <a:off x="2145017" y="3244334"/>
            <a:ext cx="7901971" cy="769441"/>
          </a:xfrm>
          <a:prstGeom prst="rect">
            <a:avLst/>
          </a:prstGeom>
        </p:spPr>
        <p:txBody>
          <a:bodyPr wrap="none">
            <a:spAutoFit/>
          </a:bodyPr>
          <a:lstStyle/>
          <a:p>
            <a:pPr algn="ctr"/>
            <a:r>
              <a:rPr lang="tr-TR" sz="4400" b="1" dirty="0">
                <a:ln w="0"/>
                <a:solidFill>
                  <a:srgbClr val="FF0000"/>
                </a:solidFill>
                <a:latin typeface="Calibri" panose="020F0502020204030204" pitchFamily="34" charset="0"/>
              </a:rPr>
              <a:t>ERGONOMİK TASARIM ETKİNLİĞİ</a:t>
            </a:r>
          </a:p>
        </p:txBody>
      </p:sp>
      <p:sp>
        <p:nvSpPr>
          <p:cNvPr id="42" name="Yarım Çerçeve 41"/>
          <p:cNvSpPr/>
          <p:nvPr/>
        </p:nvSpPr>
        <p:spPr>
          <a:xfrm>
            <a:off x="1738615" y="2997444"/>
            <a:ext cx="885371" cy="211525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Yarım Çerçeve 42"/>
          <p:cNvSpPr/>
          <p:nvPr/>
        </p:nvSpPr>
        <p:spPr>
          <a:xfrm rot="5400000">
            <a:off x="8956665" y="3558182"/>
            <a:ext cx="2180643" cy="928385"/>
          </a:xfrm>
          <a:prstGeom prst="halfFrame">
            <a:avLst>
              <a:gd name="adj1" fmla="val 33333"/>
              <a:gd name="adj2" fmla="val 31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2426611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3" name="Grup 2"/>
          <p:cNvGrpSpPr/>
          <p:nvPr/>
        </p:nvGrpSpPr>
        <p:grpSpPr>
          <a:xfrm>
            <a:off x="1826187" y="1206012"/>
            <a:ext cx="9584649" cy="3633842"/>
            <a:chOff x="1809065" y="621458"/>
            <a:chExt cx="4828747" cy="1823645"/>
          </a:xfrm>
        </p:grpSpPr>
        <p:pic>
          <p:nvPicPr>
            <p:cNvPr id="44" name="Resim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24922" y="915276"/>
              <a:ext cx="1507186" cy="1509505"/>
            </a:xfrm>
            <a:prstGeom prst="rect">
              <a:avLst/>
            </a:prstGeom>
            <a:ln>
              <a:noFill/>
            </a:ln>
            <a:effectLst>
              <a:softEdge rad="112500"/>
            </a:effectLst>
          </p:spPr>
        </p:pic>
        <p:pic>
          <p:nvPicPr>
            <p:cNvPr id="45" name="Resim 4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0953" y="930461"/>
              <a:ext cx="1326859" cy="1512207"/>
            </a:xfrm>
            <a:prstGeom prst="rect">
              <a:avLst/>
            </a:prstGeom>
            <a:ln>
              <a:noFill/>
            </a:ln>
            <a:effectLst>
              <a:softEdge rad="112500"/>
            </a:effectLst>
          </p:spPr>
        </p:pic>
        <p:pic>
          <p:nvPicPr>
            <p:cNvPr id="46" name="Resim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4425" y="621458"/>
              <a:ext cx="367573" cy="367573"/>
            </a:xfrm>
            <a:prstGeom prst="rect">
              <a:avLst/>
            </a:prstGeom>
          </p:spPr>
        </p:pic>
        <p:pic>
          <p:nvPicPr>
            <p:cNvPr id="47" name="Resim 4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20457" y="621458"/>
              <a:ext cx="367573" cy="367573"/>
            </a:xfrm>
            <a:prstGeom prst="rect">
              <a:avLst/>
            </a:prstGeom>
          </p:spPr>
        </p:pic>
        <p:pic>
          <p:nvPicPr>
            <p:cNvPr id="48" name="Resim 4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09065" y="961719"/>
              <a:ext cx="1637011" cy="1483384"/>
            </a:xfrm>
            <a:prstGeom prst="rect">
              <a:avLst/>
            </a:prstGeom>
            <a:ln>
              <a:noFill/>
            </a:ln>
            <a:effectLst>
              <a:softEdge rad="112500"/>
            </a:effectLst>
          </p:spPr>
        </p:pic>
        <p:pic>
          <p:nvPicPr>
            <p:cNvPr id="49" name="Resim 4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99862" y="621458"/>
              <a:ext cx="367573" cy="367573"/>
            </a:xfrm>
            <a:prstGeom prst="rect">
              <a:avLst/>
            </a:prstGeom>
          </p:spPr>
        </p:pic>
      </p:grpSp>
    </p:spTree>
    <p:extLst>
      <p:ext uri="{BB962C8B-B14F-4D97-AF65-F5344CB8AC3E}">
        <p14:creationId xmlns:p14="http://schemas.microsoft.com/office/powerpoint/2010/main" xmlns="" val="1427776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pic>
        <p:nvPicPr>
          <p:cNvPr id="57" name="Resim 5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9543" y="-152921"/>
            <a:ext cx="5430613" cy="7010921"/>
          </a:xfrm>
          <a:prstGeom prst="rect">
            <a:avLst/>
          </a:prstGeom>
          <a:ln>
            <a:noFill/>
          </a:ln>
          <a:effectLst>
            <a:softEdge rad="112500"/>
          </a:effectLst>
        </p:spPr>
      </p:pic>
      <p:sp>
        <p:nvSpPr>
          <p:cNvPr id="58" name="Metin kutusu 57"/>
          <p:cNvSpPr txBox="1"/>
          <p:nvPr/>
        </p:nvSpPr>
        <p:spPr>
          <a:xfrm>
            <a:off x="4681011" y="106074"/>
            <a:ext cx="3363575" cy="400110"/>
          </a:xfrm>
          <a:prstGeom prst="rect">
            <a:avLst/>
          </a:prstGeom>
          <a:noFill/>
        </p:spPr>
        <p:txBody>
          <a:bodyPr wrap="square" rtlCol="0">
            <a:spAutoFit/>
          </a:bodyPr>
          <a:lstStyle/>
          <a:p>
            <a:r>
              <a:rPr lang="tr-TR" sz="2000" dirty="0" smtClean="0">
                <a:latin typeface="Calibri" panose="020F0502020204030204" pitchFamily="34" charset="0"/>
              </a:rPr>
              <a:t>LAPTOP ÇANTASI </a:t>
            </a:r>
            <a:endParaRPr lang="tr-TR" sz="2000" dirty="0">
              <a:latin typeface="Calibri" panose="020F0502020204030204" pitchFamily="34" charset="0"/>
            </a:endParaRPr>
          </a:p>
        </p:txBody>
      </p:sp>
      <p:sp>
        <p:nvSpPr>
          <p:cNvPr id="59" name="Metin kutusu 58"/>
          <p:cNvSpPr txBox="1"/>
          <p:nvPr/>
        </p:nvSpPr>
        <p:spPr>
          <a:xfrm>
            <a:off x="8044586" y="1826227"/>
            <a:ext cx="2979056" cy="707886"/>
          </a:xfrm>
          <a:prstGeom prst="rect">
            <a:avLst/>
          </a:prstGeom>
          <a:noFill/>
        </p:spPr>
        <p:txBody>
          <a:bodyPr wrap="square" rtlCol="0">
            <a:spAutoFit/>
          </a:bodyPr>
          <a:lstStyle/>
          <a:p>
            <a:r>
              <a:rPr lang="tr-TR" sz="2000" dirty="0" smtClean="0">
                <a:solidFill>
                  <a:srgbClr val="FF0000"/>
                </a:solidFill>
                <a:latin typeface="Calibri" panose="020F0502020204030204" pitchFamily="34" charset="0"/>
              </a:rPr>
              <a:t>Çantayı laptop masası olarak kullanma özelliği</a:t>
            </a:r>
            <a:endParaRPr lang="tr-TR" sz="2000" dirty="0">
              <a:solidFill>
                <a:srgbClr val="FF0000"/>
              </a:solidFill>
              <a:latin typeface="Calibri" panose="020F0502020204030204" pitchFamily="34" charset="0"/>
            </a:endParaRPr>
          </a:p>
        </p:txBody>
      </p:sp>
      <p:sp>
        <p:nvSpPr>
          <p:cNvPr id="60" name="Metin kutusu 59"/>
          <p:cNvSpPr txBox="1"/>
          <p:nvPr/>
        </p:nvSpPr>
        <p:spPr>
          <a:xfrm>
            <a:off x="6612421" y="3956516"/>
            <a:ext cx="1853137" cy="400110"/>
          </a:xfrm>
          <a:prstGeom prst="rect">
            <a:avLst/>
          </a:prstGeom>
          <a:noFill/>
        </p:spPr>
        <p:txBody>
          <a:bodyPr wrap="square" rtlCol="0">
            <a:spAutoFit/>
          </a:bodyPr>
          <a:lstStyle/>
          <a:p>
            <a:r>
              <a:rPr lang="tr-TR" sz="2000" dirty="0" smtClean="0">
                <a:latin typeface="Calibri" panose="020F0502020204030204" pitchFamily="34" charset="0"/>
              </a:rPr>
              <a:t>Telefon Yeri</a:t>
            </a:r>
            <a:endParaRPr lang="tr-TR" sz="2000" dirty="0">
              <a:latin typeface="Calibri" panose="020F0502020204030204" pitchFamily="34" charset="0"/>
            </a:endParaRPr>
          </a:p>
        </p:txBody>
      </p:sp>
      <p:sp>
        <p:nvSpPr>
          <p:cNvPr id="61" name="Metin kutusu 60"/>
          <p:cNvSpPr txBox="1"/>
          <p:nvPr/>
        </p:nvSpPr>
        <p:spPr>
          <a:xfrm>
            <a:off x="7538990" y="4693116"/>
            <a:ext cx="3484652" cy="400110"/>
          </a:xfrm>
          <a:prstGeom prst="rect">
            <a:avLst/>
          </a:prstGeom>
          <a:noFill/>
        </p:spPr>
        <p:txBody>
          <a:bodyPr wrap="square" rtlCol="0">
            <a:spAutoFit/>
          </a:bodyPr>
          <a:lstStyle/>
          <a:p>
            <a:r>
              <a:rPr lang="tr-TR" sz="2000" dirty="0" smtClean="0">
                <a:latin typeface="Calibri" panose="020F0502020204030204" pitchFamily="34" charset="0"/>
              </a:rPr>
              <a:t>Defter Veya Tablet Yeri</a:t>
            </a:r>
            <a:endParaRPr lang="tr-TR" sz="2000" dirty="0">
              <a:latin typeface="Calibri" panose="020F0502020204030204" pitchFamily="34" charset="0"/>
            </a:endParaRPr>
          </a:p>
        </p:txBody>
      </p:sp>
      <p:sp>
        <p:nvSpPr>
          <p:cNvPr id="62" name="Metin kutusu 61"/>
          <p:cNvSpPr txBox="1"/>
          <p:nvPr/>
        </p:nvSpPr>
        <p:spPr>
          <a:xfrm>
            <a:off x="6893660" y="5740570"/>
            <a:ext cx="3457417" cy="400110"/>
          </a:xfrm>
          <a:prstGeom prst="rect">
            <a:avLst/>
          </a:prstGeom>
          <a:noFill/>
        </p:spPr>
        <p:txBody>
          <a:bodyPr wrap="square" rtlCol="0">
            <a:spAutoFit/>
          </a:bodyPr>
          <a:lstStyle/>
          <a:p>
            <a:r>
              <a:rPr lang="tr-TR" sz="2000" dirty="0" smtClean="0">
                <a:latin typeface="Calibri" panose="020F0502020204030204" pitchFamily="34" charset="0"/>
              </a:rPr>
              <a:t>Batarya Ve Şarj Yeri</a:t>
            </a:r>
            <a:endParaRPr lang="tr-TR" sz="2000" dirty="0">
              <a:latin typeface="Calibri" panose="020F0502020204030204" pitchFamily="34" charset="0"/>
            </a:endParaRPr>
          </a:p>
        </p:txBody>
      </p:sp>
      <p:sp>
        <p:nvSpPr>
          <p:cNvPr id="63" name="Metin kutusu 62"/>
          <p:cNvSpPr txBox="1"/>
          <p:nvPr/>
        </p:nvSpPr>
        <p:spPr>
          <a:xfrm>
            <a:off x="1437127" y="1898228"/>
            <a:ext cx="2951002" cy="400110"/>
          </a:xfrm>
          <a:prstGeom prst="rect">
            <a:avLst/>
          </a:prstGeom>
          <a:noFill/>
        </p:spPr>
        <p:txBody>
          <a:bodyPr wrap="square" rtlCol="0">
            <a:spAutoFit/>
          </a:bodyPr>
          <a:lstStyle/>
          <a:p>
            <a:r>
              <a:rPr lang="tr-TR" sz="2000" dirty="0" smtClean="0">
                <a:solidFill>
                  <a:srgbClr val="00B0F0"/>
                </a:solidFill>
                <a:latin typeface="Calibri" panose="020F0502020204030204" pitchFamily="34" charset="0"/>
              </a:rPr>
              <a:t>Kolay taşınma özelliği </a:t>
            </a:r>
            <a:endParaRPr lang="tr-TR" sz="2000" dirty="0">
              <a:solidFill>
                <a:srgbClr val="00B0F0"/>
              </a:solidFill>
              <a:latin typeface="Calibri" panose="020F0502020204030204" pitchFamily="34" charset="0"/>
            </a:endParaRPr>
          </a:p>
        </p:txBody>
      </p:sp>
      <p:sp>
        <p:nvSpPr>
          <p:cNvPr id="64" name="Metin kutusu 63"/>
          <p:cNvSpPr txBox="1"/>
          <p:nvPr/>
        </p:nvSpPr>
        <p:spPr>
          <a:xfrm>
            <a:off x="3910455" y="6058833"/>
            <a:ext cx="3327420" cy="400110"/>
          </a:xfrm>
          <a:prstGeom prst="rect">
            <a:avLst/>
          </a:prstGeom>
          <a:noFill/>
        </p:spPr>
        <p:txBody>
          <a:bodyPr wrap="square" rtlCol="0">
            <a:spAutoFit/>
          </a:bodyPr>
          <a:lstStyle/>
          <a:p>
            <a:r>
              <a:rPr lang="tr-TR" sz="2000" dirty="0" smtClean="0">
                <a:solidFill>
                  <a:srgbClr val="00B050"/>
                </a:solidFill>
                <a:latin typeface="Calibri" panose="020F0502020204030204" pitchFamily="34" charset="0"/>
              </a:rPr>
              <a:t>İşlevsel bölümler </a:t>
            </a:r>
            <a:endParaRPr lang="tr-TR" sz="2000" dirty="0">
              <a:solidFill>
                <a:srgbClr val="00B050"/>
              </a:solidFill>
              <a:latin typeface="Calibri" panose="020F0502020204030204" pitchFamily="34" charset="0"/>
            </a:endParaRPr>
          </a:p>
        </p:txBody>
      </p:sp>
    </p:spTree>
    <p:extLst>
      <p:ext uri="{BB962C8B-B14F-4D97-AF65-F5344CB8AC3E}">
        <p14:creationId xmlns:p14="http://schemas.microsoft.com/office/powerpoint/2010/main" xmlns="" val="3493073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aphicFrame>
        <p:nvGraphicFramePr>
          <p:cNvPr id="2" name="Tablo 1"/>
          <p:cNvGraphicFramePr>
            <a:graphicFrameLocks noGrp="1"/>
          </p:cNvGraphicFramePr>
          <p:nvPr>
            <p:extLst>
              <p:ext uri="{D42A27DB-BD31-4B8C-83A1-F6EECF244321}">
                <p14:modId xmlns:p14="http://schemas.microsoft.com/office/powerpoint/2010/main" xmlns="" val="315435549"/>
              </p:ext>
            </p:extLst>
          </p:nvPr>
        </p:nvGraphicFramePr>
        <p:xfrm>
          <a:off x="1255475" y="135032"/>
          <a:ext cx="10508352" cy="6096000"/>
        </p:xfrm>
        <a:graphic>
          <a:graphicData uri="http://schemas.openxmlformats.org/drawingml/2006/table">
            <a:tbl>
              <a:tblPr firstRow="1" bandRow="1">
                <a:tableStyleId>{5940675A-B579-460E-94D1-54222C63F5DA}</a:tableStyleId>
              </a:tblPr>
              <a:tblGrid>
                <a:gridCol w="1606658">
                  <a:extLst>
                    <a:ext uri="{9D8B030D-6E8A-4147-A177-3AD203B41FA5}">
                      <a16:colId xmlns:a16="http://schemas.microsoft.com/office/drawing/2014/main" xmlns="" val="2654635828"/>
                    </a:ext>
                  </a:extLst>
                </a:gridCol>
                <a:gridCol w="7968920">
                  <a:extLst>
                    <a:ext uri="{9D8B030D-6E8A-4147-A177-3AD203B41FA5}">
                      <a16:colId xmlns:a16="http://schemas.microsoft.com/office/drawing/2014/main" xmlns="" val="2014831253"/>
                    </a:ext>
                  </a:extLst>
                </a:gridCol>
                <a:gridCol w="466387">
                  <a:extLst>
                    <a:ext uri="{9D8B030D-6E8A-4147-A177-3AD203B41FA5}">
                      <a16:colId xmlns:a16="http://schemas.microsoft.com/office/drawing/2014/main" xmlns="" val="2914522870"/>
                    </a:ext>
                  </a:extLst>
                </a:gridCol>
                <a:gridCol w="466387">
                  <a:extLst>
                    <a:ext uri="{9D8B030D-6E8A-4147-A177-3AD203B41FA5}">
                      <a16:colId xmlns:a16="http://schemas.microsoft.com/office/drawing/2014/main" xmlns="" val="4223949664"/>
                    </a:ext>
                  </a:extLst>
                </a:gridCol>
              </a:tblGrid>
              <a:tr h="254752">
                <a:tc gridSpan="4">
                  <a:txBody>
                    <a:bodyPr/>
                    <a:lstStyle/>
                    <a:p>
                      <a:pPr algn="ctr"/>
                      <a:r>
                        <a:rPr lang="tr-TR" sz="2800" b="1" cap="none" spc="0" dirty="0" smtClean="0">
                          <a:ln w="0"/>
                          <a:solidFill>
                            <a:schemeClr val="tx1"/>
                          </a:solidFill>
                          <a:effectLst/>
                          <a:latin typeface="Calibri" panose="020F0502020204030204" pitchFamily="34" charset="0"/>
                        </a:rPr>
                        <a:t>ÜRÜN GELİŞTİRME  ETKİNLİK DEĞERLENDİRME ÖLÇEĞİ</a:t>
                      </a:r>
                      <a:endParaRPr lang="en-US" sz="2800" b="1" cap="none" spc="0" dirty="0">
                        <a:ln w="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pPr algn="ctr"/>
                      <a:endParaRPr lang="en-US" sz="900" dirty="0">
                        <a:latin typeface="DianasHand" pitchFamily="50" charset="2"/>
                      </a:endParaRPr>
                    </a:p>
                  </a:txBody>
                  <a:tcPr>
                    <a:solidFill>
                      <a:srgbClr val="FFFF00"/>
                    </a:solidFill>
                  </a:tcPr>
                </a:tc>
                <a:tc hMerge="1">
                  <a:txBody>
                    <a:bodyPr/>
                    <a:lstStyle/>
                    <a:p>
                      <a:pPr algn="ctr"/>
                      <a:endParaRPr lang="en-US" sz="900" dirty="0">
                        <a:latin typeface="DianasHand" pitchFamily="50" charset="2"/>
                      </a:endParaRPr>
                    </a:p>
                  </a:txBody>
                  <a:tcPr>
                    <a:solidFill>
                      <a:srgbClr val="FFFF00"/>
                    </a:solidFill>
                  </a:tcPr>
                </a:tc>
                <a:extLst>
                  <a:ext uri="{0D108BD9-81ED-4DB2-BD59-A6C34878D82A}">
                    <a16:rowId xmlns:a16="http://schemas.microsoft.com/office/drawing/2014/main" xmlns="" val="2920481820"/>
                  </a:ext>
                </a:extLst>
              </a:tr>
              <a:tr h="15002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schemeClr val="tx1"/>
                          </a:solidFill>
                          <a:latin typeface="Calibri" panose="020F0502020204030204" pitchFamily="34" charset="0"/>
                        </a:rPr>
                        <a:t>ÖLÇÜTLER</a:t>
                      </a:r>
                      <a:endParaRPr lang="en-US" sz="2800" dirty="0" smtClean="0">
                        <a:solidFill>
                          <a:schemeClr val="tx1"/>
                        </a:solidFill>
                        <a:latin typeface="Calibri" panose="020F0502020204030204" pitchFamily="34" charset="0"/>
                      </a:endParaRPr>
                    </a:p>
                    <a:p>
                      <a:pPr algn="ctr"/>
                      <a:endParaRPr lang="tr-TR" sz="2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228600" indent="-228600">
                        <a:lnSpc>
                          <a:spcPct val="150000"/>
                        </a:lnSpc>
                        <a:buClr>
                          <a:srgbClr val="FF0000"/>
                        </a:buClr>
                        <a:buFont typeface="+mj-lt"/>
                        <a:buAutoNum type="arabicPeriod"/>
                      </a:pPr>
                      <a:r>
                        <a:rPr lang="tr-TR" sz="2400" b="0" kern="1400" dirty="0" smtClean="0">
                          <a:ln>
                            <a:noFill/>
                          </a:ln>
                          <a:solidFill>
                            <a:srgbClr val="000000"/>
                          </a:solidFill>
                          <a:effectLst/>
                          <a:latin typeface="Calibri" panose="020F0502020204030204" pitchFamily="34" charset="0"/>
                        </a:rPr>
                        <a:t>Ürün geliştirme kavramını ve aşamalarını</a:t>
                      </a:r>
                      <a:r>
                        <a:rPr lang="tr-TR" sz="2400" b="0" kern="1400" baseline="0" dirty="0" smtClean="0">
                          <a:ln>
                            <a:noFill/>
                          </a:ln>
                          <a:solidFill>
                            <a:srgbClr val="000000"/>
                          </a:solidFill>
                          <a:effectLst/>
                          <a:latin typeface="Calibri" panose="020F0502020204030204" pitchFamily="34" charset="0"/>
                        </a:rPr>
                        <a:t> açıklar.</a:t>
                      </a:r>
                    </a:p>
                    <a:p>
                      <a:pPr marL="228600" indent="-228600">
                        <a:lnSpc>
                          <a:spcPct val="150000"/>
                        </a:lnSpc>
                        <a:buClr>
                          <a:srgbClr val="FF0000"/>
                        </a:buClr>
                        <a:buFont typeface="+mj-lt"/>
                        <a:buAutoNum type="arabicPeriod"/>
                      </a:pPr>
                      <a:r>
                        <a:rPr lang="en-US" sz="2400" b="0" i="0" u="none" strike="noStrike" kern="1200" baseline="0" dirty="0" smtClean="0">
                          <a:solidFill>
                            <a:schemeClr val="tx1"/>
                          </a:solidFill>
                          <a:latin typeface="Calibri" panose="020F0502020204030204" pitchFamily="34" charset="0"/>
                          <a:ea typeface="+mn-ea"/>
                          <a:cs typeface="+mn-cs"/>
                        </a:rPr>
                        <a:t>Ergonomi kavramını ifade eder.</a:t>
                      </a:r>
                      <a:endParaRPr lang="tr-TR" sz="2400" b="0" kern="1400" dirty="0" smtClean="0">
                        <a:ln>
                          <a:noFill/>
                        </a:ln>
                        <a:solidFill>
                          <a:srgbClr val="000000"/>
                        </a:solidFill>
                        <a:effectLst/>
                        <a:latin typeface="Calibri" panose="020F0502020204030204" pitchFamily="34" charset="0"/>
                      </a:endParaRP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Ergonomi ve antropometri kavramlarını bilir.</a:t>
                      </a:r>
                      <a:endParaRPr lang="en-US" sz="2400" b="0" i="0" u="none" strike="noStrike" kern="1200" baseline="0" dirty="0" smtClean="0">
                        <a:solidFill>
                          <a:schemeClr val="tx1"/>
                        </a:solidFill>
                        <a:latin typeface="Calibri" panose="020F0502020204030204" pitchFamily="34" charset="0"/>
                        <a:ea typeface="+mn-ea"/>
                        <a:cs typeface="+mn-cs"/>
                      </a:endParaRP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Ergonomik tasarım ilkelerini bilir.</a:t>
                      </a: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Ergonomik bir ürünü yorumlar.</a:t>
                      </a:r>
                      <a:endParaRPr lang="en-US" sz="2400" b="0" i="0" u="none" strike="noStrike" kern="1200" baseline="0" dirty="0" smtClean="0">
                        <a:solidFill>
                          <a:schemeClr val="tx1"/>
                        </a:solidFill>
                        <a:latin typeface="Calibri" panose="020F0502020204030204" pitchFamily="34" charset="0"/>
                        <a:ea typeface="+mn-ea"/>
                        <a:cs typeface="+mn-cs"/>
                      </a:endParaRPr>
                    </a:p>
                    <a:p>
                      <a:pPr marL="228600" marR="0" indent="-228600" algn="l" defTabSz="685800" rtl="0" eaLnBrk="1" fontAlgn="auto" latinLnBrk="0" hangingPunct="1">
                        <a:lnSpc>
                          <a:spcPct val="150000"/>
                        </a:lnSpc>
                        <a:spcBef>
                          <a:spcPts val="0"/>
                        </a:spcBef>
                        <a:spcAft>
                          <a:spcPts val="0"/>
                        </a:spcAft>
                        <a:buClr>
                          <a:srgbClr val="FF0000"/>
                        </a:buClr>
                        <a:buSzTx/>
                        <a:buFont typeface="+mj-lt"/>
                        <a:buAutoNum type="arabicPeriod"/>
                        <a:tabLst/>
                        <a:defRPr/>
                      </a:pPr>
                      <a:r>
                        <a:rPr lang="tr-TR" sz="2400" b="0" i="0" u="none" strike="noStrike" kern="1200" baseline="0" dirty="0" smtClean="0">
                          <a:solidFill>
                            <a:schemeClr val="tx1"/>
                          </a:solidFill>
                          <a:latin typeface="Calibri" panose="020F0502020204030204" pitchFamily="34" charset="0"/>
                          <a:ea typeface="+mn-ea"/>
                          <a:cs typeface="+mn-cs"/>
                        </a:rPr>
                        <a:t>İnsan ölçülerini bilmenin tasarım yapmaya etkilerini kavrar.</a:t>
                      </a:r>
                      <a:endParaRPr lang="en-US" sz="2400" b="0" i="0" u="none" strike="noStrike" kern="1200" baseline="0" dirty="0" smtClean="0">
                        <a:solidFill>
                          <a:schemeClr val="tx1"/>
                        </a:solidFill>
                        <a:latin typeface="Calibri" panose="020F0502020204030204" pitchFamily="34" charset="0"/>
                        <a:ea typeface="+mn-ea"/>
                        <a:cs typeface="+mn-cs"/>
                      </a:endParaRP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Ergonomik özgün bir fikir  geliştirir.</a:t>
                      </a:r>
                      <a:endParaRPr lang="en-US" sz="2400" b="0" i="0" u="none" strike="noStrike" kern="1200" baseline="0" dirty="0" smtClean="0">
                        <a:solidFill>
                          <a:schemeClr val="tx1"/>
                        </a:solidFill>
                        <a:latin typeface="Calibri" panose="020F0502020204030204" pitchFamily="34" charset="0"/>
                        <a:ea typeface="+mn-ea"/>
                        <a:cs typeface="+mn-cs"/>
                      </a:endParaRP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Geliştirdiği fikri 3 boyutlu hale getirir.</a:t>
                      </a:r>
                      <a:endParaRPr lang="en-US" sz="2400" b="0" i="0" u="none" strike="noStrike" kern="1200" baseline="0" dirty="0" smtClean="0">
                        <a:solidFill>
                          <a:schemeClr val="tx1"/>
                        </a:solidFill>
                        <a:latin typeface="Calibri" panose="020F0502020204030204" pitchFamily="34" charset="0"/>
                        <a:ea typeface="+mn-ea"/>
                        <a:cs typeface="+mn-cs"/>
                      </a:endParaRP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Görsel  hakkında kullanıcılardan  öneriler alır.</a:t>
                      </a:r>
                    </a:p>
                    <a:p>
                      <a:pPr marL="228600" indent="-228600">
                        <a:lnSpc>
                          <a:spcPct val="150000"/>
                        </a:lnSpc>
                        <a:buClr>
                          <a:srgbClr val="FF0000"/>
                        </a:buClr>
                        <a:buFont typeface="+mj-lt"/>
                        <a:buAutoNum type="arabicPeriod"/>
                      </a:pPr>
                      <a:r>
                        <a:rPr lang="tr-TR" sz="2400" b="0" i="0" u="none" strike="noStrike" kern="1200" baseline="0" dirty="0" smtClean="0">
                          <a:solidFill>
                            <a:schemeClr val="tx1"/>
                          </a:solidFill>
                          <a:latin typeface="Calibri" panose="020F0502020204030204" pitchFamily="34" charset="0"/>
                          <a:ea typeface="+mn-ea"/>
                          <a:cs typeface="+mn-cs"/>
                        </a:rPr>
                        <a:t>Kullanıcıların ihtiyaçlarını ve isteklerini yorumlar.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50000"/>
                        </a:lnSpc>
                        <a:buClr>
                          <a:srgbClr val="FF0000"/>
                        </a:buClr>
                        <a:buFont typeface="+mj-lt"/>
                        <a:buNone/>
                      </a:pPr>
                      <a:r>
                        <a:rPr lang="tr-TR" sz="2800" b="0" i="0" u="none" strike="noStrike" kern="1200" baseline="0" dirty="0" smtClean="0">
                          <a:solidFill>
                            <a:schemeClr val="bg1"/>
                          </a:solidFill>
                          <a:latin typeface="Calibri" panose="020F0502020204030204" pitchFamily="34" charset="0"/>
                          <a:ea typeface="+mn-ea"/>
                          <a:cs typeface="+mn-cs"/>
                        </a:rPr>
                        <a:t>TOPLAM PUANI </a:t>
                      </a:r>
                      <a:endParaRPr lang="en-US" sz="2800" b="0" i="0" u="none" strike="noStrike" kern="1200" baseline="0" dirty="0" smtClean="0">
                        <a:solidFill>
                          <a:schemeClr val="bg1"/>
                        </a:solidFill>
                        <a:latin typeface="Calibri" panose="020F0502020204030204" pitchFamily="34" charset="0"/>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l">
                        <a:lnSpc>
                          <a:spcPct val="150000"/>
                        </a:lnSpc>
                        <a:buClr>
                          <a:srgbClr val="FF0000"/>
                        </a:buClr>
                        <a:buFont typeface="+mj-lt"/>
                        <a:buNone/>
                      </a:pPr>
                      <a:r>
                        <a:rPr lang="tr-TR" sz="2800" b="0" i="0" u="none" strike="noStrike" kern="1200" baseline="0" dirty="0" smtClean="0">
                          <a:solidFill>
                            <a:schemeClr val="bg1"/>
                          </a:solidFill>
                          <a:latin typeface="Calibri" panose="020F0502020204030204" pitchFamily="34" charset="0"/>
                          <a:ea typeface="+mn-ea"/>
                          <a:cs typeface="+mn-cs"/>
                        </a:rPr>
                        <a:t>NOTU </a:t>
                      </a:r>
                      <a:endParaRPr lang="en-US" sz="2800" b="0" i="0" u="none" strike="noStrike" kern="1200" baseline="0" dirty="0" smtClean="0">
                        <a:solidFill>
                          <a:schemeClr val="bg1"/>
                        </a:solidFill>
                        <a:latin typeface="Calibri" panose="020F0502020204030204" pitchFamily="34" charset="0"/>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362738259"/>
                  </a:ext>
                </a:extLst>
              </a:tr>
            </a:tbl>
          </a:graphicData>
        </a:graphic>
      </p:graphicFrame>
    </p:spTree>
    <p:extLst>
      <p:ext uri="{BB962C8B-B14F-4D97-AF65-F5344CB8AC3E}">
        <p14:creationId xmlns:p14="http://schemas.microsoft.com/office/powerpoint/2010/main" xmlns="" val="3092367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aphicFrame>
        <p:nvGraphicFramePr>
          <p:cNvPr id="3" name="Tablo 2"/>
          <p:cNvGraphicFramePr>
            <a:graphicFrameLocks noGrp="1"/>
          </p:cNvGraphicFramePr>
          <p:nvPr>
            <p:extLst>
              <p:ext uri="{D42A27DB-BD31-4B8C-83A1-F6EECF244321}">
                <p14:modId xmlns:p14="http://schemas.microsoft.com/office/powerpoint/2010/main" xmlns="" val="2606906719"/>
              </p:ext>
            </p:extLst>
          </p:nvPr>
        </p:nvGraphicFramePr>
        <p:xfrm>
          <a:off x="1306280" y="1091241"/>
          <a:ext cx="10580924" cy="4873951"/>
        </p:xfrm>
        <a:graphic>
          <a:graphicData uri="http://schemas.openxmlformats.org/drawingml/2006/table">
            <a:tbl>
              <a:tblPr firstRow="1" bandRow="1">
                <a:tableStyleId>{5940675A-B579-460E-94D1-54222C63F5DA}</a:tableStyleId>
              </a:tblPr>
              <a:tblGrid>
                <a:gridCol w="672049">
                  <a:extLst>
                    <a:ext uri="{9D8B030D-6E8A-4147-A177-3AD203B41FA5}">
                      <a16:colId xmlns:a16="http://schemas.microsoft.com/office/drawing/2014/main" xmlns="" val="1444567089"/>
                    </a:ext>
                  </a:extLst>
                </a:gridCol>
                <a:gridCol w="116840">
                  <a:extLst>
                    <a:ext uri="{9D8B030D-6E8A-4147-A177-3AD203B41FA5}">
                      <a16:colId xmlns:a16="http://schemas.microsoft.com/office/drawing/2014/main" xmlns="" val="3623519688"/>
                    </a:ext>
                  </a:extLst>
                </a:gridCol>
                <a:gridCol w="4271191">
                  <a:extLst>
                    <a:ext uri="{9D8B030D-6E8A-4147-A177-3AD203B41FA5}">
                      <a16:colId xmlns:a16="http://schemas.microsoft.com/office/drawing/2014/main" xmlns="" val="3138477525"/>
                    </a:ext>
                  </a:extLst>
                </a:gridCol>
                <a:gridCol w="408154">
                  <a:extLst>
                    <a:ext uri="{9D8B030D-6E8A-4147-A177-3AD203B41FA5}">
                      <a16:colId xmlns:a16="http://schemas.microsoft.com/office/drawing/2014/main" xmlns="" val="2377946681"/>
                    </a:ext>
                  </a:extLst>
                </a:gridCol>
                <a:gridCol w="472600">
                  <a:extLst>
                    <a:ext uri="{9D8B030D-6E8A-4147-A177-3AD203B41FA5}">
                      <a16:colId xmlns:a16="http://schemas.microsoft.com/office/drawing/2014/main" xmlns="" val="2935432592"/>
                    </a:ext>
                  </a:extLst>
                </a:gridCol>
                <a:gridCol w="451120">
                  <a:extLst>
                    <a:ext uri="{9D8B030D-6E8A-4147-A177-3AD203B41FA5}">
                      <a16:colId xmlns:a16="http://schemas.microsoft.com/office/drawing/2014/main" xmlns="" val="3036179162"/>
                    </a:ext>
                  </a:extLst>
                </a:gridCol>
                <a:gridCol w="429636">
                  <a:extLst>
                    <a:ext uri="{9D8B030D-6E8A-4147-A177-3AD203B41FA5}">
                      <a16:colId xmlns:a16="http://schemas.microsoft.com/office/drawing/2014/main" xmlns="" val="1176817674"/>
                    </a:ext>
                  </a:extLst>
                </a:gridCol>
                <a:gridCol w="451120">
                  <a:extLst>
                    <a:ext uri="{9D8B030D-6E8A-4147-A177-3AD203B41FA5}">
                      <a16:colId xmlns:a16="http://schemas.microsoft.com/office/drawing/2014/main" xmlns="" val="3056759658"/>
                    </a:ext>
                  </a:extLst>
                </a:gridCol>
                <a:gridCol w="472602">
                  <a:extLst>
                    <a:ext uri="{9D8B030D-6E8A-4147-A177-3AD203B41FA5}">
                      <a16:colId xmlns:a16="http://schemas.microsoft.com/office/drawing/2014/main" xmlns="" val="54077154"/>
                    </a:ext>
                  </a:extLst>
                </a:gridCol>
                <a:gridCol w="472602">
                  <a:extLst>
                    <a:ext uri="{9D8B030D-6E8A-4147-A177-3AD203B41FA5}">
                      <a16:colId xmlns:a16="http://schemas.microsoft.com/office/drawing/2014/main" xmlns="" val="3490559790"/>
                    </a:ext>
                  </a:extLst>
                </a:gridCol>
                <a:gridCol w="472602">
                  <a:extLst>
                    <a:ext uri="{9D8B030D-6E8A-4147-A177-3AD203B41FA5}">
                      <a16:colId xmlns:a16="http://schemas.microsoft.com/office/drawing/2014/main" xmlns="" val="3246415844"/>
                    </a:ext>
                  </a:extLst>
                </a:gridCol>
                <a:gridCol w="472602">
                  <a:extLst>
                    <a:ext uri="{9D8B030D-6E8A-4147-A177-3AD203B41FA5}">
                      <a16:colId xmlns:a16="http://schemas.microsoft.com/office/drawing/2014/main" xmlns="" val="544482939"/>
                    </a:ext>
                  </a:extLst>
                </a:gridCol>
                <a:gridCol w="472602">
                  <a:extLst>
                    <a:ext uri="{9D8B030D-6E8A-4147-A177-3AD203B41FA5}">
                      <a16:colId xmlns:a16="http://schemas.microsoft.com/office/drawing/2014/main" xmlns="" val="1632980134"/>
                    </a:ext>
                  </a:extLst>
                </a:gridCol>
                <a:gridCol w="472602">
                  <a:extLst>
                    <a:ext uri="{9D8B030D-6E8A-4147-A177-3AD203B41FA5}">
                      <a16:colId xmlns:a16="http://schemas.microsoft.com/office/drawing/2014/main" xmlns="" val="2328657802"/>
                    </a:ext>
                  </a:extLst>
                </a:gridCol>
                <a:gridCol w="472602">
                  <a:extLst>
                    <a:ext uri="{9D8B030D-6E8A-4147-A177-3AD203B41FA5}">
                      <a16:colId xmlns:a16="http://schemas.microsoft.com/office/drawing/2014/main" xmlns="" val="2746076041"/>
                    </a:ext>
                  </a:extLst>
                </a:gridCol>
              </a:tblGrid>
              <a:tr h="314241">
                <a:tc gridSpan="15">
                  <a:txBody>
                    <a:bodyPr/>
                    <a:lstStyle/>
                    <a:p>
                      <a:pPr algn="ctr"/>
                      <a:r>
                        <a:rPr lang="tr-TR" sz="2400" b="1" cap="none" spc="0" dirty="0" smtClean="0">
                          <a:ln w="0"/>
                          <a:solidFill>
                            <a:schemeClr val="tx1"/>
                          </a:solidFill>
                          <a:effectLst/>
                          <a:latin typeface="Calibri" panose="020F0502020204030204" pitchFamily="34" charset="0"/>
                        </a:rPr>
                        <a:t>1.DÖNEM 2.DERS İÇİ</a:t>
                      </a:r>
                      <a:r>
                        <a:rPr lang="tr-TR" sz="2400" b="1" cap="none" spc="0" baseline="0" dirty="0" smtClean="0">
                          <a:ln w="0"/>
                          <a:solidFill>
                            <a:schemeClr val="tx1"/>
                          </a:solidFill>
                          <a:effectLst/>
                          <a:latin typeface="Calibri" panose="020F0502020204030204" pitchFamily="34" charset="0"/>
                        </a:rPr>
                        <a:t> ETKİNLİKLERE KATILIM DEĞERLENDİRME ÖLÇEĞİ</a:t>
                      </a:r>
                      <a:endParaRPr lang="en-US" sz="2400" b="1" cap="none" spc="0" dirty="0">
                        <a:ln w="0"/>
                        <a:solidFill>
                          <a:schemeClr val="tx1"/>
                        </a:solidFill>
                        <a:effectLst/>
                        <a:latin typeface="Calibri" panose="020F0502020204030204" pitchFamily="34" charset="0"/>
                      </a:endParaRPr>
                    </a:p>
                  </a:txBody>
                  <a:tcP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sz="1100" dirty="0">
                        <a:latin typeface="DianasHand" pitchFamily="50" charset="2"/>
                      </a:endParaRPr>
                    </a:p>
                  </a:txBody>
                  <a:tcPr/>
                </a:tc>
                <a:tc hMerge="1">
                  <a:txBody>
                    <a:bodyPr/>
                    <a:lstStyle/>
                    <a:p>
                      <a:endParaRPr lang="en-US" sz="1100" dirty="0">
                        <a:latin typeface="DianasHand" pitchFamily="50" charset="2"/>
                      </a:endParaRPr>
                    </a:p>
                  </a:txBody>
                  <a:tcPr/>
                </a:tc>
                <a:tc hMerge="1">
                  <a:txBody>
                    <a:bodyPr/>
                    <a:lstStyle/>
                    <a:p>
                      <a:pPr algn="ctr"/>
                      <a:endParaRPr lang="en-US" sz="900" dirty="0">
                        <a:latin typeface="DianasHand" pitchFamily="50" charset="2"/>
                      </a:endParaRPr>
                    </a:p>
                  </a:txBody>
                  <a:tcPr>
                    <a:solidFill>
                      <a:srgbClr val="FFFF00"/>
                    </a:solidFill>
                  </a:tcPr>
                </a:tc>
                <a:tc hMerge="1">
                  <a:txBody>
                    <a:bodyPr/>
                    <a:lstStyle/>
                    <a:p>
                      <a:pPr algn="ctr"/>
                      <a:endParaRPr lang="en-US" sz="900" dirty="0">
                        <a:latin typeface="DianasHand" pitchFamily="50" charset="2"/>
                      </a:endParaRPr>
                    </a:p>
                  </a:txBody>
                  <a:tcPr>
                    <a:solidFill>
                      <a:srgbClr val="FFFF00"/>
                    </a:solidFill>
                  </a:tcPr>
                </a:tc>
                <a:tc hMerge="1">
                  <a:txBody>
                    <a:bodyPr/>
                    <a:lstStyle/>
                    <a:p>
                      <a:pPr algn="ctr"/>
                      <a:endParaRPr lang="en-US" sz="900" dirty="0">
                        <a:latin typeface="DianasHand" pitchFamily="50" charset="2"/>
                      </a:endParaRPr>
                    </a:p>
                  </a:txBody>
                  <a:tcPr>
                    <a:solidFill>
                      <a:srgbClr val="FFFF00"/>
                    </a:solidFill>
                  </a:tcPr>
                </a:tc>
                <a:tc hMerge="1">
                  <a:txBody>
                    <a:bodyPr/>
                    <a:lstStyle/>
                    <a:p>
                      <a:pPr algn="ctr"/>
                      <a:endParaRPr lang="en-US" sz="900" dirty="0">
                        <a:latin typeface="DianasHand" pitchFamily="50" charset="2"/>
                      </a:endParaRPr>
                    </a:p>
                  </a:txBody>
                  <a:tcPr>
                    <a:solidFill>
                      <a:srgbClr val="FFFF00"/>
                    </a:solidFill>
                  </a:tcPr>
                </a:tc>
                <a:extLst>
                  <a:ext uri="{0D108BD9-81ED-4DB2-BD59-A6C34878D82A}">
                    <a16:rowId xmlns:a16="http://schemas.microsoft.com/office/drawing/2014/main" xmlns="" val="4138954869"/>
                  </a:ext>
                </a:extLst>
              </a:tr>
              <a:tr h="4416751">
                <a:tc gridSpan="2">
                  <a:txBody>
                    <a:bodyPr/>
                    <a:lstStyle/>
                    <a:p>
                      <a:pPr algn="ctr"/>
                      <a:r>
                        <a:rPr lang="tr-TR" sz="2400" dirty="0" smtClean="0">
                          <a:solidFill>
                            <a:schemeClr val="tx1"/>
                          </a:solidFill>
                          <a:latin typeface="Calibri" panose="020F0502020204030204" pitchFamily="34" charset="0"/>
                        </a:rPr>
                        <a:t>ÖLÇÜTLER</a:t>
                      </a:r>
                      <a:endParaRPr lang="en-US" sz="2400" dirty="0">
                        <a:solidFill>
                          <a:schemeClr val="tx1"/>
                        </a:solidFill>
                        <a:latin typeface="Calibri" panose="020F0502020204030204" pitchFamily="34" charset="0"/>
                      </a:endParaRPr>
                    </a:p>
                  </a:txBody>
                  <a:tcPr vert="vert270" anchor="ctr">
                    <a:solidFill>
                      <a:srgbClr val="00B0F0"/>
                    </a:solidFill>
                  </a:tcPr>
                </a:tc>
                <a:tc hMerge="1">
                  <a:txBody>
                    <a:bodyPr/>
                    <a:lstStyle/>
                    <a:p>
                      <a:endParaRPr lang="en-US"/>
                    </a:p>
                  </a:txBody>
                  <a:tcPr/>
                </a:tc>
                <a:tc gridSpan="11">
                  <a:txBody>
                    <a:bodyPr/>
                    <a:lstStyle/>
                    <a:p>
                      <a:pPr marL="228600" indent="-228600">
                        <a:lnSpc>
                          <a:spcPct val="100000"/>
                        </a:lnSpc>
                        <a:buClr>
                          <a:srgbClr val="FF0000"/>
                        </a:buClr>
                        <a:buFont typeface="+mj-lt"/>
                        <a:buAutoNum type="arabicPeriod"/>
                      </a:pPr>
                      <a:r>
                        <a:rPr lang="tr-TR" sz="2800" kern="1200" dirty="0" smtClean="0">
                          <a:solidFill>
                            <a:schemeClr val="tx1"/>
                          </a:solidFill>
                          <a:effectLst/>
                          <a:latin typeface="Calibri" panose="020F0502020204030204" pitchFamily="34" charset="0"/>
                          <a:ea typeface="+mn-ea"/>
                          <a:cs typeface="+mn-cs"/>
                        </a:rPr>
                        <a:t>Derse aktif olarak katılır.</a:t>
                      </a:r>
                      <a:endParaRPr lang="en-US" sz="2800" b="0" i="0" u="none" strike="noStrike" kern="1200" baseline="0" dirty="0" smtClean="0">
                        <a:solidFill>
                          <a:schemeClr val="tx1"/>
                        </a:solidFill>
                        <a:latin typeface="Calibri" panose="020F0502020204030204" pitchFamily="34" charset="0"/>
                        <a:ea typeface="+mn-ea"/>
                        <a:cs typeface="+mn-cs"/>
                      </a:endParaRP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Ders içi kazanımları yaşamı ile ilişkilendirir.</a:t>
                      </a:r>
                      <a:endParaRPr lang="en-US" sz="2800" b="0" i="0" u="none" strike="noStrike" kern="1200" baseline="0" dirty="0" smtClean="0">
                        <a:solidFill>
                          <a:schemeClr val="tx1"/>
                        </a:solidFill>
                        <a:latin typeface="Calibri" panose="020F0502020204030204" pitchFamily="34" charset="0"/>
                        <a:ea typeface="+mn-ea"/>
                        <a:cs typeface="+mn-cs"/>
                      </a:endParaRP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Etkinlikleri zamanında tamamalar.</a:t>
                      </a:r>
                      <a:endParaRPr lang="en-US" sz="2800" b="0" i="0" u="none" strike="noStrike" kern="1200" baseline="0" dirty="0" smtClean="0">
                        <a:solidFill>
                          <a:schemeClr val="tx1"/>
                        </a:solidFill>
                        <a:latin typeface="Calibri" panose="020F0502020204030204" pitchFamily="34" charset="0"/>
                        <a:ea typeface="+mn-ea"/>
                        <a:cs typeface="+mn-cs"/>
                      </a:endParaRP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Ders materyallerini uygun şekilde kullanır.</a:t>
                      </a:r>
                      <a:endParaRPr lang="en-US" sz="2800" b="0" i="0" u="none" strike="noStrike" kern="1200" baseline="0" dirty="0" smtClean="0">
                        <a:solidFill>
                          <a:schemeClr val="tx1"/>
                        </a:solidFill>
                        <a:latin typeface="Calibri" panose="020F0502020204030204" pitchFamily="34" charset="0"/>
                        <a:ea typeface="+mn-ea"/>
                        <a:cs typeface="+mn-cs"/>
                      </a:endParaRPr>
                    </a:p>
                    <a:p>
                      <a:pPr marL="228600" marR="0" indent="-228600" algn="l" defTabSz="685800" rtl="0" eaLnBrk="1" fontAlgn="auto" latinLnBrk="0" hangingPunct="1">
                        <a:lnSpc>
                          <a:spcPct val="100000"/>
                        </a:lnSpc>
                        <a:spcBef>
                          <a:spcPts val="0"/>
                        </a:spcBef>
                        <a:spcAft>
                          <a:spcPts val="0"/>
                        </a:spcAft>
                        <a:buClr>
                          <a:srgbClr val="FF0000"/>
                        </a:buClr>
                        <a:buSzTx/>
                        <a:buFont typeface="+mj-lt"/>
                        <a:buAutoNum type="arabicPeriod"/>
                        <a:tabLst/>
                        <a:defRPr/>
                      </a:pPr>
                      <a:r>
                        <a:rPr lang="tr-TR" sz="2800" b="0" i="0" u="none" strike="noStrike" kern="1200" baseline="0" dirty="0" smtClean="0">
                          <a:solidFill>
                            <a:schemeClr val="tx1"/>
                          </a:solidFill>
                          <a:latin typeface="Calibri" panose="020F0502020204030204" pitchFamily="34" charset="0"/>
                          <a:ea typeface="+mn-ea"/>
                          <a:cs typeface="+mn-cs"/>
                        </a:rPr>
                        <a:t>Güvenlik önlemlerine riayet eder.</a:t>
                      </a:r>
                      <a:endParaRPr lang="en-US" sz="2800" b="0" i="0" u="none" strike="noStrike" kern="1200" baseline="0" dirty="0" smtClean="0">
                        <a:solidFill>
                          <a:schemeClr val="tx1"/>
                        </a:solidFill>
                        <a:latin typeface="Calibri" panose="020F0502020204030204" pitchFamily="34" charset="0"/>
                        <a:ea typeface="+mn-ea"/>
                        <a:cs typeface="+mn-cs"/>
                      </a:endParaRP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Derse araç ve gereçleri ile katılır.</a:t>
                      </a:r>
                      <a:endParaRPr lang="en-US" sz="2800" b="0" i="0" u="none" strike="noStrike" kern="1200" baseline="0" dirty="0" smtClean="0">
                        <a:solidFill>
                          <a:schemeClr val="tx1"/>
                        </a:solidFill>
                        <a:latin typeface="Calibri" panose="020F0502020204030204" pitchFamily="34" charset="0"/>
                        <a:ea typeface="+mn-ea"/>
                        <a:cs typeface="+mn-cs"/>
                      </a:endParaRP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Dersin genel kavramlarını kendini ifade ederken  kullanır.</a:t>
                      </a: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Disiplinler arası bilgileri kullanır.</a:t>
                      </a: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Özgün fikirler üretmeye isteklidir.</a:t>
                      </a:r>
                    </a:p>
                    <a:p>
                      <a:pPr marL="228600" indent="-228600">
                        <a:lnSpc>
                          <a:spcPct val="100000"/>
                        </a:lnSpc>
                        <a:buClr>
                          <a:srgbClr val="FF0000"/>
                        </a:buClr>
                        <a:buFont typeface="+mj-lt"/>
                        <a:buAutoNum type="arabicPeriod"/>
                      </a:pPr>
                      <a:r>
                        <a:rPr lang="tr-TR" sz="2800" b="0" i="0" u="none" strike="noStrike" kern="1200" baseline="0" dirty="0" smtClean="0">
                          <a:solidFill>
                            <a:schemeClr val="tx1"/>
                          </a:solidFill>
                          <a:latin typeface="Calibri" panose="020F0502020204030204" pitchFamily="34" charset="0"/>
                          <a:ea typeface="+mn-ea"/>
                          <a:cs typeface="+mn-cs"/>
                        </a:rPr>
                        <a:t>Ders içinde arkadaşlarına ve öğretmenine karşı saygılıdır.</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b="0" i="0" u="none" strike="noStrike" kern="1200" baseline="0" dirty="0" smtClean="0">
                        <a:solidFill>
                          <a:schemeClr val="tx1"/>
                        </a:solidFill>
                        <a:latin typeface="DianasHand" pitchFamily="50" charset="2"/>
                        <a:ea typeface="+mn-ea"/>
                        <a:cs typeface="+mn-cs"/>
                      </a:endParaRPr>
                    </a:p>
                  </a:txBody>
                  <a:tcPr/>
                </a:tc>
                <a:tc hMerge="1">
                  <a:txBody>
                    <a:bodyPr/>
                    <a:lstStyle/>
                    <a:p>
                      <a:endParaRPr lang="en-US" sz="900" b="0" i="0" u="none" strike="noStrike" kern="1200" baseline="0" dirty="0" smtClean="0">
                        <a:solidFill>
                          <a:schemeClr val="tx1"/>
                        </a:solidFill>
                        <a:latin typeface="DianasHand" pitchFamily="50" charset="2"/>
                        <a:ea typeface="+mn-ea"/>
                        <a:cs typeface="+mn-cs"/>
                      </a:endParaRPr>
                    </a:p>
                  </a:txBody>
                  <a:tcPr/>
                </a:tc>
                <a:tc hMerge="1">
                  <a:txBody>
                    <a:bodyPr/>
                    <a:lstStyle/>
                    <a:p>
                      <a:endParaRPr lang="en-US"/>
                    </a:p>
                  </a:txBody>
                  <a:tcPr vert="vert270" anchor="ctr">
                    <a:solidFill>
                      <a:schemeClr val="bg1"/>
                    </a:solidFill>
                  </a:tcPr>
                </a:tc>
                <a:tc hMerge="1">
                  <a:txBody>
                    <a:bodyPr/>
                    <a:lstStyle/>
                    <a:p>
                      <a:endParaRPr lang="en-US" dirty="0"/>
                    </a:p>
                  </a:txBody>
                  <a:tcPr vert="vert270" anchor="ctr">
                    <a:solidFill>
                      <a:schemeClr val="bg1"/>
                    </a:solidFill>
                  </a:tcPr>
                </a:tc>
                <a:tc>
                  <a:txBody>
                    <a:bodyPr/>
                    <a:lstStyle/>
                    <a:p>
                      <a:pPr marL="0" indent="0" algn="l">
                        <a:lnSpc>
                          <a:spcPct val="150000"/>
                        </a:lnSpc>
                        <a:buClr>
                          <a:srgbClr val="FF0000"/>
                        </a:buClr>
                        <a:buFont typeface="+mj-lt"/>
                        <a:buNone/>
                      </a:pPr>
                      <a:r>
                        <a:rPr lang="tr-TR" sz="2400" b="0" i="0" u="none" strike="noStrike" kern="1200" baseline="0" dirty="0" smtClean="0">
                          <a:solidFill>
                            <a:schemeClr val="bg1"/>
                          </a:solidFill>
                          <a:latin typeface="Calibri" panose="020F0502020204030204" pitchFamily="34" charset="0"/>
                          <a:ea typeface="+mn-ea"/>
                          <a:cs typeface="+mn-cs"/>
                        </a:rPr>
                        <a:t>TOPLAM PUANI </a:t>
                      </a:r>
                      <a:endParaRPr lang="en-US" sz="2400" b="0" i="0" u="none" strike="noStrike" kern="1200" baseline="0" dirty="0" smtClean="0">
                        <a:solidFill>
                          <a:schemeClr val="bg1"/>
                        </a:solidFill>
                        <a:latin typeface="Calibri" panose="020F0502020204030204" pitchFamily="34" charset="0"/>
                        <a:ea typeface="+mn-ea"/>
                        <a:cs typeface="+mn-cs"/>
                      </a:endParaRPr>
                    </a:p>
                  </a:txBody>
                  <a:tcPr vert="vert270" anchor="ctr">
                    <a:solidFill>
                      <a:srgbClr val="00B050"/>
                    </a:solidFill>
                  </a:tcPr>
                </a:tc>
                <a:tc>
                  <a:txBody>
                    <a:bodyPr/>
                    <a:lstStyle/>
                    <a:p>
                      <a:pPr marL="0" indent="0" algn="l">
                        <a:lnSpc>
                          <a:spcPct val="150000"/>
                        </a:lnSpc>
                        <a:buClr>
                          <a:srgbClr val="FF0000"/>
                        </a:buClr>
                        <a:buFont typeface="+mj-lt"/>
                        <a:buNone/>
                      </a:pPr>
                      <a:r>
                        <a:rPr lang="tr-TR" sz="2400" b="0" i="0" u="none" strike="noStrike" kern="1200" baseline="0" dirty="0" smtClean="0">
                          <a:solidFill>
                            <a:schemeClr val="bg1"/>
                          </a:solidFill>
                          <a:latin typeface="Calibri" panose="020F0502020204030204" pitchFamily="34" charset="0"/>
                          <a:ea typeface="+mn-ea"/>
                          <a:cs typeface="+mn-cs"/>
                        </a:rPr>
                        <a:t>NOTU</a:t>
                      </a:r>
                      <a:endParaRPr lang="en-US" sz="2400" b="0" i="0" u="none" strike="noStrike" kern="1200" baseline="0" dirty="0" smtClean="0">
                        <a:solidFill>
                          <a:schemeClr val="bg1"/>
                        </a:solidFill>
                        <a:latin typeface="Calibri" panose="020F0502020204030204" pitchFamily="34" charset="0"/>
                        <a:ea typeface="+mn-ea"/>
                        <a:cs typeface="+mn-cs"/>
                      </a:endParaRPr>
                    </a:p>
                  </a:txBody>
                  <a:tcPr vert="vert270" anchor="ctr">
                    <a:solidFill>
                      <a:srgbClr val="00B050"/>
                    </a:solidFill>
                  </a:tcPr>
                </a:tc>
                <a:extLst>
                  <a:ext uri="{0D108BD9-81ED-4DB2-BD59-A6C34878D82A}">
                    <a16:rowId xmlns:a16="http://schemas.microsoft.com/office/drawing/2014/main" xmlns="" val="82342813"/>
                  </a:ext>
                </a:extLst>
              </a:tr>
            </a:tbl>
          </a:graphicData>
        </a:graphic>
      </p:graphicFrame>
    </p:spTree>
    <p:extLst>
      <p:ext uri="{BB962C8B-B14F-4D97-AF65-F5344CB8AC3E}">
        <p14:creationId xmlns:p14="http://schemas.microsoft.com/office/powerpoint/2010/main" xmlns="" val="244463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45" name="AutoShape 2"/>
          <p:cNvSpPr>
            <a:spLocks noChangeArrowheads="1"/>
          </p:cNvSpPr>
          <p:nvPr/>
        </p:nvSpPr>
        <p:spPr bwMode="auto">
          <a:xfrm>
            <a:off x="1306280" y="1487437"/>
            <a:ext cx="7474863" cy="4685402"/>
          </a:xfrm>
          <a:prstGeom prst="bracketPair">
            <a:avLst>
              <a:gd name="adj" fmla="val 16667"/>
            </a:avLst>
          </a:prstGeom>
          <a:solidFill>
            <a:srgbClr val="FFFFFF"/>
          </a:solidFill>
          <a:ln w="3175">
            <a:solidFill>
              <a:srgbClr val="0000FF"/>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200000"/>
              </a:lnSpc>
              <a:spcBef>
                <a:spcPct val="0"/>
              </a:spcBef>
              <a:spcAft>
                <a:spcPct val="0"/>
              </a:spcAft>
              <a:buClrTx/>
              <a:buSzTx/>
              <a:buFontTx/>
              <a:buNone/>
              <a:tabLst/>
            </a:pPr>
            <a:endParaRPr kumimoji="0" lang="tr-TR" altLang="en-US" sz="2800" b="0" i="0" u="none" strike="noStrike" cap="none" normalizeH="0" baseline="0" dirty="0" smtClean="0">
              <a:ln>
                <a:noFill/>
              </a:ln>
              <a:solidFill>
                <a:srgbClr val="000000"/>
              </a:solidFill>
              <a:effectLst/>
              <a:latin typeface="Calibri" panose="020F0502020204030204" pitchFamily="34" charset="0"/>
            </a:endParaRPr>
          </a:p>
          <a:p>
            <a:pPr>
              <a:lnSpc>
                <a:spcPct val="200000"/>
              </a:lnSpc>
            </a:pPr>
            <a:r>
              <a:rPr lang="en-US" sz="2800" dirty="0" err="1">
                <a:latin typeface="Calibri" panose="020F0502020204030204" pitchFamily="34" charset="0"/>
              </a:rPr>
              <a:t>Fikre</a:t>
            </a:r>
            <a:r>
              <a:rPr lang="en-US" sz="2800" dirty="0">
                <a:latin typeface="Calibri" panose="020F0502020204030204" pitchFamily="34" charset="0"/>
              </a:rPr>
              <a:t> </a:t>
            </a:r>
            <a:r>
              <a:rPr lang="en-US" sz="2800" dirty="0" err="1">
                <a:latin typeface="Calibri" panose="020F0502020204030204" pitchFamily="34" charset="0"/>
              </a:rPr>
              <a:t>ait</a:t>
            </a:r>
            <a:r>
              <a:rPr lang="en-US" sz="2800" dirty="0">
                <a:latin typeface="Calibri" panose="020F0502020204030204" pitchFamily="34" charset="0"/>
              </a:rPr>
              <a:t> model </a:t>
            </a:r>
            <a:r>
              <a:rPr lang="en-US" sz="2800" dirty="0" err="1">
                <a:latin typeface="Calibri" panose="020F0502020204030204" pitchFamily="34" charset="0"/>
              </a:rPr>
              <a:t>veya</a:t>
            </a:r>
            <a:r>
              <a:rPr lang="en-US" sz="2800" dirty="0">
                <a:latin typeface="Calibri" panose="020F0502020204030204" pitchFamily="34" charset="0"/>
              </a:rPr>
              <a:t> </a:t>
            </a:r>
            <a:r>
              <a:rPr lang="en-US" sz="2800" dirty="0" err="1">
                <a:latin typeface="Calibri" panose="020F0502020204030204" pitchFamily="34" charset="0"/>
              </a:rPr>
              <a:t>prototip</a:t>
            </a:r>
            <a:r>
              <a:rPr lang="en-US" sz="2800" dirty="0">
                <a:latin typeface="Calibri" panose="020F0502020204030204" pitchFamily="34" charset="0"/>
              </a:rPr>
              <a:t> </a:t>
            </a:r>
            <a:r>
              <a:rPr lang="en-US" sz="2800" dirty="0" err="1">
                <a:latin typeface="Calibri" panose="020F0502020204030204" pitchFamily="34" charset="0"/>
              </a:rPr>
              <a:t>geliştirme</a:t>
            </a:r>
            <a:r>
              <a:rPr lang="en-US" sz="2800" dirty="0">
                <a:latin typeface="Calibri" panose="020F0502020204030204" pitchFamily="34" charset="0"/>
              </a:rPr>
              <a:t>,  son </a:t>
            </a:r>
            <a:r>
              <a:rPr lang="en-US" sz="2800" dirty="0" err="1">
                <a:latin typeface="Calibri" panose="020F0502020204030204" pitchFamily="34" charset="0"/>
              </a:rPr>
              <a:t>aşama</a:t>
            </a:r>
            <a:r>
              <a:rPr lang="en-US" sz="2800" dirty="0">
                <a:latin typeface="Calibri" panose="020F0502020204030204" pitchFamily="34" charset="0"/>
              </a:rPr>
              <a:t> </a:t>
            </a:r>
            <a:r>
              <a:rPr lang="en-US" sz="2800" dirty="0" err="1">
                <a:latin typeface="Calibri" panose="020F0502020204030204" pitchFamily="34" charset="0"/>
              </a:rPr>
              <a:t>ise</a:t>
            </a:r>
            <a:r>
              <a:rPr lang="en-US" sz="2800" dirty="0">
                <a:latin typeface="Calibri" panose="020F0502020204030204" pitchFamily="34" charset="0"/>
              </a:rPr>
              <a:t> </a:t>
            </a:r>
            <a:r>
              <a:rPr lang="en-US" sz="2800" dirty="0" err="1">
                <a:latin typeface="Calibri" panose="020F0502020204030204" pitchFamily="34" charset="0"/>
              </a:rPr>
              <a:t>değerlendirme</a:t>
            </a:r>
            <a:r>
              <a:rPr lang="en-US" sz="2800" dirty="0">
                <a:latin typeface="Calibri" panose="020F0502020204030204" pitchFamily="34" charset="0"/>
              </a:rPr>
              <a:t> test </a:t>
            </a:r>
            <a:r>
              <a:rPr lang="en-US" sz="2800" dirty="0" err="1">
                <a:latin typeface="Calibri" panose="020F0502020204030204" pitchFamily="34" charset="0"/>
              </a:rPr>
              <a:t>etmedir</a:t>
            </a:r>
            <a:r>
              <a:rPr lang="en-US" sz="2800" dirty="0">
                <a:latin typeface="Calibri" panose="020F0502020204030204" pitchFamily="34" charset="0"/>
              </a:rPr>
              <a:t>.</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46" name="Dikdörtgen 45"/>
          <p:cNvSpPr/>
          <p:nvPr/>
        </p:nvSpPr>
        <p:spPr>
          <a:xfrm>
            <a:off x="3684980" y="1417831"/>
            <a:ext cx="1599990" cy="671851"/>
          </a:xfrm>
          <a:prstGeom prst="rect">
            <a:avLst/>
          </a:prstGeom>
        </p:spPr>
        <p:txBody>
          <a:bodyPr wrap="none">
            <a:spAutoFit/>
          </a:bodyPr>
          <a:lstStyle/>
          <a:p>
            <a:pPr lvl="0" eaLnBrk="0" fontAlgn="base" hangingPunct="0">
              <a:lnSpc>
                <a:spcPct val="150000"/>
              </a:lnSpc>
              <a:spcBef>
                <a:spcPct val="0"/>
              </a:spcBef>
              <a:spcAft>
                <a:spcPct val="0"/>
              </a:spcAft>
            </a:pPr>
            <a:r>
              <a:rPr lang="tr-TR" altLang="en-US" sz="2800" b="1" dirty="0" smtClean="0">
                <a:solidFill>
                  <a:srgbClr val="FF0000"/>
                </a:solidFill>
                <a:latin typeface="Calibri" panose="020F0502020204030204" pitchFamily="34" charset="0"/>
              </a:rPr>
              <a:t>3.AŞAMA</a:t>
            </a:r>
            <a:endParaRPr lang="tr-TR" altLang="en-US" sz="2800" b="1" dirty="0">
              <a:solidFill>
                <a:srgbClr val="FF0000"/>
              </a:solidFill>
              <a:latin typeface="Calibri" panose="020F0502020204030204" pitchFamily="34" charset="0"/>
            </a:endParaRPr>
          </a:p>
        </p:txBody>
      </p:sp>
      <p:pic>
        <p:nvPicPr>
          <p:cNvPr id="43" name="Resim 4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48914" y="2174975"/>
            <a:ext cx="3307609" cy="3307609"/>
          </a:xfrm>
          <a:prstGeom prst="rect">
            <a:avLst/>
          </a:prstGeom>
          <a:ln>
            <a:noFill/>
          </a:ln>
          <a:effectLst>
            <a:softEdge rad="112500"/>
          </a:effectLst>
        </p:spPr>
      </p:pic>
    </p:spTree>
    <p:extLst>
      <p:ext uri="{BB962C8B-B14F-4D97-AF65-F5344CB8AC3E}">
        <p14:creationId xmlns:p14="http://schemas.microsoft.com/office/powerpoint/2010/main" xmlns="" val="213750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aphicFrame>
        <p:nvGraphicFramePr>
          <p:cNvPr id="42" name="Tablo 41"/>
          <p:cNvGraphicFramePr>
            <a:graphicFrameLocks noGrp="1"/>
          </p:cNvGraphicFramePr>
          <p:nvPr>
            <p:extLst>
              <p:ext uri="{D42A27DB-BD31-4B8C-83A1-F6EECF244321}">
                <p14:modId xmlns:p14="http://schemas.microsoft.com/office/powerpoint/2010/main" xmlns="" val="4031621700"/>
              </p:ext>
            </p:extLst>
          </p:nvPr>
        </p:nvGraphicFramePr>
        <p:xfrm>
          <a:off x="1197417" y="469528"/>
          <a:ext cx="10501097" cy="5901984"/>
        </p:xfrm>
        <a:graphic>
          <a:graphicData uri="http://schemas.openxmlformats.org/drawingml/2006/table">
            <a:tbl>
              <a:tblPr/>
              <a:tblGrid>
                <a:gridCol w="512143">
                  <a:extLst>
                    <a:ext uri="{9D8B030D-6E8A-4147-A177-3AD203B41FA5}">
                      <a16:colId xmlns:a16="http://schemas.microsoft.com/office/drawing/2014/main" xmlns="" val="2726900212"/>
                    </a:ext>
                  </a:extLst>
                </a:gridCol>
                <a:gridCol w="9988954">
                  <a:extLst>
                    <a:ext uri="{9D8B030D-6E8A-4147-A177-3AD203B41FA5}">
                      <a16:colId xmlns:a16="http://schemas.microsoft.com/office/drawing/2014/main" xmlns="" val="564297467"/>
                    </a:ext>
                  </a:extLst>
                </a:gridCol>
              </a:tblGrid>
              <a:tr h="217398">
                <a:tc gridSpan="2">
                  <a:txBody>
                    <a:bodyPr/>
                    <a:lstStyle/>
                    <a:p>
                      <a:pPr marR="0" indent="0" algn="ctr" rtl="0">
                        <a:spcBef>
                          <a:spcPts val="0"/>
                        </a:spcBef>
                        <a:spcAft>
                          <a:spcPts val="0"/>
                        </a:spcAft>
                      </a:pPr>
                      <a:r>
                        <a:rPr lang="tr-TR" sz="2800" b="1" u="sng" kern="1400" dirty="0" smtClean="0">
                          <a:ln>
                            <a:noFill/>
                          </a:ln>
                          <a:solidFill>
                            <a:srgbClr val="000000"/>
                          </a:solidFill>
                          <a:effectLst/>
                          <a:latin typeface="Calibri" panose="020F0502020204030204" pitchFamily="34" charset="0"/>
                        </a:rPr>
                        <a:t>KURŞUN KALEM </a:t>
                      </a:r>
                      <a:r>
                        <a:rPr lang="tr-TR" sz="2800" kern="1400" dirty="0" smtClean="0">
                          <a:ln>
                            <a:noFill/>
                          </a:ln>
                          <a:solidFill>
                            <a:srgbClr val="000000"/>
                          </a:solidFill>
                          <a:effectLst/>
                          <a:latin typeface="Calibri" panose="020F0502020204030204" pitchFamily="34" charset="0"/>
                        </a:rPr>
                        <a:t>ÜRÜN GELİŞTİRME AŞAMALARINI YAZALIM</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3073566693"/>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1</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dirty="0"/>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20329239"/>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2</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42943995"/>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3</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43309096"/>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4</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16408297"/>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5</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5238557"/>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6</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74677812"/>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7</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dirty="0"/>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59222008"/>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8</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dirty="0"/>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57583186"/>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9</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7860289"/>
                  </a:ext>
                </a:extLst>
              </a:tr>
              <a:tr h="217398">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10</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515844525"/>
                  </a:ext>
                </a:extLst>
              </a:tr>
              <a:tr h="217398">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11</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dirty="0"/>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27770000"/>
                  </a:ext>
                </a:extLst>
              </a:tr>
            </a:tbl>
          </a:graphicData>
        </a:graphic>
      </p:graphicFrame>
    </p:spTree>
    <p:extLst>
      <p:ext uri="{BB962C8B-B14F-4D97-AF65-F5344CB8AC3E}">
        <p14:creationId xmlns:p14="http://schemas.microsoft.com/office/powerpoint/2010/main" xmlns="" val="97423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aphicFrame>
        <p:nvGraphicFramePr>
          <p:cNvPr id="42" name="Tablo 41"/>
          <p:cNvGraphicFramePr>
            <a:graphicFrameLocks noGrp="1"/>
          </p:cNvGraphicFramePr>
          <p:nvPr>
            <p:extLst>
              <p:ext uri="{D42A27DB-BD31-4B8C-83A1-F6EECF244321}">
                <p14:modId xmlns:p14="http://schemas.microsoft.com/office/powerpoint/2010/main" xmlns="" val="1812702314"/>
              </p:ext>
            </p:extLst>
          </p:nvPr>
        </p:nvGraphicFramePr>
        <p:xfrm>
          <a:off x="1197417" y="469528"/>
          <a:ext cx="10501097" cy="5901984"/>
        </p:xfrm>
        <a:graphic>
          <a:graphicData uri="http://schemas.openxmlformats.org/drawingml/2006/table">
            <a:tbl>
              <a:tblPr/>
              <a:tblGrid>
                <a:gridCol w="512143">
                  <a:extLst>
                    <a:ext uri="{9D8B030D-6E8A-4147-A177-3AD203B41FA5}">
                      <a16:colId xmlns:a16="http://schemas.microsoft.com/office/drawing/2014/main" xmlns="" val="2726900212"/>
                    </a:ext>
                  </a:extLst>
                </a:gridCol>
                <a:gridCol w="9988954">
                  <a:extLst>
                    <a:ext uri="{9D8B030D-6E8A-4147-A177-3AD203B41FA5}">
                      <a16:colId xmlns:a16="http://schemas.microsoft.com/office/drawing/2014/main" xmlns="" val="564297467"/>
                    </a:ext>
                  </a:extLst>
                </a:gridCol>
              </a:tblGrid>
              <a:tr h="217398">
                <a:tc gridSpan="2">
                  <a:txBody>
                    <a:bodyPr/>
                    <a:lstStyle/>
                    <a:p>
                      <a:pPr marR="0" indent="0" algn="ctr" rtl="0">
                        <a:spcBef>
                          <a:spcPts val="0"/>
                        </a:spcBef>
                        <a:spcAft>
                          <a:spcPts val="0"/>
                        </a:spcAft>
                      </a:pPr>
                      <a:r>
                        <a:rPr lang="tr-TR" sz="2800" b="1" u="sng" kern="1400" dirty="0" smtClean="0">
                          <a:ln>
                            <a:noFill/>
                          </a:ln>
                          <a:solidFill>
                            <a:srgbClr val="000000"/>
                          </a:solidFill>
                          <a:effectLst/>
                          <a:latin typeface="Calibri" panose="020F0502020204030204" pitchFamily="34" charset="0"/>
                        </a:rPr>
                        <a:t>KURŞUN KALEM </a:t>
                      </a:r>
                      <a:r>
                        <a:rPr lang="tr-TR" sz="2800" kern="1400" dirty="0" smtClean="0">
                          <a:ln>
                            <a:noFill/>
                          </a:ln>
                          <a:solidFill>
                            <a:srgbClr val="000000"/>
                          </a:solidFill>
                          <a:effectLst/>
                          <a:latin typeface="Calibri" panose="020F0502020204030204" pitchFamily="34" charset="0"/>
                        </a:rPr>
                        <a:t>ÜRÜN GELİŞTİRME AŞAMALARINI YAZALIM</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3073566693"/>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1</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Kurumuş</a:t>
                      </a:r>
                      <a:r>
                        <a:rPr lang="tr-TR" sz="2800" kern="1400" baseline="0" dirty="0" smtClean="0">
                          <a:ln>
                            <a:noFill/>
                          </a:ln>
                          <a:solidFill>
                            <a:srgbClr val="000000"/>
                          </a:solidFill>
                          <a:effectLst/>
                          <a:latin typeface="Calibri" panose="020F0502020204030204" pitchFamily="34" charset="0"/>
                        </a:rPr>
                        <a:t> yapraklar toplanır.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20329239"/>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2</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3 gün suda bekletilir.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42943995"/>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3</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Damarları temizlenir.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43309096"/>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4</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Geri kalan parçalar dövülür hamurumsu hale</a:t>
                      </a:r>
                      <a:r>
                        <a:rPr lang="tr-TR" sz="2800" kern="1400" baseline="0" dirty="0" smtClean="0">
                          <a:ln>
                            <a:noFill/>
                          </a:ln>
                          <a:solidFill>
                            <a:srgbClr val="000000"/>
                          </a:solidFill>
                          <a:effectLst/>
                          <a:latin typeface="Calibri" panose="020F0502020204030204" pitchFamily="34" charset="0"/>
                        </a:rPr>
                        <a:t> getirilir.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16408297"/>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5</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Kalem kalıbı hazırlanır.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5238557"/>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6</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Yaprak hamuru ile tutkal</a:t>
                      </a:r>
                      <a:r>
                        <a:rPr lang="tr-TR" sz="2800" kern="1400" baseline="0" dirty="0" smtClean="0">
                          <a:ln>
                            <a:noFill/>
                          </a:ln>
                          <a:solidFill>
                            <a:srgbClr val="000000"/>
                          </a:solidFill>
                          <a:effectLst/>
                          <a:latin typeface="Calibri" panose="020F0502020204030204" pitchFamily="34" charset="0"/>
                        </a:rPr>
                        <a:t> karıştırılıp kurumaya bırakılır.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74677812"/>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7</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Kalem kanalları açılır.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59222008"/>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8</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İçerisine grafitler</a:t>
                      </a:r>
                      <a:r>
                        <a:rPr lang="tr-TR" sz="2800" kern="1400" baseline="0" dirty="0" smtClean="0">
                          <a:ln>
                            <a:noFill/>
                          </a:ln>
                          <a:solidFill>
                            <a:srgbClr val="000000"/>
                          </a:solidFill>
                          <a:effectLst/>
                          <a:latin typeface="Calibri" panose="020F0502020204030204" pitchFamily="34" charset="0"/>
                        </a:rPr>
                        <a:t> yerleştirilir.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857583186"/>
                  </a:ext>
                </a:extLst>
              </a:tr>
              <a:tr h="217398">
                <a:tc>
                  <a:txBody>
                    <a:bodyPr/>
                    <a:lstStyle/>
                    <a:p>
                      <a:pPr marR="0" indent="0" algn="l" rtl="0">
                        <a:spcBef>
                          <a:spcPts val="0"/>
                        </a:spcBef>
                        <a:spcAft>
                          <a:spcPts val="0"/>
                        </a:spcAft>
                      </a:pPr>
                      <a:r>
                        <a:rPr lang="tr-TR" sz="2800" kern="1400" dirty="0">
                          <a:ln>
                            <a:noFill/>
                          </a:ln>
                          <a:solidFill>
                            <a:srgbClr val="000000"/>
                          </a:solidFill>
                          <a:effectLst/>
                          <a:latin typeface="Calibri" panose="020F0502020204030204" pitchFamily="34" charset="0"/>
                        </a:rPr>
                        <a:t>9</a:t>
                      </a: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Baskı</a:t>
                      </a:r>
                      <a:r>
                        <a:rPr lang="tr-TR" sz="2800" kern="1400" baseline="0" dirty="0" smtClean="0">
                          <a:ln>
                            <a:noFill/>
                          </a:ln>
                          <a:solidFill>
                            <a:srgbClr val="000000"/>
                          </a:solidFill>
                          <a:effectLst/>
                          <a:latin typeface="Calibri" panose="020F0502020204030204" pitchFamily="34" charset="0"/>
                        </a:rPr>
                        <a:t> makinası ile sıkıştırılır..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7860289"/>
                  </a:ext>
                </a:extLst>
              </a:tr>
              <a:tr h="217398">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10</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Zımpara</a:t>
                      </a:r>
                      <a:r>
                        <a:rPr lang="tr-TR" sz="2800" kern="1400" baseline="0" dirty="0" smtClean="0">
                          <a:ln>
                            <a:noFill/>
                          </a:ln>
                          <a:solidFill>
                            <a:srgbClr val="000000"/>
                          </a:solidFill>
                          <a:effectLst/>
                          <a:latin typeface="Calibri" panose="020F0502020204030204" pitchFamily="34" charset="0"/>
                        </a:rPr>
                        <a:t> ile çıkıntılar alınır.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515844525"/>
                  </a:ext>
                </a:extLst>
              </a:tr>
              <a:tr h="217398">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11</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indent="0" algn="l" rtl="0">
                        <a:spcBef>
                          <a:spcPts val="0"/>
                        </a:spcBef>
                        <a:spcAft>
                          <a:spcPts val="0"/>
                        </a:spcAft>
                      </a:pPr>
                      <a:r>
                        <a:rPr lang="tr-TR" sz="2800" kern="1400" dirty="0" smtClean="0">
                          <a:ln>
                            <a:noFill/>
                          </a:ln>
                          <a:solidFill>
                            <a:srgbClr val="000000"/>
                          </a:solidFill>
                          <a:effectLst/>
                          <a:latin typeface="Calibri" panose="020F0502020204030204" pitchFamily="34" charset="0"/>
                        </a:rPr>
                        <a:t>Boyama ve logolar, markalar basılır.</a:t>
                      </a:r>
                      <a:endParaRPr lang="tr-TR" sz="2800" kern="1400" dirty="0">
                        <a:ln>
                          <a:noFill/>
                        </a:ln>
                        <a:solidFill>
                          <a:srgbClr val="000000"/>
                        </a:solidFill>
                        <a:effectLst/>
                        <a:latin typeface="Calibri" panose="020F0502020204030204" pitchFamily="34" charset="0"/>
                      </a:endParaRPr>
                    </a:p>
                  </a:txBody>
                  <a:tcPr marL="32556" marR="32556" marT="32556" marB="325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27770000"/>
                  </a:ext>
                </a:extLst>
              </a:tr>
            </a:tbl>
          </a:graphicData>
        </a:graphic>
      </p:graphicFrame>
    </p:spTree>
    <p:extLst>
      <p:ext uri="{BB962C8B-B14F-4D97-AF65-F5344CB8AC3E}">
        <p14:creationId xmlns:p14="http://schemas.microsoft.com/office/powerpoint/2010/main" xmlns="" val="1967105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6057" y="0"/>
            <a:ext cx="11625943"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nvGrpSpPr>
          <p:cNvPr id="41" name="Grup 40"/>
          <p:cNvGrpSpPr/>
          <p:nvPr/>
        </p:nvGrpSpPr>
        <p:grpSpPr>
          <a:xfrm>
            <a:off x="827307" y="451576"/>
            <a:ext cx="217721" cy="6246636"/>
            <a:chOff x="827307" y="451577"/>
            <a:chExt cx="217721" cy="6246636"/>
          </a:xfrm>
          <a:solidFill>
            <a:schemeClr val="tx1">
              <a:lumMod val="50000"/>
              <a:lumOff val="50000"/>
            </a:schemeClr>
          </a:solidFill>
        </p:grpSpPr>
        <p:sp>
          <p:nvSpPr>
            <p:cNvPr id="5" name="Oval 4"/>
            <p:cNvSpPr/>
            <p:nvPr/>
          </p:nvSpPr>
          <p:spPr>
            <a:xfrm>
              <a:off x="827307" y="45157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6" name="Oval 5"/>
            <p:cNvSpPr/>
            <p:nvPr/>
          </p:nvSpPr>
          <p:spPr>
            <a:xfrm>
              <a:off x="827311" y="6495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7" name="Oval 6"/>
            <p:cNvSpPr/>
            <p:nvPr/>
          </p:nvSpPr>
          <p:spPr>
            <a:xfrm>
              <a:off x="827313" y="610326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8" name="Oval 7"/>
            <p:cNvSpPr/>
            <p:nvPr/>
          </p:nvSpPr>
          <p:spPr>
            <a:xfrm>
              <a:off x="827312" y="573742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9" name="Oval 8"/>
            <p:cNvSpPr/>
            <p:nvPr/>
          </p:nvSpPr>
          <p:spPr>
            <a:xfrm>
              <a:off x="827312" y="533679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0" name="Oval 9"/>
            <p:cNvSpPr/>
            <p:nvPr/>
          </p:nvSpPr>
          <p:spPr>
            <a:xfrm>
              <a:off x="827312" y="4959425"/>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1" name="Oval 10"/>
            <p:cNvSpPr/>
            <p:nvPr/>
          </p:nvSpPr>
          <p:spPr>
            <a:xfrm>
              <a:off x="827313" y="463267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2" name="Oval 11"/>
            <p:cNvSpPr/>
            <p:nvPr/>
          </p:nvSpPr>
          <p:spPr>
            <a:xfrm>
              <a:off x="827313" y="4255301"/>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3" name="Oval 12"/>
            <p:cNvSpPr/>
            <p:nvPr/>
          </p:nvSpPr>
          <p:spPr>
            <a:xfrm>
              <a:off x="827312" y="3860439"/>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4" name="Oval 13"/>
            <p:cNvSpPr/>
            <p:nvPr/>
          </p:nvSpPr>
          <p:spPr>
            <a:xfrm>
              <a:off x="827311" y="34873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5" name="Oval 14"/>
            <p:cNvSpPr/>
            <p:nvPr/>
          </p:nvSpPr>
          <p:spPr>
            <a:xfrm>
              <a:off x="827311" y="3112810"/>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6" name="Oval 15"/>
            <p:cNvSpPr/>
            <p:nvPr/>
          </p:nvSpPr>
          <p:spPr>
            <a:xfrm>
              <a:off x="827311" y="2728854"/>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7" name="Oval 16"/>
            <p:cNvSpPr/>
            <p:nvPr/>
          </p:nvSpPr>
          <p:spPr>
            <a:xfrm>
              <a:off x="827311" y="2366206"/>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8" name="Oval 17"/>
            <p:cNvSpPr/>
            <p:nvPr/>
          </p:nvSpPr>
          <p:spPr>
            <a:xfrm>
              <a:off x="827311" y="1985147"/>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19" name="Oval 18"/>
            <p:cNvSpPr/>
            <p:nvPr/>
          </p:nvSpPr>
          <p:spPr>
            <a:xfrm>
              <a:off x="827311" y="1599518"/>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0" name="Oval 19"/>
            <p:cNvSpPr/>
            <p:nvPr/>
          </p:nvSpPr>
          <p:spPr>
            <a:xfrm>
              <a:off x="827311" y="1206013"/>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1" name="Oval 20"/>
            <p:cNvSpPr/>
            <p:nvPr/>
          </p:nvSpPr>
          <p:spPr>
            <a:xfrm>
              <a:off x="827311" y="835572"/>
              <a:ext cx="217715" cy="203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grpSp>
        <p:nvGrpSpPr>
          <p:cNvPr id="40" name="Grup 39"/>
          <p:cNvGrpSpPr/>
          <p:nvPr/>
        </p:nvGrpSpPr>
        <p:grpSpPr>
          <a:xfrm>
            <a:off x="232226" y="506184"/>
            <a:ext cx="703942" cy="6136421"/>
            <a:chOff x="261254" y="508518"/>
            <a:chExt cx="703942" cy="6136421"/>
          </a:xfrm>
          <a:solidFill>
            <a:srgbClr val="00B0F0"/>
          </a:solidFill>
        </p:grpSpPr>
        <p:sp>
          <p:nvSpPr>
            <p:cNvPr id="22" name="Akış Çizelgesi: Sonlandırıcı 21"/>
            <p:cNvSpPr/>
            <p:nvPr/>
          </p:nvSpPr>
          <p:spPr>
            <a:xfrm>
              <a:off x="261257" y="50851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3" name="Akış Çizelgesi: Sonlandırıcı 22"/>
            <p:cNvSpPr/>
            <p:nvPr/>
          </p:nvSpPr>
          <p:spPr>
            <a:xfrm>
              <a:off x="261256" y="89223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4" name="Akış Çizelgesi: Sonlandırıcı 23"/>
            <p:cNvSpPr/>
            <p:nvPr/>
          </p:nvSpPr>
          <p:spPr>
            <a:xfrm>
              <a:off x="261256" y="1273304"/>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5" name="Akış Çizelgesi: Sonlandırıcı 24"/>
            <p:cNvSpPr/>
            <p:nvPr/>
          </p:nvSpPr>
          <p:spPr>
            <a:xfrm>
              <a:off x="261257" y="166232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6" name="Akış Çizelgesi: Sonlandırıcı 25"/>
            <p:cNvSpPr/>
            <p:nvPr/>
          </p:nvSpPr>
          <p:spPr>
            <a:xfrm>
              <a:off x="261256" y="204604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7" name="Akış Çizelgesi: Sonlandırıcı 26"/>
            <p:cNvSpPr/>
            <p:nvPr/>
          </p:nvSpPr>
          <p:spPr>
            <a:xfrm>
              <a:off x="261256" y="2427115"/>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8" name="Akış Çizelgesi: Sonlandırıcı 27"/>
            <p:cNvSpPr/>
            <p:nvPr/>
          </p:nvSpPr>
          <p:spPr>
            <a:xfrm>
              <a:off x="261257" y="279512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29" name="Akış Çizelgesi: Sonlandırıcı 28"/>
            <p:cNvSpPr/>
            <p:nvPr/>
          </p:nvSpPr>
          <p:spPr>
            <a:xfrm>
              <a:off x="261256" y="317883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0" name="Akış Çizelgesi: Sonlandırıcı 29"/>
            <p:cNvSpPr/>
            <p:nvPr/>
          </p:nvSpPr>
          <p:spPr>
            <a:xfrm>
              <a:off x="261256" y="3559906"/>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1" name="Akış Çizelgesi: Sonlandırıcı 30"/>
            <p:cNvSpPr/>
            <p:nvPr/>
          </p:nvSpPr>
          <p:spPr>
            <a:xfrm>
              <a:off x="261257" y="392816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2" name="Akış Çizelgesi: Sonlandırıcı 31"/>
            <p:cNvSpPr/>
            <p:nvPr/>
          </p:nvSpPr>
          <p:spPr>
            <a:xfrm>
              <a:off x="261256" y="431188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3" name="Akış Çizelgesi: Sonlandırıcı 32"/>
            <p:cNvSpPr/>
            <p:nvPr/>
          </p:nvSpPr>
          <p:spPr>
            <a:xfrm>
              <a:off x="261256" y="4692949"/>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4" name="Akış Çizelgesi: Sonlandırıcı 33"/>
            <p:cNvSpPr/>
            <p:nvPr/>
          </p:nvSpPr>
          <p:spPr>
            <a:xfrm>
              <a:off x="261256" y="5028981"/>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5" name="Akış Çizelgesi: Sonlandırıcı 34"/>
            <p:cNvSpPr/>
            <p:nvPr/>
          </p:nvSpPr>
          <p:spPr>
            <a:xfrm>
              <a:off x="261255" y="5412698"/>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6" name="Akış Çizelgesi: Sonlandırıcı 35"/>
            <p:cNvSpPr/>
            <p:nvPr/>
          </p:nvSpPr>
          <p:spPr>
            <a:xfrm>
              <a:off x="261255" y="5793767"/>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7" name="Akış Çizelgesi: Sonlandırıcı 36"/>
            <p:cNvSpPr/>
            <p:nvPr/>
          </p:nvSpPr>
          <p:spPr>
            <a:xfrm>
              <a:off x="261255" y="6175173"/>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sp>
          <p:nvSpPr>
            <p:cNvPr id="38" name="Akış Çizelgesi: Sonlandırıcı 37"/>
            <p:cNvSpPr/>
            <p:nvPr/>
          </p:nvSpPr>
          <p:spPr>
            <a:xfrm>
              <a:off x="261254" y="6558890"/>
              <a:ext cx="703939" cy="86049"/>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p>
          </p:txBody>
        </p:sp>
      </p:grpSp>
      <p:sp>
        <p:nvSpPr>
          <p:cNvPr id="3" name="Silindir 2"/>
          <p:cNvSpPr/>
          <p:nvPr/>
        </p:nvSpPr>
        <p:spPr>
          <a:xfrm>
            <a:off x="1857826" y="2893401"/>
            <a:ext cx="9027886" cy="1376465"/>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2444034" y="3258900"/>
            <a:ext cx="8261878" cy="769441"/>
          </a:xfrm>
          <a:prstGeom prst="rect">
            <a:avLst/>
          </a:prstGeom>
        </p:spPr>
        <p:txBody>
          <a:bodyPr wrap="none">
            <a:spAutoFit/>
          </a:bodyPr>
          <a:lstStyle/>
          <a:p>
            <a:pPr algn="ctr"/>
            <a:r>
              <a:rPr lang="tr-TR" sz="4400" b="1" dirty="0">
                <a:ln w="0"/>
                <a:latin typeface="Calibri" panose="020F0502020204030204" pitchFamily="34" charset="0"/>
              </a:rPr>
              <a:t>ÜRÜN GELİŞTİRME VE ERGONOMİ </a:t>
            </a:r>
          </a:p>
        </p:txBody>
      </p:sp>
    </p:spTree>
    <p:extLst>
      <p:ext uri="{BB962C8B-B14F-4D97-AF65-F5344CB8AC3E}">
        <p14:creationId xmlns:p14="http://schemas.microsoft.com/office/powerpoint/2010/main" xmlns="" val="135218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1262</Words>
  <Application>Microsoft Office PowerPoint</Application>
  <PresentationFormat>Özel</PresentationFormat>
  <Paragraphs>158</Paragraphs>
  <Slides>54</Slides>
  <Notes>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www.gelisenbeyin.net</dc:subject>
  <dc:creator>YILDIR Tahsin</dc:creator>
  <cp:keywords>www.gelisenbeyin.net</cp:keywords>
  <dc:description>www.gelisenbeyin.net</dc:description>
  <cp:lastModifiedBy>Windows User</cp:lastModifiedBy>
  <cp:revision>22</cp:revision>
  <dcterms:created xsi:type="dcterms:W3CDTF">2018-09-06T20:15:49Z</dcterms:created>
  <dcterms:modified xsi:type="dcterms:W3CDTF">2018-11-25T14:52:43Z</dcterms:modified>
</cp:coreProperties>
</file>