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2" d="100"/>
          <a:sy n="82" d="100"/>
        </p:scale>
        <p:origin x="2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72B47D8C-E266-4834-903F-7C342DD62DF6}" type="datetimeFigureOut">
              <a:rPr lang="tr-TR" smtClean="0"/>
              <a:t>9.04.2020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42463161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2B47D8C-E266-4834-903F-7C342DD62DF6}" type="datetimeFigureOut">
              <a:rPr lang="tr-TR" smtClean="0"/>
              <a:t>9.04.2020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165418157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2B47D8C-E266-4834-903F-7C342DD62DF6}" type="datetimeFigureOut">
              <a:rPr lang="tr-TR" smtClean="0"/>
              <a:t>9.04.2020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348332169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2B47D8C-E266-4834-903F-7C342DD62DF6}" type="datetimeFigureOut">
              <a:rPr lang="tr-TR" smtClean="0"/>
              <a:t>9.04.2020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87489079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72B47D8C-E266-4834-903F-7C342DD62DF6}" type="datetimeFigureOut">
              <a:rPr lang="tr-TR" smtClean="0"/>
              <a:t>9.04.2020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102608679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2B47D8C-E266-4834-903F-7C342DD62DF6}" type="datetimeFigureOut">
              <a:rPr lang="tr-TR" smtClean="0"/>
              <a:t>9.04.2020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49983378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2B47D8C-E266-4834-903F-7C342DD62DF6}" type="datetimeFigureOut">
              <a:rPr lang="tr-TR" smtClean="0"/>
              <a:t>9.04.2020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2296221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2B47D8C-E266-4834-903F-7C342DD62DF6}" type="datetimeFigureOut">
              <a:rPr lang="tr-TR" smtClean="0"/>
              <a:t>9.04.2020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161544115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2B47D8C-E266-4834-903F-7C342DD62DF6}" type="datetimeFigureOut">
              <a:rPr lang="tr-TR" smtClean="0"/>
              <a:t>9.04.2020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395308701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2B47D8C-E266-4834-903F-7C342DD62DF6}" type="datetimeFigureOut">
              <a:rPr lang="tr-TR" smtClean="0"/>
              <a:t>9.04.2020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203996325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2B47D8C-E266-4834-903F-7C342DD62DF6}" type="datetimeFigureOut">
              <a:rPr lang="tr-TR" smtClean="0"/>
              <a:t>9.04.2020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A97499-C51E-4BB3-BE8D-ED40890FA18A}" type="slidenum">
              <a:rPr lang="tr-TR" smtClean="0"/>
              <a:t>‹#›</a:t>
            </a:fld>
            <a:endParaRPr lang="tr-TR"/>
          </a:p>
        </p:txBody>
      </p:sp>
    </p:spTree>
    <p:extLst>
      <p:ext uri="{BB962C8B-B14F-4D97-AF65-F5344CB8AC3E}">
        <p14:creationId xmlns:p14="http://schemas.microsoft.com/office/powerpoint/2010/main" val="368511547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47D8C-E266-4834-903F-7C342DD62DF6}" type="datetimeFigureOut">
              <a:rPr lang="tr-TR" smtClean="0"/>
              <a:t>9.04.2020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97499-C51E-4BB3-BE8D-ED40890FA18A}" type="slidenum">
              <a:rPr lang="tr-TR" smtClean="0"/>
              <a:t>‹#›</a:t>
            </a:fld>
            <a:endParaRPr lang="tr-TR"/>
          </a:p>
        </p:txBody>
      </p:sp>
    </p:spTree>
    <p:extLst>
      <p:ext uri="{BB962C8B-B14F-4D97-AF65-F5344CB8AC3E}">
        <p14:creationId xmlns:p14="http://schemas.microsoft.com/office/powerpoint/2010/main" val="2810038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jf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fi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633045"/>
            <a:ext cx="9144000" cy="5404339"/>
          </a:xfrm>
        </p:spPr>
        <p:txBody>
          <a:bodyPr>
            <a:noAutofit/>
          </a:bodyPr>
          <a:lstStyle/>
          <a:p>
            <a:r>
              <a:rPr lang="tr-TR" sz="8800" b="1" dirty="0"/>
              <a:t>İHTİYAÇLAR VE YENİLİKÇİLİK</a:t>
            </a:r>
          </a:p>
          <a:p>
            <a:r>
              <a:rPr lang="tr-TR" sz="8800" b="1" dirty="0"/>
              <a:t>ULAŞIM TEKNOLOJİLERİ</a:t>
            </a:r>
          </a:p>
        </p:txBody>
      </p:sp>
    </p:spTree>
    <p:extLst>
      <p:ext uri="{BB962C8B-B14F-4D97-AF65-F5344CB8AC3E}">
        <p14:creationId xmlns:p14="http://schemas.microsoft.com/office/powerpoint/2010/main" val="418812046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49570" y="550985"/>
            <a:ext cx="9624646" cy="5509200"/>
          </a:xfrm>
          <a:prstGeom prst="rect">
            <a:avLst/>
          </a:prstGeom>
          <a:noFill/>
        </p:spPr>
        <p:txBody>
          <a:bodyPr wrap="square" lIns="91440" tIns="45720" rIns="91440" bIns="45720">
            <a:spAutoFit/>
          </a:bodyPr>
          <a:lstStyle/>
          <a:p>
            <a:pPr algn="ctr"/>
            <a:r>
              <a:rPr lang="tr-TR" sz="8800" b="1" cap="none" spc="0" dirty="0">
                <a:ln w="0"/>
                <a:solidFill>
                  <a:schemeClr val="tx1"/>
                </a:solidFill>
                <a:effectLst>
                  <a:outerShdw blurRad="38100" dist="19050" dir="2700000" algn="tl" rotWithShape="0">
                    <a:schemeClr val="dk1">
                      <a:alpha val="40000"/>
                    </a:schemeClr>
                  </a:outerShdw>
                </a:effectLst>
              </a:rPr>
              <a:t>ULAŞIM TEKNOLOJİLERİ VE TASARIM ÖRNEKLERİ</a:t>
            </a:r>
          </a:p>
        </p:txBody>
      </p:sp>
    </p:spTree>
    <p:extLst>
      <p:ext uri="{BB962C8B-B14F-4D97-AF65-F5344CB8AC3E}">
        <p14:creationId xmlns:p14="http://schemas.microsoft.com/office/powerpoint/2010/main" val="249299676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4092"/>
            <a:ext cx="10515600" cy="5672871"/>
          </a:xfrm>
        </p:spPr>
        <p:txBody>
          <a:bodyPr/>
          <a:lstStyle/>
          <a:p>
            <a:pPr marL="0" indent="0">
              <a:buNone/>
            </a:pPr>
            <a:r>
              <a:rPr lang="tr-TR" b="1" dirty="0"/>
              <a:t>BLACKFLY</a:t>
            </a:r>
          </a:p>
          <a:p>
            <a:pPr marL="0" indent="0">
              <a:buNone/>
            </a:pPr>
            <a:r>
              <a:rPr lang="tr-TR" dirty="0"/>
              <a:t>Kaliforniyalı yeni bir şirket olan </a:t>
            </a:r>
            <a:r>
              <a:rPr lang="tr-TR" dirty="0" err="1"/>
              <a:t>Opener’ın</a:t>
            </a:r>
            <a:r>
              <a:rPr lang="tr-TR" dirty="0"/>
              <a:t> </a:t>
            </a:r>
            <a:r>
              <a:rPr lang="tr-TR" dirty="0" err="1"/>
              <a:t>BlackFly</a:t>
            </a:r>
            <a:r>
              <a:rPr lang="tr-TR" dirty="0"/>
              <a:t> aracı, “dünyanın ilk ultra hafif tamamen elektrikli sabit kanatlı dikey kalkış ve inişli (VTOL) uçağı” olarak nitelendirildi.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3661" y="2249337"/>
            <a:ext cx="8567301" cy="4221801"/>
          </a:xfrm>
          <a:prstGeom prst="rect">
            <a:avLst/>
          </a:prstGeom>
        </p:spPr>
      </p:pic>
    </p:spTree>
    <p:extLst>
      <p:ext uri="{BB962C8B-B14F-4D97-AF65-F5344CB8AC3E}">
        <p14:creationId xmlns:p14="http://schemas.microsoft.com/office/powerpoint/2010/main" val="223280483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3754"/>
            <a:ext cx="10515600" cy="5743209"/>
          </a:xfrm>
        </p:spPr>
        <p:txBody>
          <a:bodyPr/>
          <a:lstStyle/>
          <a:p>
            <a:pPr marL="0" indent="0">
              <a:buNone/>
            </a:pPr>
            <a:r>
              <a:rPr lang="tr-TR" b="1" dirty="0">
                <a:solidFill>
                  <a:srgbClr val="222222"/>
                </a:solidFill>
                <a:latin typeface="Verdana" panose="020B0604030504040204" pitchFamily="34" charset="0"/>
              </a:rPr>
              <a:t>HYPERLOOP</a:t>
            </a:r>
          </a:p>
          <a:p>
            <a:pPr marL="0" indent="0">
              <a:buNone/>
            </a:pPr>
            <a:r>
              <a:rPr lang="tr-TR" dirty="0">
                <a:solidFill>
                  <a:srgbClr val="222222"/>
                </a:solidFill>
                <a:latin typeface="Verdana" panose="020B0604030504040204" pitchFamily="34" charset="0"/>
              </a:rPr>
              <a:t>İlk olarak </a:t>
            </a:r>
            <a:r>
              <a:rPr lang="tr-TR" dirty="0" err="1">
                <a:solidFill>
                  <a:srgbClr val="222222"/>
                </a:solidFill>
                <a:latin typeface="Verdana" panose="020B0604030504040204" pitchFamily="34" charset="0"/>
              </a:rPr>
              <a:t>Elon</a:t>
            </a: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Musk</a:t>
            </a:r>
            <a:r>
              <a:rPr lang="tr-TR" dirty="0">
                <a:solidFill>
                  <a:srgbClr val="222222"/>
                </a:solidFill>
                <a:latin typeface="Verdana" panose="020B0604030504040204" pitchFamily="34" charset="0"/>
              </a:rPr>
              <a:t> tarafından önerilen fikir, dünyanın dört bir yanından gelen diğer araştırmacılar tarafından ele alındı. En son </a:t>
            </a:r>
            <a:r>
              <a:rPr lang="tr-TR" dirty="0" err="1">
                <a:solidFill>
                  <a:srgbClr val="222222"/>
                </a:solidFill>
                <a:latin typeface="Verdana" panose="020B0604030504040204" pitchFamily="34" charset="0"/>
              </a:rPr>
              <a:t>SpaceX</a:t>
            </a: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pod</a:t>
            </a:r>
            <a:r>
              <a:rPr lang="tr-TR" dirty="0">
                <a:solidFill>
                  <a:srgbClr val="222222"/>
                </a:solidFill>
                <a:latin typeface="Verdana" panose="020B0604030504040204" pitchFamily="34" charset="0"/>
              </a:rPr>
              <a:t> yarışmalarında, Almanya’nın WARR </a:t>
            </a:r>
            <a:r>
              <a:rPr lang="tr-TR" dirty="0" err="1">
                <a:solidFill>
                  <a:srgbClr val="222222"/>
                </a:solidFill>
                <a:latin typeface="Verdana" panose="020B0604030504040204" pitchFamily="34" charset="0"/>
              </a:rPr>
              <a:t>Hyperloop’u</a:t>
            </a:r>
            <a:r>
              <a:rPr lang="tr-TR" dirty="0">
                <a:solidFill>
                  <a:srgbClr val="222222"/>
                </a:solidFill>
                <a:latin typeface="Verdana" panose="020B0604030504040204" pitchFamily="34" charset="0"/>
              </a:rPr>
              <a:t>, 460 km/s hızda seyahat edebilen bir tasarımla rekor kırdı.</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031" y="3118339"/>
            <a:ext cx="6600092" cy="3300046"/>
          </a:xfrm>
          <a:prstGeom prst="rect">
            <a:avLst/>
          </a:prstGeom>
        </p:spPr>
      </p:pic>
    </p:spTree>
    <p:extLst>
      <p:ext uri="{BB962C8B-B14F-4D97-AF65-F5344CB8AC3E}">
        <p14:creationId xmlns:p14="http://schemas.microsoft.com/office/powerpoint/2010/main" val="210210777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27538"/>
            <a:ext cx="5257800" cy="5649425"/>
          </a:xfrm>
        </p:spPr>
        <p:txBody>
          <a:bodyPr/>
          <a:lstStyle/>
          <a:p>
            <a:pPr marL="0" indent="0">
              <a:buNone/>
            </a:pPr>
            <a:r>
              <a:rPr lang="tr-TR" b="1" dirty="0" err="1">
                <a:solidFill>
                  <a:srgbClr val="27242F"/>
                </a:solidFill>
                <a:latin typeface="playfair_displayregular"/>
              </a:rPr>
              <a:t>SureFly</a:t>
            </a:r>
            <a:br>
              <a:rPr lang="tr-TR" dirty="0"/>
            </a:br>
            <a:r>
              <a:rPr lang="tr-TR" dirty="0" err="1">
                <a:solidFill>
                  <a:srgbClr val="27242F"/>
                </a:solidFill>
                <a:latin typeface="playfair_displayregular"/>
              </a:rPr>
              <a:t>Workhorse</a:t>
            </a:r>
            <a:r>
              <a:rPr lang="tr-TR" dirty="0">
                <a:solidFill>
                  <a:srgbClr val="27242F"/>
                </a:solidFill>
                <a:latin typeface="playfair_displayregular"/>
              </a:rPr>
              <a:t> firması tarafından üretilen SUREFLY, insanlı uçuşlar için sinyal bekliyor. Sekiz elektrikli motoru var. 181 kg'lık yük taşıyabiliyor. İster inanın ister inanmayın ama bu lityum pilli araç, saatte 113km hız yapabilecek.</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56213"/>
            <a:ext cx="5849815" cy="4247418"/>
          </a:xfrm>
          <a:prstGeom prst="rect">
            <a:avLst/>
          </a:prstGeom>
        </p:spPr>
      </p:pic>
    </p:spTree>
    <p:extLst>
      <p:ext uri="{BB962C8B-B14F-4D97-AF65-F5344CB8AC3E}">
        <p14:creationId xmlns:p14="http://schemas.microsoft.com/office/powerpoint/2010/main" val="230445809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4092"/>
            <a:ext cx="4566138" cy="5672871"/>
          </a:xfrm>
        </p:spPr>
        <p:txBody>
          <a:bodyPr/>
          <a:lstStyle/>
          <a:p>
            <a:pPr marL="0" indent="0">
              <a:buNone/>
            </a:pPr>
            <a:r>
              <a:rPr lang="tr-TR" b="1" dirty="0" err="1">
                <a:solidFill>
                  <a:srgbClr val="27242F"/>
                </a:solidFill>
                <a:latin typeface="playfair_displayregular"/>
              </a:rPr>
              <a:t>Uber</a:t>
            </a:r>
            <a:r>
              <a:rPr lang="tr-TR" b="1" dirty="0">
                <a:solidFill>
                  <a:srgbClr val="27242F"/>
                </a:solidFill>
                <a:latin typeface="playfair_displayregular"/>
              </a:rPr>
              <a:t> </a:t>
            </a:r>
            <a:r>
              <a:rPr lang="tr-TR" b="1" dirty="0" err="1">
                <a:solidFill>
                  <a:srgbClr val="27242F"/>
                </a:solidFill>
                <a:latin typeface="playfair_displayregular"/>
              </a:rPr>
              <a:t>Drone</a:t>
            </a:r>
            <a:r>
              <a:rPr lang="tr-TR" b="1" dirty="0">
                <a:solidFill>
                  <a:srgbClr val="27242F"/>
                </a:solidFill>
                <a:latin typeface="playfair_displayregular"/>
              </a:rPr>
              <a:t> Taksi</a:t>
            </a:r>
            <a:br>
              <a:rPr lang="tr-TR" dirty="0"/>
            </a:br>
            <a:r>
              <a:rPr lang="tr-TR" dirty="0" err="1">
                <a:solidFill>
                  <a:srgbClr val="27242F"/>
                </a:solidFill>
                <a:latin typeface="playfair_displayregular"/>
              </a:rPr>
              <a:t>Uber</a:t>
            </a:r>
            <a:r>
              <a:rPr lang="tr-TR" dirty="0">
                <a:solidFill>
                  <a:srgbClr val="27242F"/>
                </a:solidFill>
                <a:latin typeface="playfair_displayregular"/>
              </a:rPr>
              <a:t> ve NASA  </a:t>
            </a:r>
            <a:r>
              <a:rPr lang="tr-TR" dirty="0" err="1">
                <a:solidFill>
                  <a:srgbClr val="27242F"/>
                </a:solidFill>
                <a:latin typeface="playfair_displayregular"/>
              </a:rPr>
              <a:t>Uber</a:t>
            </a:r>
            <a:r>
              <a:rPr lang="tr-TR" dirty="0">
                <a:solidFill>
                  <a:srgbClr val="27242F"/>
                </a:solidFill>
                <a:latin typeface="playfair_displayregular"/>
              </a:rPr>
              <a:t> </a:t>
            </a:r>
            <a:r>
              <a:rPr lang="tr-TR" dirty="0" err="1">
                <a:solidFill>
                  <a:srgbClr val="27242F"/>
                </a:solidFill>
                <a:latin typeface="playfair_displayregular"/>
              </a:rPr>
              <a:t>Drone</a:t>
            </a:r>
            <a:r>
              <a:rPr lang="tr-TR" dirty="0">
                <a:solidFill>
                  <a:srgbClr val="27242F"/>
                </a:solidFill>
                <a:latin typeface="playfair_displayregular"/>
              </a:rPr>
              <a:t> taksiler için işbirliği yaptıklarını açıkladı. Bu </a:t>
            </a:r>
            <a:r>
              <a:rPr lang="tr-TR" dirty="0" err="1">
                <a:solidFill>
                  <a:srgbClr val="27242F"/>
                </a:solidFill>
                <a:latin typeface="playfair_displayregular"/>
              </a:rPr>
              <a:t>drone</a:t>
            </a:r>
            <a:r>
              <a:rPr lang="tr-TR" dirty="0">
                <a:solidFill>
                  <a:srgbClr val="27242F"/>
                </a:solidFill>
                <a:latin typeface="playfair_displayregular"/>
              </a:rPr>
              <a:t> taksiler ilk aşamada Amerika Birleşik Devletleri'nde Dallas'ta, ardından da Los Angeles ve Dubai'de seyahatlere başlayacak. </a:t>
            </a:r>
            <a:r>
              <a:rPr lang="tr-TR" dirty="0" err="1">
                <a:solidFill>
                  <a:srgbClr val="27242F"/>
                </a:solidFill>
                <a:latin typeface="playfair_displayregular"/>
              </a:rPr>
              <a:t>Uber</a:t>
            </a:r>
            <a:r>
              <a:rPr lang="tr-TR" dirty="0">
                <a:solidFill>
                  <a:srgbClr val="27242F"/>
                </a:solidFill>
                <a:latin typeface="playfair_displayregular"/>
              </a:rPr>
              <a:t> uygulamasıyla aynı taksi çağırır gibi </a:t>
            </a:r>
            <a:r>
              <a:rPr lang="tr-TR" dirty="0" err="1">
                <a:solidFill>
                  <a:srgbClr val="27242F"/>
                </a:solidFill>
                <a:latin typeface="playfair_displayregular"/>
              </a:rPr>
              <a:t>drone</a:t>
            </a:r>
            <a:r>
              <a:rPr lang="tr-TR" dirty="0">
                <a:solidFill>
                  <a:srgbClr val="27242F"/>
                </a:solidFill>
                <a:latin typeface="playfair_displayregular"/>
              </a:rPr>
              <a:t> çağırıp gökdelenlerden evinize servis alabileceksiniz.</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816" y="1479635"/>
            <a:ext cx="6178062" cy="4557750"/>
          </a:xfrm>
          <a:prstGeom prst="rect">
            <a:avLst/>
          </a:prstGeom>
        </p:spPr>
      </p:pic>
    </p:spTree>
    <p:extLst>
      <p:ext uri="{BB962C8B-B14F-4D97-AF65-F5344CB8AC3E}">
        <p14:creationId xmlns:p14="http://schemas.microsoft.com/office/powerpoint/2010/main" val="175868002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80646"/>
            <a:ext cx="5257800" cy="5696317"/>
          </a:xfrm>
        </p:spPr>
        <p:txBody>
          <a:bodyPr>
            <a:normAutofit lnSpcReduction="10000"/>
          </a:bodyPr>
          <a:lstStyle/>
          <a:p>
            <a:pPr marL="0" indent="0">
              <a:buNone/>
            </a:pPr>
            <a:r>
              <a:rPr lang="tr-TR" b="1" dirty="0" err="1">
                <a:solidFill>
                  <a:srgbClr val="27242F"/>
                </a:solidFill>
                <a:latin typeface="playfair_displayregular"/>
              </a:rPr>
              <a:t>Lilium</a:t>
            </a:r>
            <a:r>
              <a:rPr lang="tr-TR" b="1" dirty="0">
                <a:solidFill>
                  <a:srgbClr val="27242F"/>
                </a:solidFill>
                <a:latin typeface="playfair_displayregular"/>
              </a:rPr>
              <a:t> Jet Uçan Otomobil</a:t>
            </a:r>
            <a:br>
              <a:rPr lang="tr-TR" dirty="0"/>
            </a:br>
            <a:r>
              <a:rPr lang="tr-TR" dirty="0">
                <a:solidFill>
                  <a:srgbClr val="27242F"/>
                </a:solidFill>
                <a:latin typeface="playfair_displayregular"/>
              </a:rPr>
              <a:t>Bir Alman firmasının ürünü olan </a:t>
            </a:r>
            <a:r>
              <a:rPr lang="tr-TR" dirty="0" err="1">
                <a:solidFill>
                  <a:srgbClr val="27242F"/>
                </a:solidFill>
                <a:latin typeface="playfair_displayregular"/>
              </a:rPr>
              <a:t>lilium</a:t>
            </a:r>
            <a:r>
              <a:rPr lang="tr-TR" dirty="0">
                <a:solidFill>
                  <a:srgbClr val="27242F"/>
                </a:solidFill>
                <a:latin typeface="playfair_displayregular"/>
              </a:rPr>
              <a:t> otomobil, </a:t>
            </a:r>
            <a:r>
              <a:rPr lang="tr-TR" dirty="0" err="1">
                <a:solidFill>
                  <a:srgbClr val="27242F"/>
                </a:solidFill>
                <a:latin typeface="playfair_displayregular"/>
              </a:rPr>
              <a:t>Uber</a:t>
            </a:r>
            <a:r>
              <a:rPr lang="tr-TR" dirty="0">
                <a:solidFill>
                  <a:srgbClr val="27242F"/>
                </a:solidFill>
                <a:latin typeface="playfair_displayregular"/>
              </a:rPr>
              <a:t> benzeri bir mantıkla yakın zamanda gökyüzünde ulaşıma başlayacağını açıkladı. Bu hava taksileri saatte 300 km hıza ulaşabilecek. </a:t>
            </a:r>
          </a:p>
          <a:p>
            <a:pPr marL="0" indent="0">
              <a:buNone/>
            </a:pPr>
            <a:r>
              <a:rPr lang="tr-TR" dirty="0">
                <a:solidFill>
                  <a:srgbClr val="27242F"/>
                </a:solidFill>
                <a:latin typeface="playfair_displayregular"/>
              </a:rPr>
              <a:t> </a:t>
            </a:r>
            <a:r>
              <a:rPr lang="tr-TR" dirty="0" err="1">
                <a:latin typeface="playfair_displayregular"/>
              </a:rPr>
              <a:t>Lilium</a:t>
            </a:r>
            <a:r>
              <a:rPr lang="tr-TR" dirty="0">
                <a:latin typeface="playfair_displayregular"/>
              </a:rPr>
              <a:t> Jet Uçan Otomobil</a:t>
            </a:r>
            <a:r>
              <a:rPr lang="tr-TR" dirty="0">
                <a:solidFill>
                  <a:srgbClr val="27242F"/>
                </a:solidFill>
                <a:latin typeface="playfair_displayregular"/>
              </a:rPr>
              <a:t>, beş koltuklu iç düzenlemesi ile toplantılara yetişmek isteyenleri şehir içi trafiğinde hedefe sorunsuz ulaştırmayı hedefliyor. Ancak gökyüzünün gelecekte biraz kalabalık olacağını öngörmek de hiç zor değil.</a:t>
            </a:r>
            <a:endParaRPr lang="tr-TR" dirty="0"/>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992" y="1450364"/>
            <a:ext cx="5715000" cy="4903544"/>
          </a:xfrm>
          <a:prstGeom prst="rect">
            <a:avLst/>
          </a:prstGeom>
        </p:spPr>
      </p:pic>
    </p:spTree>
    <p:extLst>
      <p:ext uri="{BB962C8B-B14F-4D97-AF65-F5344CB8AC3E}">
        <p14:creationId xmlns:p14="http://schemas.microsoft.com/office/powerpoint/2010/main" val="346777847"/>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5477"/>
            <a:ext cx="4906108" cy="5731486"/>
          </a:xfrm>
        </p:spPr>
        <p:txBody>
          <a:bodyPr>
            <a:normAutofit lnSpcReduction="10000"/>
          </a:bodyPr>
          <a:lstStyle/>
          <a:p>
            <a:pPr marL="0" indent="0">
              <a:buNone/>
            </a:pPr>
            <a:r>
              <a:rPr lang="tr-TR" b="1" dirty="0">
                <a:solidFill>
                  <a:srgbClr val="333333"/>
                </a:solidFill>
                <a:latin typeface="Open Sans"/>
              </a:rPr>
              <a:t>PODRIDE</a:t>
            </a:r>
          </a:p>
          <a:p>
            <a:pPr marL="0" indent="0">
              <a:buNone/>
            </a:pPr>
            <a:r>
              <a:rPr lang="tr-TR" dirty="0">
                <a:solidFill>
                  <a:srgbClr val="333333"/>
                </a:solidFill>
                <a:latin typeface="Open Sans"/>
              </a:rPr>
              <a:t>Akıllı bir arabaya benzese de aslında 4 tekerlekli bir </a:t>
            </a:r>
            <a:r>
              <a:rPr lang="tr-TR" dirty="0" err="1">
                <a:solidFill>
                  <a:srgbClr val="333333"/>
                </a:solidFill>
                <a:latin typeface="Open Sans"/>
              </a:rPr>
              <a:t>elektirikli</a:t>
            </a:r>
            <a:r>
              <a:rPr lang="tr-TR" dirty="0">
                <a:solidFill>
                  <a:srgbClr val="333333"/>
                </a:solidFill>
                <a:latin typeface="Open Sans"/>
              </a:rPr>
              <a:t> bisiklet. </a:t>
            </a:r>
            <a:r>
              <a:rPr lang="tr-TR" dirty="0" err="1">
                <a:solidFill>
                  <a:srgbClr val="333333"/>
                </a:solidFill>
                <a:latin typeface="Open Sans"/>
              </a:rPr>
              <a:t>Podride</a:t>
            </a:r>
            <a:r>
              <a:rPr lang="tr-TR" dirty="0">
                <a:solidFill>
                  <a:srgbClr val="333333"/>
                </a:solidFill>
                <a:latin typeface="Open Sans"/>
              </a:rPr>
              <a:t> adlı araç 180 cm uzunluğunda, rahat bir koltuğu olan kapalı bir kabine sahip. Buzda ve karda, dik yokuşlarda, sarsıntılı yamaçlarda ilerleyebiliyor, bagajı ve ısıtması var. Direksiyon görevini sürücü koltuğunun yanındaki iki kol görüyor. Arka aksı ve elektrik motorunu harekete geçirmek için de pedal </a:t>
            </a:r>
            <a:r>
              <a:rPr lang="tr-TR" dirty="0" err="1">
                <a:solidFill>
                  <a:srgbClr val="333333"/>
                </a:solidFill>
                <a:latin typeface="Open Sans"/>
              </a:rPr>
              <a:t>çeviriliyor</a:t>
            </a:r>
            <a:r>
              <a:rPr lang="tr-TR" dirty="0">
                <a:solidFill>
                  <a:srgbClr val="333333"/>
                </a:solidFill>
                <a:latin typeface="Open Sans"/>
              </a:rPr>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113" y="1061429"/>
            <a:ext cx="6421621" cy="4167064"/>
          </a:xfrm>
          <a:prstGeom prst="rect">
            <a:avLst/>
          </a:prstGeom>
        </p:spPr>
      </p:pic>
    </p:spTree>
    <p:extLst>
      <p:ext uri="{BB962C8B-B14F-4D97-AF65-F5344CB8AC3E}">
        <p14:creationId xmlns:p14="http://schemas.microsoft.com/office/powerpoint/2010/main" val="85359146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97169"/>
            <a:ext cx="4237892" cy="5379794"/>
          </a:xfrm>
        </p:spPr>
        <p:txBody>
          <a:bodyPr>
            <a:normAutofit fontScale="85000" lnSpcReduction="10000"/>
          </a:bodyPr>
          <a:lstStyle/>
          <a:p>
            <a:pPr marL="0" indent="0">
              <a:buNone/>
            </a:pPr>
            <a:r>
              <a:rPr lang="tr-TR" b="1" dirty="0">
                <a:solidFill>
                  <a:srgbClr val="000000"/>
                </a:solidFill>
                <a:latin typeface="PT Sans"/>
              </a:rPr>
              <a:t>SEALANDER</a:t>
            </a:r>
          </a:p>
          <a:p>
            <a:pPr marL="0" indent="0">
              <a:buNone/>
            </a:pPr>
            <a:r>
              <a:rPr lang="tr-TR" dirty="0">
                <a:solidFill>
                  <a:srgbClr val="000000"/>
                </a:solidFill>
                <a:latin typeface="PT Sans"/>
              </a:rPr>
              <a:t>Küçük bir yaşam alanına ev sahipliği yapan ve hem karada hem de suda hareket edebilen </a:t>
            </a:r>
            <a:r>
              <a:rPr lang="tr-TR" dirty="0" err="1">
                <a:solidFill>
                  <a:srgbClr val="000000"/>
                </a:solidFill>
                <a:latin typeface="PT Sans"/>
              </a:rPr>
              <a:t>Sealander</a:t>
            </a:r>
            <a:r>
              <a:rPr lang="tr-TR" dirty="0">
                <a:solidFill>
                  <a:srgbClr val="000000"/>
                </a:solidFill>
                <a:latin typeface="PT Sans"/>
              </a:rPr>
              <a:t>, macera arayanların hayallerini süsleyecek. Bu Alman mühendislik ürünü, lüks bir arabanın kullanışlı bir tekne ile birleştirilmesi sonucu meydana getirilmiştir. Tamamıyla özelleştirilebilir iç mekan tasarımı ve minimal görünümüyle, eşsiz bir kamp aracı haline gelmiştir. Elektrikli motorlarla donatılmış işlevsel bir araç.</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92" y="961292"/>
            <a:ext cx="6787662" cy="4607170"/>
          </a:xfrm>
          <a:prstGeom prst="rect">
            <a:avLst/>
          </a:prstGeom>
        </p:spPr>
      </p:pic>
    </p:spTree>
    <p:extLst>
      <p:ext uri="{BB962C8B-B14F-4D97-AF65-F5344CB8AC3E}">
        <p14:creationId xmlns:p14="http://schemas.microsoft.com/office/powerpoint/2010/main" val="13062945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0277" y="574431"/>
            <a:ext cx="4426927" cy="5602532"/>
          </a:xfrm>
        </p:spPr>
        <p:txBody>
          <a:bodyPr>
            <a:normAutofit fontScale="85000" lnSpcReduction="10000"/>
          </a:bodyPr>
          <a:lstStyle/>
          <a:p>
            <a:pPr marL="0" indent="0">
              <a:buNone/>
            </a:pPr>
            <a:r>
              <a:rPr lang="tr-TR" b="1" dirty="0">
                <a:solidFill>
                  <a:srgbClr val="000000"/>
                </a:solidFill>
                <a:latin typeface="PT Sans"/>
              </a:rPr>
              <a:t>Transit </a:t>
            </a:r>
            <a:r>
              <a:rPr lang="tr-TR" b="1" dirty="0" err="1">
                <a:solidFill>
                  <a:srgbClr val="000000"/>
                </a:solidFill>
                <a:latin typeface="PT Sans"/>
              </a:rPr>
              <a:t>Elevated</a:t>
            </a:r>
            <a:r>
              <a:rPr lang="tr-TR" b="1" dirty="0">
                <a:solidFill>
                  <a:srgbClr val="000000"/>
                </a:solidFill>
                <a:latin typeface="PT Sans"/>
              </a:rPr>
              <a:t> </a:t>
            </a:r>
            <a:r>
              <a:rPr lang="tr-TR" b="1" dirty="0" err="1">
                <a:solidFill>
                  <a:srgbClr val="000000"/>
                </a:solidFill>
                <a:latin typeface="PT Sans"/>
              </a:rPr>
              <a:t>Bus</a:t>
            </a:r>
            <a:r>
              <a:rPr lang="tr-TR" b="1" dirty="0">
                <a:solidFill>
                  <a:srgbClr val="000000"/>
                </a:solidFill>
                <a:latin typeface="PT Sans"/>
              </a:rPr>
              <a:t> </a:t>
            </a:r>
            <a:r>
              <a:rPr lang="tr-TR" dirty="0">
                <a:solidFill>
                  <a:srgbClr val="000000"/>
                </a:solidFill>
                <a:latin typeface="PT Sans"/>
              </a:rPr>
              <a:t> </a:t>
            </a:r>
            <a:r>
              <a:rPr lang="tr-TR" b="1" dirty="0">
                <a:solidFill>
                  <a:srgbClr val="000000"/>
                </a:solidFill>
                <a:latin typeface="PT Sans"/>
              </a:rPr>
              <a:t>Transit Yükseltilmiş Otobüs</a:t>
            </a:r>
            <a:r>
              <a:rPr lang="tr-TR" dirty="0">
                <a:solidFill>
                  <a:srgbClr val="000000"/>
                </a:solidFill>
                <a:latin typeface="PT Sans"/>
              </a:rPr>
              <a:t> </a:t>
            </a:r>
          </a:p>
          <a:p>
            <a:pPr marL="0" indent="0">
              <a:buNone/>
            </a:pPr>
            <a:r>
              <a:rPr lang="tr-TR" dirty="0">
                <a:solidFill>
                  <a:srgbClr val="000000"/>
                </a:solidFill>
                <a:latin typeface="PT Sans"/>
              </a:rPr>
              <a:t>Kalabalık şehirlerde yaşanan trafik sıkıntısını en aza indirmek ve hatta ortadan kaldırabilmek adına tasarlanan bu elektrikli otobüs, tüneli andıran alt gövdesiyle bir raylı sistem üzerine oturtulmuş. Aynı güzergahta seyreden otomobillerin üzerinden geçerek, en hızlı ve en güvenli şekilde yolcularını gidecekleri bölgelere ulaştırabilmeyi amaçlayan Transit </a:t>
            </a:r>
            <a:r>
              <a:rPr lang="tr-TR" dirty="0" err="1">
                <a:solidFill>
                  <a:srgbClr val="000000"/>
                </a:solidFill>
                <a:latin typeface="PT Sans"/>
              </a:rPr>
              <a:t>Elevated</a:t>
            </a:r>
            <a:r>
              <a:rPr lang="tr-TR" dirty="0">
                <a:solidFill>
                  <a:srgbClr val="000000"/>
                </a:solidFill>
                <a:latin typeface="PT Sans"/>
              </a:rPr>
              <a:t> </a:t>
            </a:r>
            <a:r>
              <a:rPr lang="tr-TR" dirty="0" err="1">
                <a:solidFill>
                  <a:srgbClr val="000000"/>
                </a:solidFill>
                <a:latin typeface="PT Sans"/>
              </a:rPr>
              <a:t>Bus</a:t>
            </a:r>
            <a:r>
              <a:rPr lang="tr-TR" dirty="0">
                <a:solidFill>
                  <a:srgbClr val="000000"/>
                </a:solidFill>
                <a:latin typeface="PT Sans"/>
              </a:rPr>
              <a:t>, 1200 yolcu taşıma kapasitesine sahip.</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204" y="1664678"/>
            <a:ext cx="6667500" cy="4126522"/>
          </a:xfrm>
          <a:prstGeom prst="rect">
            <a:avLst/>
          </a:prstGeom>
        </p:spPr>
      </p:pic>
    </p:spTree>
    <p:extLst>
      <p:ext uri="{BB962C8B-B14F-4D97-AF65-F5344CB8AC3E}">
        <p14:creationId xmlns:p14="http://schemas.microsoft.com/office/powerpoint/2010/main" val="2405150087"/>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15814"/>
            <a:ext cx="5257800" cy="5709139"/>
          </a:xfrm>
        </p:spPr>
        <p:txBody>
          <a:bodyPr>
            <a:normAutofit fontScale="85000" lnSpcReduction="20000"/>
          </a:bodyPr>
          <a:lstStyle/>
          <a:p>
            <a:pPr marL="0" indent="0">
              <a:buNone/>
            </a:pPr>
            <a:r>
              <a:rPr lang="tr-TR" b="1" dirty="0">
                <a:solidFill>
                  <a:srgbClr val="000000"/>
                </a:solidFill>
                <a:latin typeface="PT Sans"/>
              </a:rPr>
              <a:t>HOVER CAR</a:t>
            </a:r>
          </a:p>
          <a:p>
            <a:pPr marL="0" indent="0">
              <a:buNone/>
            </a:pPr>
            <a:r>
              <a:rPr lang="tr-TR" dirty="0">
                <a:solidFill>
                  <a:srgbClr val="000000"/>
                </a:solidFill>
                <a:latin typeface="PT Sans"/>
              </a:rPr>
              <a:t>Volkswagen şirketi ise </a:t>
            </a:r>
            <a:r>
              <a:rPr lang="tr-TR" dirty="0" err="1">
                <a:solidFill>
                  <a:srgbClr val="000000"/>
                </a:solidFill>
                <a:latin typeface="PT Sans"/>
              </a:rPr>
              <a:t>Hover</a:t>
            </a:r>
            <a:r>
              <a:rPr lang="tr-TR" dirty="0">
                <a:solidFill>
                  <a:srgbClr val="000000"/>
                </a:solidFill>
                <a:latin typeface="PT Sans"/>
              </a:rPr>
              <a:t> Car adında iki kişilik tekerleksiz bir otomobil oluşturmak için çalışmalara başladı. Bir kol yardımıyla aracın her yöne hareket edebilmesini sağlayabiliyor ve bir buton sayesinde de istediğiniz bölgeye park edebiliyorsunuz. Bu butonu açtığınızda ise araç, elektromanyetik bir güç kullanarak</a:t>
            </a:r>
            <a:r>
              <a:rPr lang="tr-TR" b="1" dirty="0">
                <a:solidFill>
                  <a:srgbClr val="000000"/>
                </a:solidFill>
                <a:latin typeface="PT Sans"/>
              </a:rPr>
              <a:t> </a:t>
            </a:r>
            <a:r>
              <a:rPr lang="tr-TR" dirty="0">
                <a:solidFill>
                  <a:srgbClr val="000000"/>
                </a:solidFill>
                <a:latin typeface="PT Sans"/>
              </a:rPr>
              <a:t>yerden iki metre yüksekliğe çıkabiliyor. Otomatik </a:t>
            </a:r>
            <a:r>
              <a:rPr lang="tr-TR" dirty="0" err="1">
                <a:solidFill>
                  <a:srgbClr val="000000"/>
                </a:solidFill>
                <a:latin typeface="PT Sans"/>
              </a:rPr>
              <a:t>mod</a:t>
            </a:r>
            <a:r>
              <a:rPr lang="tr-TR" dirty="0">
                <a:solidFill>
                  <a:srgbClr val="000000"/>
                </a:solidFill>
                <a:latin typeface="PT Sans"/>
              </a:rPr>
              <a:t> veya manuel </a:t>
            </a:r>
            <a:r>
              <a:rPr lang="tr-TR" dirty="0" err="1">
                <a:solidFill>
                  <a:srgbClr val="000000"/>
                </a:solidFill>
                <a:latin typeface="PT Sans"/>
              </a:rPr>
              <a:t>mod</a:t>
            </a:r>
            <a:r>
              <a:rPr lang="tr-TR" dirty="0">
                <a:solidFill>
                  <a:srgbClr val="000000"/>
                </a:solidFill>
                <a:latin typeface="PT Sans"/>
              </a:rPr>
              <a:t> ile kontrol edilebilen Volkswagen </a:t>
            </a:r>
            <a:r>
              <a:rPr lang="tr-TR" dirty="0" err="1">
                <a:solidFill>
                  <a:srgbClr val="000000"/>
                </a:solidFill>
                <a:latin typeface="PT Sans"/>
              </a:rPr>
              <a:t>Hover</a:t>
            </a:r>
            <a:r>
              <a:rPr lang="tr-TR" dirty="0">
                <a:solidFill>
                  <a:srgbClr val="000000"/>
                </a:solidFill>
                <a:latin typeface="PT Sans"/>
              </a:rPr>
              <a:t> Car, kaza riskini de en aza indiriyor.  </a:t>
            </a:r>
            <a:r>
              <a:rPr lang="tr-TR" dirty="0" err="1">
                <a:solidFill>
                  <a:srgbClr val="000000"/>
                </a:solidFill>
                <a:latin typeface="PT Sans"/>
              </a:rPr>
              <a:t>Sensörleri</a:t>
            </a:r>
            <a:r>
              <a:rPr lang="tr-TR" dirty="0">
                <a:solidFill>
                  <a:srgbClr val="000000"/>
                </a:solidFill>
                <a:latin typeface="PT Sans"/>
              </a:rPr>
              <a:t> sayesinde yakın çevredeki tehlikelerin ve engellerin farkına varıp hızını düşüren bu araç, gelecek için fazlasıyla umut vaat ediyor.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04545"/>
            <a:ext cx="5890372" cy="4133088"/>
          </a:xfrm>
          <a:prstGeom prst="rect">
            <a:avLst/>
          </a:prstGeom>
        </p:spPr>
      </p:pic>
    </p:spTree>
    <p:extLst>
      <p:ext uri="{BB962C8B-B14F-4D97-AF65-F5344CB8AC3E}">
        <p14:creationId xmlns:p14="http://schemas.microsoft.com/office/powerpoint/2010/main" val="153531754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mn-lt"/>
              </a:rPr>
              <a:t>ULAŞIM NEDİR?</a:t>
            </a:r>
          </a:p>
        </p:txBody>
      </p:sp>
      <p:sp>
        <p:nvSpPr>
          <p:cNvPr id="3" name="İçerik Yer Tutucusu 2"/>
          <p:cNvSpPr>
            <a:spLocks noGrp="1"/>
          </p:cNvSpPr>
          <p:nvPr>
            <p:ph idx="1"/>
          </p:nvPr>
        </p:nvSpPr>
        <p:spPr>
          <a:xfrm>
            <a:off x="726831" y="1324708"/>
            <a:ext cx="10626969" cy="4852255"/>
          </a:xfrm>
        </p:spPr>
        <p:txBody>
          <a:bodyPr>
            <a:normAutofit fontScale="77500" lnSpcReduction="20000"/>
          </a:bodyPr>
          <a:lstStyle/>
          <a:p>
            <a:pPr marL="0" indent="0">
              <a:buNone/>
            </a:pPr>
            <a:r>
              <a:rPr lang="tr-TR" dirty="0"/>
              <a:t> </a:t>
            </a:r>
            <a:r>
              <a:rPr lang="tr-TR" b="1" dirty="0"/>
              <a:t>Ulaşım</a:t>
            </a:r>
            <a:r>
              <a:rPr lang="tr-TR" dirty="0"/>
              <a:t>: Köyler, şehirler, ülkeler arasında bir yerden bir yere gidiş geliş demektir.</a:t>
            </a:r>
          </a:p>
          <a:p>
            <a:pPr marL="0" indent="0">
              <a:buNone/>
            </a:pPr>
            <a:endParaRPr lang="tr-TR" dirty="0"/>
          </a:p>
          <a:p>
            <a:pPr marL="0" indent="0" algn="ctr">
              <a:buNone/>
            </a:pPr>
            <a:r>
              <a:rPr lang="tr-TR" sz="4100" b="1" dirty="0"/>
              <a:t>ULAŞIM ARAÇLARI</a:t>
            </a:r>
          </a:p>
          <a:p>
            <a:pPr marL="0" indent="0" algn="ctr">
              <a:buNone/>
            </a:pPr>
            <a:r>
              <a:rPr lang="tr-TR" b="1" dirty="0"/>
              <a:t>KARAYOLU ULAŞIM ARAÇLARI</a:t>
            </a:r>
          </a:p>
          <a:p>
            <a:pPr marL="0" indent="0" algn="ctr">
              <a:buNone/>
            </a:pPr>
            <a:r>
              <a:rPr lang="tr-TR" dirty="0"/>
              <a:t>Otomobil- Otobüs- Minibüs- Kamyon- Kamyonet- Motosiklet- Bisiklet</a:t>
            </a:r>
          </a:p>
          <a:p>
            <a:pPr marL="0" indent="0" algn="ctr">
              <a:buNone/>
            </a:pPr>
            <a:r>
              <a:rPr lang="tr-TR" b="1" dirty="0"/>
              <a:t>HAVAYOLU ULAŞIM ARAÇLARI</a:t>
            </a:r>
          </a:p>
          <a:p>
            <a:pPr marL="0" indent="0" algn="ctr">
              <a:buNone/>
            </a:pPr>
            <a:r>
              <a:rPr lang="tr-TR" dirty="0"/>
              <a:t>Uçak- Helikopter- Balon- Zeplin- Planör</a:t>
            </a:r>
          </a:p>
          <a:p>
            <a:pPr marL="0" indent="0" algn="ctr">
              <a:buNone/>
            </a:pPr>
            <a:r>
              <a:rPr lang="tr-TR" b="1" dirty="0"/>
              <a:t>DEMİRYOLU ULAŞIM ARAÇLARI</a:t>
            </a:r>
          </a:p>
          <a:p>
            <a:pPr marL="0" indent="0" algn="ctr">
              <a:buNone/>
            </a:pPr>
            <a:r>
              <a:rPr lang="tr-TR" dirty="0"/>
              <a:t>Tren- Metro- Tramvay-  Hızlı tren</a:t>
            </a:r>
          </a:p>
          <a:p>
            <a:pPr marL="0" indent="0" algn="ctr">
              <a:buNone/>
            </a:pPr>
            <a:r>
              <a:rPr lang="tr-TR" b="1" dirty="0"/>
              <a:t>DENİZYOLU ULAŞIM ARAÇLARI</a:t>
            </a:r>
          </a:p>
          <a:p>
            <a:pPr marL="0" indent="0" algn="ctr">
              <a:buNone/>
            </a:pPr>
            <a:r>
              <a:rPr lang="tr-TR" dirty="0"/>
              <a:t>Gemi- Feribot- Tekne- Bot</a:t>
            </a:r>
          </a:p>
          <a:p>
            <a:pPr marL="0" indent="0" algn="ctr">
              <a:buNone/>
            </a:pPr>
            <a:r>
              <a:rPr lang="tr-TR" b="1" dirty="0"/>
              <a:t>UZAY ULAŞIM ARAÇLARI</a:t>
            </a:r>
          </a:p>
          <a:p>
            <a:pPr marL="0" indent="0" algn="ctr">
              <a:buNone/>
            </a:pPr>
            <a:r>
              <a:rPr lang="tr-TR" dirty="0"/>
              <a:t>Uzay mekiği- Uydu- Uzay İstasyonları- Uzay Teleskopları</a:t>
            </a:r>
          </a:p>
        </p:txBody>
      </p:sp>
    </p:spTree>
    <p:extLst>
      <p:ext uri="{BB962C8B-B14F-4D97-AF65-F5344CB8AC3E}">
        <p14:creationId xmlns:p14="http://schemas.microsoft.com/office/powerpoint/2010/main" val="292740608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28246"/>
            <a:ext cx="5172456" cy="6096938"/>
          </a:xfrm>
        </p:spPr>
        <p:txBody>
          <a:bodyPr>
            <a:normAutofit fontScale="92500" lnSpcReduction="20000"/>
          </a:bodyPr>
          <a:lstStyle/>
          <a:p>
            <a:pPr marL="0" indent="0">
              <a:buNone/>
            </a:pPr>
            <a:r>
              <a:rPr lang="tr-TR" b="1" dirty="0">
                <a:solidFill>
                  <a:srgbClr val="000000"/>
                </a:solidFill>
                <a:latin typeface="PT Sans"/>
              </a:rPr>
              <a:t>TF-X</a:t>
            </a:r>
          </a:p>
          <a:p>
            <a:pPr marL="0" indent="0">
              <a:buNone/>
            </a:pPr>
            <a:r>
              <a:rPr lang="tr-TR" dirty="0">
                <a:solidFill>
                  <a:srgbClr val="000000"/>
                </a:solidFill>
                <a:latin typeface="PT Sans"/>
              </a:rPr>
              <a:t>2025 yılından itibaren hem yeryüzünde hem de gökyüzünde görebileceğiz. </a:t>
            </a:r>
            <a:r>
              <a:rPr lang="tr-TR" dirty="0" err="1">
                <a:solidFill>
                  <a:srgbClr val="000000"/>
                </a:solidFill>
                <a:latin typeface="PT Sans"/>
              </a:rPr>
              <a:t>MIT’in</a:t>
            </a:r>
            <a:r>
              <a:rPr lang="tr-TR" dirty="0">
                <a:solidFill>
                  <a:srgbClr val="000000"/>
                </a:solidFill>
                <a:latin typeface="PT Sans"/>
              </a:rPr>
              <a:t> Havacılık ve Uzay Bölümünde okuyan öğrenciler tarafından oluşturulan TF-X, standart tipte bir garaja sığabilecek şekilde tasarlanmıştır. İstenilen her yerden kalkış ve iniş yapabilmeye imkan tanıyan TF-X modeli, 322 km/s seyir hızıyla 805 kilometrelik mesafe kat edebiliyor. Bilgisayar ile kontrol edilebilen TF-X modelinin güzergahı da dokunmatik bir buton ile sağlanıyor. </a:t>
            </a:r>
            <a:r>
              <a:rPr lang="tr-TR" dirty="0" err="1">
                <a:solidFill>
                  <a:srgbClr val="000000"/>
                </a:solidFill>
                <a:latin typeface="PT Sans"/>
              </a:rPr>
              <a:t>Hibrit</a:t>
            </a:r>
            <a:r>
              <a:rPr lang="tr-TR" dirty="0">
                <a:solidFill>
                  <a:srgbClr val="000000"/>
                </a:solidFill>
                <a:latin typeface="PT Sans"/>
              </a:rPr>
              <a:t> motorlarla donatılan bu araç, hem karada kullanılabiliyor hem de pervaneli kanatları ile gökyüzünde süzülebiliyor.</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785" y="1781908"/>
            <a:ext cx="5955502" cy="4009291"/>
          </a:xfrm>
          <a:prstGeom prst="rect">
            <a:avLst/>
          </a:prstGeom>
        </p:spPr>
      </p:pic>
    </p:spTree>
    <p:extLst>
      <p:ext uri="{BB962C8B-B14F-4D97-AF65-F5344CB8AC3E}">
        <p14:creationId xmlns:p14="http://schemas.microsoft.com/office/powerpoint/2010/main" val="173669702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mn-lt"/>
              </a:rPr>
              <a:t>Farklı Ortamlarda Kullanılabilecek Ulaşım Aracı Tasarımı</a:t>
            </a:r>
          </a:p>
        </p:txBody>
      </p:sp>
      <p:sp>
        <p:nvSpPr>
          <p:cNvPr id="3" name="İçerik Yer Tutucusu 2"/>
          <p:cNvSpPr>
            <a:spLocks noGrp="1"/>
          </p:cNvSpPr>
          <p:nvPr>
            <p:ph idx="1"/>
          </p:nvPr>
        </p:nvSpPr>
        <p:spPr/>
        <p:txBody>
          <a:bodyPr/>
          <a:lstStyle/>
          <a:p>
            <a:pPr marL="0" indent="0">
              <a:buNone/>
            </a:pPr>
            <a:r>
              <a:rPr lang="tr-TR" dirty="0"/>
              <a:t>Öğrendiğiniz tasarım ve ulaşım teknolojisi bilgilerini kullanarak kara, su, hava ve uzay ortamlarının en az iki tanesinde çalışabilecek bir araç tasarımı yapınız.</a:t>
            </a:r>
          </a:p>
          <a:p>
            <a:pPr marL="0" indent="0">
              <a:buNone/>
            </a:pPr>
            <a:r>
              <a:rPr lang="tr-TR" dirty="0"/>
              <a:t>Araç Adı:</a:t>
            </a:r>
          </a:p>
          <a:p>
            <a:pPr marL="0" indent="0">
              <a:buNone/>
            </a:pPr>
            <a:r>
              <a:rPr lang="tr-TR" dirty="0"/>
              <a:t>Kullanılacağı Ortamlar:  Kara, hava, su, uzay (İki tanesini seçiniz)</a:t>
            </a:r>
          </a:p>
          <a:p>
            <a:pPr marL="0" indent="0">
              <a:buNone/>
            </a:pPr>
            <a:r>
              <a:rPr lang="tr-TR" dirty="0"/>
              <a:t>Özellikleri:</a:t>
            </a:r>
          </a:p>
          <a:p>
            <a:pPr marL="0" indent="0">
              <a:buNone/>
            </a:pPr>
            <a:r>
              <a:rPr lang="tr-TR" dirty="0"/>
              <a:t>Tasarım Çizimi:</a:t>
            </a:r>
          </a:p>
        </p:txBody>
      </p:sp>
    </p:spTree>
    <p:extLst>
      <p:ext uri="{BB962C8B-B14F-4D97-AF65-F5344CB8AC3E}">
        <p14:creationId xmlns:p14="http://schemas.microsoft.com/office/powerpoint/2010/main" val="211457670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mn-lt"/>
              </a:rPr>
              <a:t>ULAŞIM TEKNOLOJİLERİ</a:t>
            </a:r>
            <a:br>
              <a:rPr lang="tr-TR" dirty="0"/>
            </a:br>
            <a:endParaRPr lang="tr-TR" dirty="0"/>
          </a:p>
        </p:txBody>
      </p:sp>
      <p:sp>
        <p:nvSpPr>
          <p:cNvPr id="3" name="İçerik Yer Tutucusu 2"/>
          <p:cNvSpPr>
            <a:spLocks noGrp="1"/>
          </p:cNvSpPr>
          <p:nvPr>
            <p:ph idx="1"/>
          </p:nvPr>
        </p:nvSpPr>
        <p:spPr>
          <a:xfrm>
            <a:off x="838200" y="1348154"/>
            <a:ext cx="10515600" cy="4828809"/>
          </a:xfrm>
        </p:spPr>
        <p:txBody>
          <a:bodyPr/>
          <a:lstStyle/>
          <a:p>
            <a:pPr marL="0" indent="0">
              <a:buNone/>
            </a:pPr>
            <a:r>
              <a:rPr lang="tr-TR" dirty="0"/>
              <a:t>   </a:t>
            </a:r>
            <a:r>
              <a:rPr lang="tr-TR" sz="3600" dirty="0"/>
              <a:t>Ulaşım ile ilgili ihtiyaçların karşılanması için yapılan tüm çalışmalardır.</a:t>
            </a:r>
          </a:p>
          <a:p>
            <a:pPr marL="0" indent="0">
              <a:buNone/>
            </a:pPr>
            <a:r>
              <a:rPr lang="tr-TR" sz="3600" dirty="0"/>
              <a:t>   Yaşam alanlarının genişlemesi, nüfusun artması, insanlar arası iletişimin önemi göz önünde bulundurulduğunda, ulaşım ihtiyacı insan için önemli bir unsurdur. Teknolojinin gelişmesine paralel olarak ulaşım teknolojilerinde ve ulaşım araçlarında da gelişmeler yaşanmaktadır. </a:t>
            </a:r>
          </a:p>
        </p:txBody>
      </p:sp>
    </p:spTree>
    <p:extLst>
      <p:ext uri="{BB962C8B-B14F-4D97-AF65-F5344CB8AC3E}">
        <p14:creationId xmlns:p14="http://schemas.microsoft.com/office/powerpoint/2010/main" val="406275473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latin typeface="+mn-lt"/>
              </a:rPr>
              <a:t>ULAŞIM ARAÇLARININ TASARIMINDA DİKKATE ALINAN TEMEL PRENSİPLER </a:t>
            </a:r>
          </a:p>
        </p:txBody>
      </p:sp>
      <p:sp>
        <p:nvSpPr>
          <p:cNvPr id="3" name="İçerik Yer Tutucusu 2"/>
          <p:cNvSpPr>
            <a:spLocks noGrp="1"/>
          </p:cNvSpPr>
          <p:nvPr>
            <p:ph idx="1"/>
          </p:nvPr>
        </p:nvSpPr>
        <p:spPr/>
        <p:txBody>
          <a:bodyPr>
            <a:normAutofit lnSpcReduction="10000"/>
          </a:bodyPr>
          <a:lstStyle/>
          <a:p>
            <a:pPr marL="0" indent="0">
              <a:buNone/>
            </a:pPr>
            <a:r>
              <a:rPr lang="tr-TR" sz="3200" b="1" dirty="0"/>
              <a:t>YAKIT TASARRUFU: </a:t>
            </a:r>
            <a:r>
              <a:rPr lang="tr-TR" sz="3200" dirty="0"/>
              <a:t>Yakıt ; ulaşım araçlarının hareketini sağlayan motorların çalışabilmesi için kullanılan maddelerdir. Yakıt tasarrufu; yakıt maliyetinin düşürülmesidir. Yakıt tasarrufu sağlamak için farklı yakıt türleri ile çalışan motor teknolojileri geliştirilmiştir. Bunlar benzinli, dizel, </a:t>
            </a:r>
            <a:r>
              <a:rPr lang="tr-TR" sz="3200" dirty="0" err="1"/>
              <a:t>lpgli</a:t>
            </a:r>
            <a:r>
              <a:rPr lang="tr-TR" sz="3200" dirty="0"/>
              <a:t>, elektrikli ve </a:t>
            </a:r>
            <a:r>
              <a:rPr lang="tr-TR" sz="3200" dirty="0" err="1"/>
              <a:t>hibrit</a:t>
            </a:r>
            <a:r>
              <a:rPr lang="tr-TR" sz="3200" dirty="0"/>
              <a:t> motorlar şeklinde sınıflandırılır. Günümüzde gelişim aşamasında olan güneş enerjisi ile çalışan motorlar da üretilmiştir. Ulaşım araçlarında tasarrufu sağlamanın en önemli ilkelerinden biri yakıt türüne göre motorlar geliştirmektir.</a:t>
            </a:r>
          </a:p>
        </p:txBody>
      </p:sp>
    </p:spTree>
    <p:extLst>
      <p:ext uri="{BB962C8B-B14F-4D97-AF65-F5344CB8AC3E}">
        <p14:creationId xmlns:p14="http://schemas.microsoft.com/office/powerpoint/2010/main" val="380548083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86154"/>
            <a:ext cx="5257800" cy="5590809"/>
          </a:xfrm>
        </p:spPr>
        <p:txBody>
          <a:bodyPr>
            <a:normAutofit fontScale="92500"/>
          </a:bodyPr>
          <a:lstStyle/>
          <a:p>
            <a:pPr marL="0" indent="0">
              <a:buNone/>
            </a:pPr>
            <a:r>
              <a:rPr lang="tr-TR" sz="3200" b="1" dirty="0"/>
              <a:t>AERODİNAMİK: </a:t>
            </a:r>
            <a:r>
              <a:rPr lang="tr-TR" sz="3200" dirty="0"/>
              <a:t>Aerodinamik, havanın </a:t>
            </a:r>
            <a:r>
              <a:rPr lang="tr-TR" sz="3200" dirty="0" err="1"/>
              <a:t>kuvvetsel</a:t>
            </a:r>
            <a:r>
              <a:rPr lang="tr-TR" sz="3200" dirty="0"/>
              <a:t> etkilerini inceleyen bilim dalıdır. Katı cismin etrafındaki hava akışının cisme olan etkisini açıklamak üzere yapılan hesaplamaları içerir.</a:t>
            </a:r>
          </a:p>
          <a:p>
            <a:pPr marL="0" indent="0">
              <a:buNone/>
            </a:pPr>
            <a:r>
              <a:rPr lang="tr-TR" sz="3200" dirty="0"/>
              <a:t>  Otomobillerin hava sürtünme katsayısının düşük olması ve havanın içinden daha kolay geçebilmesi aracın dengesini ve yakıt tüketimini olumlu etkiler.</a:t>
            </a:r>
            <a:br>
              <a:rPr lang="tr-TR" sz="3200" dirty="0"/>
            </a:br>
            <a:endParaRPr lang="tr-TR" sz="32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352" y="1435527"/>
            <a:ext cx="5498308" cy="3892061"/>
          </a:xfrm>
          <a:prstGeom prst="rect">
            <a:avLst/>
          </a:prstGeom>
        </p:spPr>
      </p:pic>
    </p:spTree>
    <p:extLst>
      <p:ext uri="{BB962C8B-B14F-4D97-AF65-F5344CB8AC3E}">
        <p14:creationId xmlns:p14="http://schemas.microsoft.com/office/powerpoint/2010/main" val="328050855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33046"/>
            <a:ext cx="4964723" cy="5543917"/>
          </a:xfrm>
        </p:spPr>
        <p:txBody>
          <a:bodyPr>
            <a:normAutofit fontScale="92500" lnSpcReduction="20000"/>
          </a:bodyPr>
          <a:lstStyle/>
          <a:p>
            <a:pPr marL="0" indent="0">
              <a:buNone/>
            </a:pPr>
            <a:r>
              <a:rPr lang="tr-TR" sz="3600" b="1" dirty="0"/>
              <a:t>SÜRTÜNME: </a:t>
            </a:r>
            <a:r>
              <a:rPr lang="tr-TR" sz="3600" dirty="0"/>
              <a:t>Bir cismin hareketine zıt yönde etki eden kuvvete sürtünme kuvveti denir. Araçlarda sürtünme kuvveti lastik ve yol arasındaki sürtünme katsayısına ve aracın ağırlığına bağlıdır. Bu kuvveti azaltmak için sürtünme katsayısını ve aracın ağırlığını azaltmak gerekir. Sürtünme kuvvetini azaltmak, araç yol tutuşu ve yakıtı gibi faktörleri etkilemektedir.</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b="15152"/>
          <a:stretch/>
        </p:blipFill>
        <p:spPr>
          <a:xfrm>
            <a:off x="5990305" y="1395046"/>
            <a:ext cx="6017058" cy="3868615"/>
          </a:xfrm>
          <a:prstGeom prst="rect">
            <a:avLst/>
          </a:prstGeom>
        </p:spPr>
      </p:pic>
    </p:spTree>
    <p:extLst>
      <p:ext uri="{BB962C8B-B14F-4D97-AF65-F5344CB8AC3E}">
        <p14:creationId xmlns:p14="http://schemas.microsoft.com/office/powerpoint/2010/main" val="191872114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33046"/>
            <a:ext cx="5386754" cy="5543917"/>
          </a:xfrm>
        </p:spPr>
        <p:txBody>
          <a:bodyPr>
            <a:normAutofit fontScale="92500" lnSpcReduction="10000"/>
          </a:bodyPr>
          <a:lstStyle/>
          <a:p>
            <a:pPr marL="0" indent="0">
              <a:buNone/>
            </a:pPr>
            <a:r>
              <a:rPr lang="tr-TR" sz="3600" b="1" dirty="0"/>
              <a:t>KONFOR: </a:t>
            </a:r>
            <a:r>
              <a:rPr lang="tr-TR" sz="3600" dirty="0"/>
              <a:t>Konfor, günlük hayatı kolaylaştıran maddi rahatlık olarak tanımlanabilir. Aracın tercih sebebi olmasını sağlayan en önemli etkenlerden birisidir. </a:t>
            </a:r>
          </a:p>
          <a:p>
            <a:pPr marL="0" indent="0">
              <a:buNone/>
            </a:pPr>
            <a:r>
              <a:rPr lang="tr-TR" sz="3600" b="1" i="1" dirty="0"/>
              <a:t>Örnek: </a:t>
            </a:r>
            <a:r>
              <a:rPr lang="tr-TR" sz="3600" i="1" dirty="0"/>
              <a:t>Sürücü için farklı klima özellikleri, yolcuların sıkılmadan seyahatleri için görsel teknoloji cihazları ve engelsiz yaşam teknolojileri için araçlarda yeni donanımlar kullanılması.</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066" y="762000"/>
            <a:ext cx="5523798" cy="4947138"/>
          </a:xfrm>
          <a:prstGeom prst="rect">
            <a:avLst/>
          </a:prstGeom>
        </p:spPr>
      </p:pic>
    </p:spTree>
    <p:extLst>
      <p:ext uri="{BB962C8B-B14F-4D97-AF65-F5344CB8AC3E}">
        <p14:creationId xmlns:p14="http://schemas.microsoft.com/office/powerpoint/2010/main" val="177364847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9953" y="768411"/>
            <a:ext cx="5586047" cy="5321178"/>
          </a:xfrm>
        </p:spPr>
        <p:txBody>
          <a:bodyPr>
            <a:normAutofit fontScale="92500" lnSpcReduction="20000"/>
          </a:bodyPr>
          <a:lstStyle/>
          <a:p>
            <a:pPr marL="0" indent="0">
              <a:buNone/>
            </a:pPr>
            <a:r>
              <a:rPr lang="tr-TR" sz="3600" b="1" dirty="0"/>
              <a:t>ERGONOMİ:</a:t>
            </a:r>
            <a:r>
              <a:rPr lang="tr-TR" sz="3600" dirty="0"/>
              <a:t> Araç tasarımları kullanıcı profili göz önüne alınarak yapılmalıdır. Tüm ulaşım araçlarında ergonomi; sürücülerin aracı en kolay ve güvenli şekilde kumanda edebilmesi, yolcuların güvenli ve konforlu seyahat edebilmesi, yüklerin ise zarar görmeden taşınabilmesi için önemlidir. Ergonomik şekilde tasarlanmış ulaşım araçlarında konfor da yükselir.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886" y="1863968"/>
            <a:ext cx="5450236" cy="3721527"/>
          </a:xfrm>
          <a:prstGeom prst="rect">
            <a:avLst/>
          </a:prstGeom>
        </p:spPr>
      </p:pic>
    </p:spTree>
    <p:extLst>
      <p:ext uri="{BB962C8B-B14F-4D97-AF65-F5344CB8AC3E}">
        <p14:creationId xmlns:p14="http://schemas.microsoft.com/office/powerpoint/2010/main" val="7421512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03385"/>
            <a:ext cx="10515600" cy="5473578"/>
          </a:xfrm>
        </p:spPr>
        <p:txBody>
          <a:bodyPr>
            <a:normAutofit/>
          </a:bodyPr>
          <a:lstStyle/>
          <a:p>
            <a:pPr marL="0" indent="0">
              <a:buNone/>
            </a:pPr>
            <a:r>
              <a:rPr lang="tr-TR" sz="3600" b="1" dirty="0"/>
              <a:t>MALİYET: </a:t>
            </a:r>
            <a:r>
              <a:rPr lang="tr-TR" sz="3600" dirty="0"/>
              <a:t>Ulaşım araçlarının tasarım aşamasından kullanılabilir hale getirilinceye kadar yapılan tüm harcamalar maliyeti oluşturur.</a:t>
            </a:r>
          </a:p>
          <a:p>
            <a:pPr marL="0" indent="0">
              <a:buNone/>
            </a:pPr>
            <a:r>
              <a:rPr lang="tr-TR" sz="3600" dirty="0"/>
              <a:t> Araçlar tasarlanırken, kendi sınıfında belli bir maliyetin üstüne çıkmaması gerekir. </a:t>
            </a:r>
          </a:p>
        </p:txBody>
      </p:sp>
    </p:spTree>
    <p:extLst>
      <p:ext uri="{BB962C8B-B14F-4D97-AF65-F5344CB8AC3E}">
        <p14:creationId xmlns:p14="http://schemas.microsoft.com/office/powerpoint/2010/main" val="39169862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694</Words>
  <Application>Microsoft Office PowerPoint</Application>
  <PresentationFormat>Geniş ekran</PresentationFormat>
  <Paragraphs>54</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Teması</vt:lpstr>
      <vt:lpstr>PowerPoint Sunusu</vt:lpstr>
      <vt:lpstr>ULAŞIM NEDİR?</vt:lpstr>
      <vt:lpstr>ULAŞIM TEKNOLOJİLERİ </vt:lpstr>
      <vt:lpstr>ULAŞIM ARAÇLARININ TASARIMINDA DİKKATE ALINAN TEMEL PRENSİPLER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Farklı Ortamlarda Kullanılabilecek Ulaşım Aracı Tasarımı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ULAŞIM TEKNOLOJİLERİ</dc:title>
  <dc:creator>Windows Kullanıcısı</dc:creator>
  <cp:keywords>www.gelisenbeyin.net</cp:keywords>
  <dc:description>www.gelisenbeyin.net</dc:description>
  <cp:lastModifiedBy>Windows Kullanıcısı</cp:lastModifiedBy>
  <cp:revision>30</cp:revision>
  <dcterms:created xsi:type="dcterms:W3CDTF">2020-03-26T18:49:38Z</dcterms:created>
  <dcterms:modified xsi:type="dcterms:W3CDTF">2020-04-09T13:56:37Z</dcterms:modified>
</cp:coreProperties>
</file>