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9" r:id="rId4"/>
    <p:sldId id="261" r:id="rId5"/>
    <p:sldId id="262" r:id="rId6"/>
    <p:sldId id="263" r:id="rId7"/>
    <p:sldId id="264" r:id="rId8"/>
    <p:sldId id="265" r:id="rId9"/>
    <p:sldId id="266" r:id="rId10"/>
    <p:sldId id="267" r:id="rId11"/>
    <p:sldId id="268" r:id="rId12"/>
    <p:sldId id="269" r:id="rId13"/>
    <p:sldId id="277" r:id="rId14"/>
    <p:sldId id="276" r:id="rId15"/>
    <p:sldId id="278" r:id="rId16"/>
    <p:sldId id="270" r:id="rId17"/>
    <p:sldId id="279" r:id="rId18"/>
    <p:sldId id="280" r:id="rId19"/>
    <p:sldId id="271" r:id="rId20"/>
    <p:sldId id="272" r:id="rId21"/>
    <p:sldId id="273" r:id="rId22"/>
    <p:sldId id="274" r:id="rId23"/>
    <p:sldId id="275" r:id="rId24"/>
    <p:sldId id="281" r:id="rId25"/>
    <p:sldId id="282" r:id="rId26"/>
    <p:sldId id="283" r:id="rId27"/>
    <p:sldId id="284" r:id="rId28"/>
    <p:sldId id="289" r:id="rId29"/>
    <p:sldId id="285" r:id="rId30"/>
    <p:sldId id="286" r:id="rId31"/>
    <p:sldId id="287" r:id="rId32"/>
    <p:sldId id="288" r:id="rId33"/>
    <p:sldId id="29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A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76" y="-4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85576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140107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90819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5353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1545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2454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00534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40599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2444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35660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B625FD-39A9-4DCB-9CD0-179972920588}" type="datetimeFigureOut">
              <a:rPr lang="tr-TR" smtClean="0"/>
              <a:pPr/>
              <a:t>25.09.2018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85277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625FD-39A9-4DCB-9CD0-179972920588}" type="datetimeFigureOut">
              <a:rPr lang="tr-TR" smtClean="0"/>
              <a:pPr/>
              <a:t>25.09.2018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1153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
            <a:ext cx="12192000" cy="6858000"/>
          </a:xfrm>
          <a:prstGeom prst="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dirty="0"/>
          </a:p>
        </p:txBody>
      </p:sp>
      <p:sp>
        <p:nvSpPr>
          <p:cNvPr id="3" name="Akış Çizelgesi: Görüntüleme 2"/>
          <p:cNvSpPr/>
          <p:nvPr/>
        </p:nvSpPr>
        <p:spPr>
          <a:xfrm>
            <a:off x="1175658" y="551542"/>
            <a:ext cx="10784114" cy="5863771"/>
          </a:xfrm>
          <a:prstGeom prst="flowChartDisplay">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9235" y="1865526"/>
            <a:ext cx="3375982" cy="3517004"/>
          </a:xfrm>
          <a:prstGeom prst="ellipse">
            <a:avLst/>
          </a:prstGeom>
          <a:ln>
            <a:noFill/>
          </a:ln>
          <a:effectLst>
            <a:softEdge rad="112500"/>
          </a:effectLst>
        </p:spPr>
      </p:pic>
      <p:sp>
        <p:nvSpPr>
          <p:cNvPr id="8" name="Dikdörtgen 7"/>
          <p:cNvSpPr/>
          <p:nvPr/>
        </p:nvSpPr>
        <p:spPr>
          <a:xfrm>
            <a:off x="3375983" y="1772393"/>
            <a:ext cx="8376011" cy="3046988"/>
          </a:xfrm>
          <a:prstGeom prst="rect">
            <a:avLst/>
          </a:prstGeom>
        </p:spPr>
        <p:txBody>
          <a:bodyPr wrap="none">
            <a:spAutoFit/>
          </a:bodyPr>
          <a:lstStyle/>
          <a:p>
            <a:pPr algn="ctr">
              <a:lnSpc>
                <a:spcPct val="150000"/>
              </a:lnSpc>
            </a:pPr>
            <a:r>
              <a:rPr lang="tr-TR" sz="4800" b="1" dirty="0" smtClean="0">
                <a:ln w="0">
                  <a:solidFill>
                    <a:sysClr val="windowText" lastClr="000000"/>
                  </a:solidFill>
                </a:ln>
                <a:solidFill>
                  <a:srgbClr val="00B0F0"/>
                </a:solidFill>
                <a:latin typeface="Jokerman" panose="04090605060D06020702" pitchFamily="82" charset="0"/>
              </a:rPr>
              <a:t>TEKNOLOJI</a:t>
            </a:r>
            <a:r>
              <a:rPr lang="tr-TR" sz="4800" b="1" dirty="0" smtClean="0">
                <a:ln w="12700">
                  <a:solidFill>
                    <a:sysClr val="windowText" lastClr="000000"/>
                  </a:solidFill>
                  <a:prstDash val="solid"/>
                </a:ln>
                <a:solidFill>
                  <a:srgbClr val="00B0F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ysClr val="windowText" lastClr="000000"/>
                  </a:solidFill>
                  <a:prstDash val="solid"/>
                </a:ln>
                <a:solidFill>
                  <a:srgbClr val="FF0000"/>
                </a:solidFill>
                <a:effectLst>
                  <a:outerShdw dist="38100" dir="2640000" algn="bl" rotWithShape="0">
                    <a:schemeClr val="tx2">
                      <a:lumMod val="75000"/>
                    </a:schemeClr>
                  </a:outerShdw>
                </a:effectLst>
                <a:latin typeface="Jokerman" panose="04090605060D06020702" pitchFamily="82" charset="0"/>
              </a:rPr>
              <a:t>VE</a:t>
            </a:r>
            <a:r>
              <a:rPr lang="tr-TR" sz="4800" b="1" dirty="0" smtClean="0">
                <a:ln w="12700">
                  <a:solidFill>
                    <a:sysClr val="windowText" lastClr="000000"/>
                  </a:solidFill>
                  <a:prstDash val="solid"/>
                </a:ln>
                <a:solidFill>
                  <a:srgbClr val="FFFF0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ysClr val="windowText" lastClr="000000"/>
                  </a:solidFill>
                  <a:prstDash val="solid"/>
                </a:ln>
                <a:solidFill>
                  <a:schemeClr val="bg1"/>
                </a:solidFill>
                <a:effectLst>
                  <a:outerShdw dist="38100" dir="2640000" algn="bl" rotWithShape="0">
                    <a:schemeClr val="tx2">
                      <a:lumMod val="75000"/>
                    </a:schemeClr>
                  </a:outerShdw>
                </a:effectLst>
                <a:latin typeface="Jokerman" panose="04090605060D06020702" pitchFamily="82" charset="0"/>
              </a:rPr>
              <a:t>TASARIM</a:t>
            </a:r>
            <a:r>
              <a:rPr lang="tr-TR" sz="4800" b="1" dirty="0" smtClean="0">
                <a:ln w="12700">
                  <a:solidFill>
                    <a:sysClr val="windowText" lastClr="000000"/>
                  </a:solidFill>
                  <a:prstDash val="solid"/>
                </a:ln>
                <a:solidFill>
                  <a:srgbClr val="00B050"/>
                </a:solidFill>
                <a:effectLst>
                  <a:outerShdw dist="38100" dir="2640000" algn="bl" rotWithShape="0">
                    <a:schemeClr val="tx2">
                      <a:lumMod val="75000"/>
                    </a:schemeClr>
                  </a:outerShdw>
                </a:effectLst>
                <a:latin typeface="Jokerman" panose="04090605060D06020702" pitchFamily="82" charset="0"/>
              </a:rPr>
              <a:t> </a:t>
            </a:r>
          </a:p>
          <a:p>
            <a:pPr algn="ctr">
              <a:lnSpc>
                <a:spcPct val="150000"/>
              </a:lnSpc>
            </a:pPr>
            <a:r>
              <a:rPr lang="tr-TR" sz="8000" b="1" dirty="0" smtClean="0">
                <a:ln w="12700">
                  <a:solidFill>
                    <a:sysClr val="windowText" lastClr="000000"/>
                  </a:solidFill>
                  <a:prstDash val="solid"/>
                </a:ln>
                <a:solidFill>
                  <a:srgbClr val="00B050"/>
                </a:solidFill>
                <a:effectLst>
                  <a:outerShdw dist="38100" dir="2640000" algn="bl" rotWithShape="0">
                    <a:schemeClr val="tx2">
                      <a:lumMod val="75000"/>
                    </a:schemeClr>
                  </a:outerShdw>
                </a:effectLst>
                <a:latin typeface="Jokerman" panose="04090605060D06020702" pitchFamily="82" charset="0"/>
              </a:rPr>
              <a:t>DERSI</a:t>
            </a:r>
          </a:p>
        </p:txBody>
      </p:sp>
      <p:grpSp>
        <p:nvGrpSpPr>
          <p:cNvPr id="2" name="Grup 1"/>
          <p:cNvGrpSpPr/>
          <p:nvPr/>
        </p:nvGrpSpPr>
        <p:grpSpPr>
          <a:xfrm>
            <a:off x="6941664" y="1772393"/>
            <a:ext cx="325008" cy="334479"/>
            <a:chOff x="5437163" y="3579907"/>
            <a:chExt cx="519858" cy="476010"/>
          </a:xfrm>
        </p:grpSpPr>
        <p:sp>
          <p:nvSpPr>
            <p:cNvPr id="7" name="Oval 6"/>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0" name="Oval 9"/>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grpSp>
        <p:nvGrpSpPr>
          <p:cNvPr id="9" name="Grup 8"/>
          <p:cNvGrpSpPr/>
          <p:nvPr/>
        </p:nvGrpSpPr>
        <p:grpSpPr>
          <a:xfrm>
            <a:off x="8769451" y="3057856"/>
            <a:ext cx="325008" cy="334479"/>
            <a:chOff x="5437163" y="3579907"/>
            <a:chExt cx="519858" cy="476010"/>
          </a:xfrm>
        </p:grpSpPr>
        <p:sp>
          <p:nvSpPr>
            <p:cNvPr id="11" name="Oval 10"/>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Oval 11"/>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pic>
        <p:nvPicPr>
          <p:cNvPr id="13" name="Picture 5" descr="C:\Users\Yahya\Desktop\gelisenbeyin-logo-yeni.jpg">
            <a:hlinkClick r:id="rId3"/>
          </p:cNvPr>
          <p:cNvPicPr>
            <a:picLocks noChangeAspect="1" noChangeArrowheads="1"/>
          </p:cNvPicPr>
          <p:nvPr/>
        </p:nvPicPr>
        <p:blipFill>
          <a:blip r:embed="rId4" cstate="print"/>
          <a:srcRect/>
          <a:stretch>
            <a:fillRect/>
          </a:stretch>
        </p:blipFill>
        <p:spPr bwMode="auto">
          <a:xfrm>
            <a:off x="4808982" y="4855601"/>
            <a:ext cx="4326637" cy="1261599"/>
          </a:xfrm>
          <a:prstGeom prst="rect">
            <a:avLst/>
          </a:prstGeom>
          <a:noFill/>
        </p:spPr>
      </p:pic>
    </p:spTree>
    <p:extLst>
      <p:ext uri="{BB962C8B-B14F-4D97-AF65-F5344CB8AC3E}">
        <p14:creationId xmlns:p14="http://schemas.microsoft.com/office/powerpoint/2010/main" xmlns="" val="394526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1834" y="2184433"/>
            <a:ext cx="4138620" cy="3098767"/>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
        <p:nvSpPr>
          <p:cNvPr id="5" name="Dikdörtgen 4"/>
          <p:cNvSpPr/>
          <p:nvPr/>
        </p:nvSpPr>
        <p:spPr>
          <a:xfrm>
            <a:off x="5733142" y="2184433"/>
            <a:ext cx="5617029" cy="2862322"/>
          </a:xfrm>
          <a:prstGeom prst="rect">
            <a:avLst/>
          </a:prstGeom>
        </p:spPr>
        <p:txBody>
          <a:bodyPr wrap="square">
            <a:spAutoFit/>
          </a:bodyPr>
          <a:lstStyle/>
          <a:p>
            <a:r>
              <a:rPr lang="tr-TR" b="1" dirty="0" smtClean="0">
                <a:solidFill>
                  <a:srgbClr val="00B050"/>
                </a:solidFill>
                <a:latin typeface="Calibri" panose="020F0502020204030204" pitchFamily="34" charset="0"/>
              </a:rPr>
              <a:t>MEKAN</a:t>
            </a:r>
            <a:r>
              <a:rPr lang="tr-TR" dirty="0" smtClean="0">
                <a:latin typeface="Calibri" panose="020F0502020204030204" pitchFamily="34" charset="0"/>
              </a:rPr>
              <a:t> </a:t>
            </a:r>
          </a:p>
          <a:p>
            <a:pPr>
              <a:lnSpc>
                <a:spcPct val="150000"/>
              </a:lnSpc>
            </a:pPr>
            <a:r>
              <a:rPr lang="en-US" dirty="0" smtClean="0">
                <a:latin typeface="Calibri" panose="020F0502020204030204" pitchFamily="34" charset="0"/>
              </a:rPr>
              <a:t>Mimari </a:t>
            </a:r>
            <a:r>
              <a:rPr lang="en-US" dirty="0">
                <a:latin typeface="Calibri" panose="020F0502020204030204" pitchFamily="34" charset="0"/>
              </a:rPr>
              <a:t>oluşumun ilk aşaması olan mekan , insanın kendisini güvende hissettiği sınırlı bir hacim, içe dönük, özel bir boşluktur.Mekân ,mimarlığın konusunu ve mimari ürünü var eden temel koşuldur. Dolayısıyla,mekân var olmadan mimari bir eserin varlığından da söz etmek mümkün değildir.</a:t>
            </a:r>
          </a:p>
        </p:txBody>
      </p:sp>
    </p:spTree>
    <p:extLst>
      <p:ext uri="{BB962C8B-B14F-4D97-AF65-F5344CB8AC3E}">
        <p14:creationId xmlns:p14="http://schemas.microsoft.com/office/powerpoint/2010/main" xmlns="" val="339770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584063" y="3244334"/>
            <a:ext cx="5023876" cy="646331"/>
          </a:xfrm>
          <a:prstGeom prst="rect">
            <a:avLst/>
          </a:prstGeom>
        </p:spPr>
        <p:txBody>
          <a:bodyPr wrap="none">
            <a:spAutoFit/>
          </a:bodyPr>
          <a:lstStyle/>
          <a:p>
            <a:pPr algn="ctr"/>
            <a:r>
              <a:rPr lang="tr-TR" sz="3600" b="1" dirty="0">
                <a:ln w="0"/>
                <a:solidFill>
                  <a:srgbClr val="00B0F0"/>
                </a:solidFill>
                <a:latin typeface="Calibri" panose="020F0502020204030204" pitchFamily="34" charset="0"/>
              </a:rPr>
              <a:t>TEMEL TASARIM İLKELERİ</a:t>
            </a:r>
            <a:endParaRPr lang="en-US" sz="3600" b="1" dirty="0">
              <a:ln w="0"/>
              <a:solidFill>
                <a:srgbClr val="00B0F0"/>
              </a:solidFill>
              <a:latin typeface="Calibri" panose="020F0502020204030204" pitchFamily="34" charset="0"/>
            </a:endParaRPr>
          </a:p>
        </p:txBody>
      </p:sp>
      <p:pic>
        <p:nvPicPr>
          <p:cNvPr id="4" name="Picture 5" descr="C:\Users\Yahya\Desktop\gelisenbeyin-logo-yeni.jpg">
            <a:hlinkClick r:id="rId3"/>
          </p:cNvPr>
          <p:cNvPicPr>
            <a:picLocks noChangeAspect="1" noChangeArrowheads="1"/>
          </p:cNvPicPr>
          <p:nvPr/>
        </p:nvPicPr>
        <p:blipFill>
          <a:blip r:embed="rId4" cstate="print"/>
          <a:srcRect/>
          <a:stretch>
            <a:fillRect/>
          </a:stretch>
        </p:blipFill>
        <p:spPr bwMode="auto">
          <a:xfrm>
            <a:off x="4218432" y="4417451"/>
            <a:ext cx="4326637" cy="1261599"/>
          </a:xfrm>
          <a:prstGeom prst="rect">
            <a:avLst/>
          </a:prstGeom>
          <a:noFill/>
        </p:spPr>
      </p:pic>
    </p:spTree>
    <p:extLst>
      <p:ext uri="{BB962C8B-B14F-4D97-AF65-F5344CB8AC3E}">
        <p14:creationId xmlns:p14="http://schemas.microsoft.com/office/powerpoint/2010/main" xmlns="" val="287284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71" y="-84574"/>
            <a:ext cx="12192000" cy="686953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8281" y="2264713"/>
            <a:ext cx="3650018" cy="2794872"/>
          </a:xfrm>
          <a:prstGeom prst="round2DiagRect">
            <a:avLst>
              <a:gd name="adj1" fmla="val 16667"/>
              <a:gd name="adj2" fmla="val 0"/>
            </a:avLst>
          </a:prstGeom>
          <a:ln w="88900" cap="sq">
            <a:solidFill>
              <a:srgbClr val="C00000"/>
            </a:solidFill>
            <a:miter lim="800000"/>
          </a:ln>
          <a:effectLst>
            <a:outerShdw blurRad="254000" algn="tl" rotWithShape="0">
              <a:srgbClr val="000000">
                <a:alpha val="43000"/>
              </a:srgbClr>
            </a:outerShdw>
          </a:effectLst>
        </p:spPr>
      </p:pic>
      <p:sp>
        <p:nvSpPr>
          <p:cNvPr id="8" name="Dikdörtgen 7"/>
          <p:cNvSpPr/>
          <p:nvPr/>
        </p:nvSpPr>
        <p:spPr>
          <a:xfrm>
            <a:off x="5225142" y="2484903"/>
            <a:ext cx="5573487" cy="2354491"/>
          </a:xfrm>
          <a:prstGeom prst="rect">
            <a:avLst/>
          </a:prstGeom>
        </p:spPr>
        <p:txBody>
          <a:bodyPr wrap="square">
            <a:spAutoFit/>
          </a:bodyPr>
          <a:lstStyle/>
          <a:p>
            <a:pPr>
              <a:lnSpc>
                <a:spcPct val="150000"/>
              </a:lnSpc>
            </a:pPr>
            <a:r>
              <a:rPr lang="tr-TR" b="1" dirty="0" smtClean="0">
                <a:solidFill>
                  <a:srgbClr val="C00000"/>
                </a:solidFill>
                <a:latin typeface="Calibri" panose="020F0502020204030204" pitchFamily="34" charset="0"/>
              </a:rPr>
              <a:t>DENGE</a:t>
            </a:r>
            <a:r>
              <a:rPr lang="tr-TR" dirty="0" smtClean="0">
                <a:latin typeface="Calibri" panose="020F0502020204030204" pitchFamily="34" charset="0"/>
              </a:rPr>
              <a:t> </a:t>
            </a:r>
          </a:p>
          <a:p>
            <a:pPr>
              <a:lnSpc>
                <a:spcPct val="150000"/>
              </a:lnSpc>
            </a:pPr>
            <a:r>
              <a:rPr lang="en-US" sz="2000" dirty="0" smtClean="0">
                <a:latin typeface="Calibri" panose="020F0502020204030204" pitchFamily="34" charset="0"/>
              </a:rPr>
              <a:t>Bir </a:t>
            </a:r>
            <a:r>
              <a:rPr lang="en-US" sz="2000" dirty="0">
                <a:latin typeface="Calibri" panose="020F0502020204030204" pitchFamily="34" charset="0"/>
              </a:rPr>
              <a:t>tasarım prensibi olarak denge, tasarımı oluşturan parçaların tanımlı ve estetik bir biçimde yerleştirilmesidir</a:t>
            </a:r>
            <a:r>
              <a:rPr lang="tr-TR" sz="2000" dirty="0">
                <a:latin typeface="Calibri" panose="020F0502020204030204" pitchFamily="34" charset="0"/>
              </a:rPr>
              <a:t>. İki türlü denge çeşidi vardır. İlki simetrik denğe , ikincisi ise asimetrik </a:t>
            </a:r>
            <a:r>
              <a:rPr lang="tr-TR" sz="2000" dirty="0" smtClean="0">
                <a:latin typeface="Calibri" panose="020F0502020204030204" pitchFamily="34" charset="0"/>
              </a:rPr>
              <a:t>dengedir.</a:t>
            </a:r>
            <a:endParaRPr lang="en-US" sz="2000" dirty="0">
              <a:latin typeface="Calibri" panose="020F0502020204030204" pitchFamily="34" charset="0"/>
            </a:endParaRPr>
          </a:p>
        </p:txBody>
      </p:sp>
    </p:spTree>
    <p:extLst>
      <p:ext uri="{BB962C8B-B14F-4D97-AF65-F5344CB8AC3E}">
        <p14:creationId xmlns:p14="http://schemas.microsoft.com/office/powerpoint/2010/main" xmlns="" val="3232199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71" y="-84574"/>
            <a:ext cx="12192000" cy="686953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02447" y="1989042"/>
            <a:ext cx="3697452" cy="2722301"/>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3" name="Dikdörtgen 2"/>
          <p:cNvSpPr/>
          <p:nvPr/>
        </p:nvSpPr>
        <p:spPr>
          <a:xfrm>
            <a:off x="5355770" y="2161179"/>
            <a:ext cx="5617030" cy="2169825"/>
          </a:xfrm>
          <a:prstGeom prst="rect">
            <a:avLst/>
          </a:prstGeom>
        </p:spPr>
        <p:txBody>
          <a:bodyPr wrap="square">
            <a:spAutoFit/>
          </a:bodyPr>
          <a:lstStyle/>
          <a:p>
            <a:pPr>
              <a:lnSpc>
                <a:spcPct val="150000"/>
              </a:lnSpc>
            </a:pPr>
            <a:r>
              <a:rPr lang="tr-TR" b="1" dirty="0" smtClean="0">
                <a:solidFill>
                  <a:srgbClr val="FF0000"/>
                </a:solidFill>
                <a:latin typeface="Calibri" panose="020F0502020204030204" pitchFamily="34" charset="0"/>
              </a:rPr>
              <a:t>ZITLIK</a:t>
            </a:r>
            <a:r>
              <a:rPr lang="tr-TR" dirty="0" smtClean="0">
                <a:latin typeface="Calibri" panose="020F0502020204030204" pitchFamily="34" charset="0"/>
              </a:rPr>
              <a:t> </a:t>
            </a:r>
          </a:p>
          <a:p>
            <a:pPr>
              <a:lnSpc>
                <a:spcPct val="150000"/>
              </a:lnSpc>
            </a:pPr>
            <a:r>
              <a:rPr lang="en-US" dirty="0" smtClean="0">
                <a:latin typeface="Calibri" panose="020F0502020204030204" pitchFamily="34" charset="0"/>
              </a:rPr>
              <a:t>Cisimler </a:t>
            </a:r>
            <a:r>
              <a:rPr lang="en-US" dirty="0">
                <a:latin typeface="Calibri" panose="020F0502020204030204" pitchFamily="34" charset="0"/>
              </a:rPr>
              <a:t>arasındaki herhangi bir bakımdan ortak ya da yakın nitelikler olmadığı</a:t>
            </a:r>
            <a:r>
              <a:rPr lang="tr-TR" dirty="0">
                <a:latin typeface="Calibri" panose="020F0502020204030204" pitchFamily="34" charset="0"/>
              </a:rPr>
              <a:t> </a:t>
            </a:r>
            <a:r>
              <a:rPr lang="en-US" dirty="0">
                <a:latin typeface="Calibri" panose="020F0502020204030204" pitchFamily="34" charset="0"/>
              </a:rPr>
              <a:t>taktirde bunlar arsında ilgi kurmak güçleşir. Böylece cisimler arasında bir birlik kurulmayınca uyuşmazlık ve kargaşalık göze çarpar. </a:t>
            </a:r>
          </a:p>
        </p:txBody>
      </p:sp>
    </p:spTree>
    <p:extLst>
      <p:ext uri="{BB962C8B-B14F-4D97-AF65-F5344CB8AC3E}">
        <p14:creationId xmlns:p14="http://schemas.microsoft.com/office/powerpoint/2010/main" xmlns="" val="3350121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71" y="-84574"/>
            <a:ext cx="12192000" cy="686953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90625" y="1908882"/>
            <a:ext cx="3568001" cy="2882622"/>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sp>
        <p:nvSpPr>
          <p:cNvPr id="3" name="Dikdörtgen 2"/>
          <p:cNvSpPr/>
          <p:nvPr/>
        </p:nvSpPr>
        <p:spPr>
          <a:xfrm>
            <a:off x="5239657" y="2226808"/>
            <a:ext cx="5471886" cy="2246769"/>
          </a:xfrm>
          <a:prstGeom prst="rect">
            <a:avLst/>
          </a:prstGeom>
        </p:spPr>
        <p:txBody>
          <a:bodyPr wrap="square">
            <a:spAutoFit/>
          </a:bodyPr>
          <a:lstStyle/>
          <a:p>
            <a:r>
              <a:rPr lang="tr-TR" sz="2000" b="1" dirty="0" smtClean="0">
                <a:ln>
                  <a:solidFill>
                    <a:srgbClr val="FFC000"/>
                  </a:solidFill>
                </a:ln>
                <a:solidFill>
                  <a:srgbClr val="FFC000"/>
                </a:solidFill>
                <a:latin typeface="Calibri" panose="020F0502020204030204" pitchFamily="34" charset="0"/>
              </a:rPr>
              <a:t>VURGU</a:t>
            </a:r>
            <a:r>
              <a:rPr lang="tr-TR" sz="2000" b="1" dirty="0" smtClean="0">
                <a:ln>
                  <a:solidFill>
                    <a:schemeClr val="tx1"/>
                  </a:solidFill>
                </a:ln>
                <a:solidFill>
                  <a:srgbClr val="FFFF00"/>
                </a:solidFill>
                <a:latin typeface="Calibri" panose="020F0502020204030204" pitchFamily="34" charset="0"/>
              </a:rPr>
              <a:t> </a:t>
            </a:r>
          </a:p>
          <a:p>
            <a:pPr>
              <a:lnSpc>
                <a:spcPct val="150000"/>
              </a:lnSpc>
            </a:pPr>
            <a:r>
              <a:rPr lang="en-US" sz="2000" dirty="0" smtClean="0">
                <a:latin typeface="Calibri" panose="020F0502020204030204" pitchFamily="34" charset="0"/>
              </a:rPr>
              <a:t>Bir </a:t>
            </a:r>
            <a:r>
              <a:rPr lang="en-US" sz="2000" dirty="0">
                <a:latin typeface="Calibri" panose="020F0502020204030204" pitchFamily="34" charset="0"/>
              </a:rPr>
              <a:t>tasarımda odak noktası oluşturur. Dikkatleri tasarımın en önemli gördüğümüz kısmına çekmemizi sağlar.  Vurgu olmaksızın, gören kişinin resme bakışını çekmeksizin iletişim gerçekleşmez</a:t>
            </a:r>
            <a:r>
              <a:rPr lang="tr-TR" sz="2000" dirty="0">
                <a:latin typeface="Calibri" panose="020F0502020204030204" pitchFamily="34" charset="0"/>
              </a:rPr>
              <a:t>.</a:t>
            </a:r>
          </a:p>
        </p:txBody>
      </p:sp>
    </p:spTree>
    <p:extLst>
      <p:ext uri="{BB962C8B-B14F-4D97-AF65-F5344CB8AC3E}">
        <p14:creationId xmlns:p14="http://schemas.microsoft.com/office/powerpoint/2010/main" xmlns="" val="1566346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71" y="-84574"/>
            <a:ext cx="12192000" cy="6869535"/>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4476" y="1999593"/>
            <a:ext cx="3588160" cy="270120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
        <p:nvSpPr>
          <p:cNvPr id="3" name="Dikdörtgen 2"/>
          <p:cNvSpPr/>
          <p:nvPr/>
        </p:nvSpPr>
        <p:spPr>
          <a:xfrm>
            <a:off x="5442856" y="1942884"/>
            <a:ext cx="5268685" cy="2862322"/>
          </a:xfrm>
          <a:prstGeom prst="rect">
            <a:avLst/>
          </a:prstGeom>
        </p:spPr>
        <p:txBody>
          <a:bodyPr wrap="square">
            <a:spAutoFit/>
          </a:bodyPr>
          <a:lstStyle/>
          <a:p>
            <a:pPr>
              <a:lnSpc>
                <a:spcPct val="150000"/>
              </a:lnSpc>
            </a:pPr>
            <a:r>
              <a:rPr lang="tr-TR" sz="2000" b="1" dirty="0" smtClean="0">
                <a:solidFill>
                  <a:srgbClr val="FFFF00"/>
                </a:solidFill>
                <a:latin typeface="Calibri" panose="020F0502020204030204" pitchFamily="34" charset="0"/>
              </a:rPr>
              <a:t>HAREKET</a:t>
            </a:r>
          </a:p>
          <a:p>
            <a:pPr>
              <a:lnSpc>
                <a:spcPct val="150000"/>
              </a:lnSpc>
            </a:pPr>
            <a:r>
              <a:rPr lang="tr-TR" sz="2000" dirty="0" smtClean="0">
                <a:latin typeface="Calibri" panose="020F0502020204030204" pitchFamily="34" charset="0"/>
              </a:rPr>
              <a:t> Tasarımcının</a:t>
            </a:r>
            <a:r>
              <a:rPr lang="en-US" sz="2000" dirty="0">
                <a:latin typeface="Calibri" panose="020F0502020204030204" pitchFamily="34" charset="0"/>
              </a:rPr>
              <a:t>, gözü bir kompozisyonun içine, çevresine yada kompozisyona doğru yönlendirmesinin yoludur. Görsel bir imajda hareket, objeler imajın içinde hareket ediyormuş hissiyatı uyandırdığında ortaya çıkar.</a:t>
            </a:r>
          </a:p>
        </p:txBody>
      </p:sp>
    </p:spTree>
    <p:extLst>
      <p:ext uri="{BB962C8B-B14F-4D97-AF65-F5344CB8AC3E}">
        <p14:creationId xmlns:p14="http://schemas.microsoft.com/office/powerpoint/2010/main" xmlns="" val="55558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953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8108" y="2092994"/>
            <a:ext cx="3404496" cy="2683545"/>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sp>
        <p:nvSpPr>
          <p:cNvPr id="6" name="Dikdörtgen 5"/>
          <p:cNvSpPr/>
          <p:nvPr/>
        </p:nvSpPr>
        <p:spPr>
          <a:xfrm>
            <a:off x="5192890" y="2092994"/>
            <a:ext cx="5765396" cy="2400657"/>
          </a:xfrm>
          <a:prstGeom prst="rect">
            <a:avLst/>
          </a:prstGeom>
        </p:spPr>
        <p:txBody>
          <a:bodyPr wrap="square">
            <a:spAutoFit/>
          </a:bodyPr>
          <a:lstStyle/>
          <a:p>
            <a:pPr>
              <a:lnSpc>
                <a:spcPct val="150000"/>
              </a:lnSpc>
            </a:pPr>
            <a:r>
              <a:rPr lang="en-US" sz="2000" b="1" dirty="0" smtClean="0">
                <a:solidFill>
                  <a:srgbClr val="92D050"/>
                </a:solidFill>
                <a:latin typeface="Calibri" panose="020F0502020204030204" pitchFamily="34" charset="0"/>
              </a:rPr>
              <a:t>DESEN </a:t>
            </a:r>
            <a:endParaRPr lang="tr-TR" sz="2000" b="1" dirty="0" smtClean="0">
              <a:solidFill>
                <a:srgbClr val="92D050"/>
              </a:solidFill>
              <a:latin typeface="Calibri" panose="020F0502020204030204" pitchFamily="34" charset="0"/>
            </a:endParaRPr>
          </a:p>
          <a:p>
            <a:pPr>
              <a:lnSpc>
                <a:spcPct val="150000"/>
              </a:lnSpc>
            </a:pPr>
            <a:r>
              <a:rPr lang="en-US" sz="2000" dirty="0" smtClean="0">
                <a:latin typeface="Calibri" panose="020F0502020204030204" pitchFamily="34" charset="0"/>
              </a:rPr>
              <a:t>Desen </a:t>
            </a:r>
            <a:r>
              <a:rPr lang="en-US" sz="2000" dirty="0">
                <a:latin typeface="Calibri" panose="020F0502020204030204" pitchFamily="34" charset="0"/>
              </a:rPr>
              <a:t>dediğimiz kavram ise tutarlı ve düzenli bir halde yüzeyleri ve yapıları organize eden oluşumdur. Deseni aynı zamanda bir bütünün meydana gelmesinde iskelet olarak da tanımlayabiliriz.</a:t>
            </a:r>
          </a:p>
        </p:txBody>
      </p:sp>
    </p:spTree>
    <p:extLst>
      <p:ext uri="{BB962C8B-B14F-4D97-AF65-F5344CB8AC3E}">
        <p14:creationId xmlns:p14="http://schemas.microsoft.com/office/powerpoint/2010/main" xmlns="" val="2114894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953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0049" y="2056524"/>
            <a:ext cx="3471130" cy="2756485"/>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
        <p:nvSpPr>
          <p:cNvPr id="6" name="Dikdörtgen 5"/>
          <p:cNvSpPr/>
          <p:nvPr/>
        </p:nvSpPr>
        <p:spPr>
          <a:xfrm>
            <a:off x="5375635" y="2056524"/>
            <a:ext cx="5481051" cy="2862322"/>
          </a:xfrm>
          <a:prstGeom prst="rect">
            <a:avLst/>
          </a:prstGeom>
        </p:spPr>
        <p:txBody>
          <a:bodyPr wrap="square">
            <a:spAutoFit/>
          </a:bodyPr>
          <a:lstStyle/>
          <a:p>
            <a:pPr>
              <a:lnSpc>
                <a:spcPct val="150000"/>
              </a:lnSpc>
            </a:pPr>
            <a:r>
              <a:rPr lang="tr-TR" sz="2000" b="1" dirty="0" smtClean="0">
                <a:solidFill>
                  <a:srgbClr val="00B050"/>
                </a:solidFill>
                <a:latin typeface="Calibri" panose="020F0502020204030204" pitchFamily="34" charset="0"/>
              </a:rPr>
              <a:t>RİTİM</a:t>
            </a:r>
          </a:p>
          <a:p>
            <a:pPr>
              <a:lnSpc>
                <a:spcPct val="150000"/>
              </a:lnSpc>
            </a:pPr>
            <a:r>
              <a:rPr lang="en-US" sz="2000" dirty="0" smtClean="0">
                <a:latin typeface="Calibri" panose="020F0502020204030204" pitchFamily="34" charset="0"/>
              </a:rPr>
              <a:t>Elemanların-renklerin</a:t>
            </a:r>
            <a:r>
              <a:rPr lang="en-US" sz="2000" dirty="0">
                <a:latin typeface="Calibri" panose="020F0502020204030204" pitchFamily="34" charset="0"/>
              </a:rPr>
              <a:t>, şekillerin, formların, mekanların-boşlukların ve dokuların görsel hareketlerinin tekrarıdır.</a:t>
            </a:r>
            <a:r>
              <a:rPr lang="tr-TR" sz="2000" dirty="0">
                <a:latin typeface="Calibri" panose="020F0502020204030204" pitchFamily="34" charset="0"/>
              </a:rPr>
              <a:t> </a:t>
            </a:r>
            <a:r>
              <a:rPr lang="en-US" sz="2000" dirty="0">
                <a:latin typeface="Calibri" panose="020F0502020204030204" pitchFamily="34" charset="0"/>
              </a:rPr>
              <a:t>Bütün içindeki parçaların, renk, çizgi, şekil, doku veya desen gibi elemanlarla birlikte sağladığı uyumlu tekrarlardır. </a:t>
            </a:r>
            <a:r>
              <a:rPr lang="en-US" dirty="0">
                <a:latin typeface="Calibri" panose="020F0502020204030204" pitchFamily="34" charset="0"/>
              </a:rPr>
              <a:t> </a:t>
            </a:r>
          </a:p>
        </p:txBody>
      </p:sp>
    </p:spTree>
    <p:extLst>
      <p:ext uri="{BB962C8B-B14F-4D97-AF65-F5344CB8AC3E}">
        <p14:creationId xmlns:p14="http://schemas.microsoft.com/office/powerpoint/2010/main" xmlns="" val="581293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953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8781" y="2053316"/>
            <a:ext cx="3669136" cy="2762902"/>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6" name="Dikdörtgen 5"/>
          <p:cNvSpPr/>
          <p:nvPr/>
        </p:nvSpPr>
        <p:spPr>
          <a:xfrm>
            <a:off x="5123542" y="1806573"/>
            <a:ext cx="6255658" cy="2862322"/>
          </a:xfrm>
          <a:prstGeom prst="rect">
            <a:avLst/>
          </a:prstGeom>
        </p:spPr>
        <p:txBody>
          <a:bodyPr wrap="square">
            <a:spAutoFit/>
          </a:bodyPr>
          <a:lstStyle/>
          <a:p>
            <a:pPr>
              <a:lnSpc>
                <a:spcPct val="150000"/>
              </a:lnSpc>
            </a:pPr>
            <a:r>
              <a:rPr lang="tr-TR" sz="2000" b="1" dirty="0" smtClean="0">
                <a:solidFill>
                  <a:srgbClr val="00B0F0"/>
                </a:solidFill>
                <a:latin typeface="Calibri" panose="020F0502020204030204" pitchFamily="34" charset="0"/>
              </a:rPr>
              <a:t>BÜTÜNLÜK </a:t>
            </a:r>
          </a:p>
          <a:p>
            <a:pPr>
              <a:lnSpc>
                <a:spcPct val="150000"/>
              </a:lnSpc>
            </a:pPr>
            <a:r>
              <a:rPr lang="en-US" sz="2000" dirty="0" smtClean="0">
                <a:latin typeface="Calibri" panose="020F0502020204030204" pitchFamily="34" charset="0"/>
              </a:rPr>
              <a:t>Her </a:t>
            </a:r>
            <a:r>
              <a:rPr lang="en-US" sz="2000" dirty="0">
                <a:latin typeface="Calibri" panose="020F0502020204030204" pitchFamily="34" charset="0"/>
              </a:rPr>
              <a:t>bir parçanın tek olarak değil bütünsel olarak anlam kazanması demektir. Tasarım ilkelerinin en önemli aşaması bütünlüktür. Çoğunlukla en zor olanı da bütünlük ilkesidir. Diğer ilkeler tarafından da desteklenen bütünlük ilkesi olmadan tasarımın başarılı olması asla düşünülemez. </a:t>
            </a:r>
          </a:p>
        </p:txBody>
      </p:sp>
    </p:spTree>
    <p:extLst>
      <p:ext uri="{BB962C8B-B14F-4D97-AF65-F5344CB8AC3E}">
        <p14:creationId xmlns:p14="http://schemas.microsoft.com/office/powerpoint/2010/main" xmlns="" val="3552684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281863" y="3244334"/>
            <a:ext cx="9628277" cy="646331"/>
          </a:xfrm>
          <a:prstGeom prst="rect">
            <a:avLst/>
          </a:prstGeom>
        </p:spPr>
        <p:txBody>
          <a:bodyPr wrap="none">
            <a:spAutoFit/>
          </a:bodyPr>
          <a:lstStyle/>
          <a:p>
            <a:pPr algn="ctr"/>
            <a:r>
              <a:rPr lang="tr-TR" sz="3600" dirty="0">
                <a:ln w="0"/>
                <a:solidFill>
                  <a:schemeClr val="accent5"/>
                </a:solidFill>
                <a:effectLst>
                  <a:outerShdw blurRad="38100" dist="19050" dir="2700000" algn="tl" rotWithShape="0">
                    <a:schemeClr val="dk1">
                      <a:alpha val="40000"/>
                    </a:schemeClr>
                  </a:outerShdw>
                </a:effectLst>
                <a:latin typeface="Calibri" panose="020F0502020204030204" pitchFamily="34" charset="0"/>
              </a:rPr>
              <a:t>TEMEL TASARIMDA ÜRÜN GELİŞTİRME TEKNİKLERİ</a:t>
            </a:r>
            <a:endParaRPr lang="en-US" sz="3600" dirty="0">
              <a:ln w="0"/>
              <a:solidFill>
                <a:schemeClr val="accent5"/>
              </a:solidFill>
              <a:effectLst>
                <a:outerShdw blurRad="38100" dist="19050" dir="2700000" algn="tl" rotWithShape="0">
                  <a:schemeClr val="dk1">
                    <a:alpha val="40000"/>
                  </a:schemeClr>
                </a:outerShdw>
              </a:effectLst>
              <a:latin typeface="Calibri" panose="020F0502020204030204" pitchFamily="34" charset="0"/>
            </a:endParaRPr>
          </a:p>
        </p:txBody>
      </p:sp>
      <p:pic>
        <p:nvPicPr>
          <p:cNvPr id="4" name="Picture 5" descr="C:\Users\Yahya\Desktop\gelisenbeyin-logo-yeni.jpg">
            <a:hlinkClick r:id="rId3"/>
          </p:cNvPr>
          <p:cNvPicPr>
            <a:picLocks noChangeAspect="1" noChangeArrowheads="1"/>
          </p:cNvPicPr>
          <p:nvPr/>
        </p:nvPicPr>
        <p:blipFill>
          <a:blip r:embed="rId4" cstate="print"/>
          <a:srcRect/>
          <a:stretch>
            <a:fillRect/>
          </a:stretch>
        </p:blipFill>
        <p:spPr bwMode="auto">
          <a:xfrm>
            <a:off x="4199382" y="4360301"/>
            <a:ext cx="4326637" cy="1261599"/>
          </a:xfrm>
          <a:prstGeom prst="rect">
            <a:avLst/>
          </a:prstGeom>
          <a:noFill/>
        </p:spPr>
      </p:pic>
    </p:spTree>
    <p:extLst>
      <p:ext uri="{BB962C8B-B14F-4D97-AF65-F5344CB8AC3E}">
        <p14:creationId xmlns:p14="http://schemas.microsoft.com/office/powerpoint/2010/main" xmlns="" val="2090002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3371" y="647411"/>
            <a:ext cx="7707086" cy="5140567"/>
          </a:xfrm>
          <a:prstGeom prst="rect">
            <a:avLst/>
          </a:prstGeom>
        </p:spPr>
      </p:pic>
      <p:sp>
        <p:nvSpPr>
          <p:cNvPr id="2" name="Dikdörtgen 1"/>
          <p:cNvSpPr/>
          <p:nvPr/>
        </p:nvSpPr>
        <p:spPr>
          <a:xfrm>
            <a:off x="4112409" y="3392802"/>
            <a:ext cx="5128327" cy="1013419"/>
          </a:xfrm>
          <a:prstGeom prst="rect">
            <a:avLst/>
          </a:prstGeom>
        </p:spPr>
        <p:txBody>
          <a:bodyPr wrap="none">
            <a:spAutoFit/>
          </a:bodyPr>
          <a:lstStyle/>
          <a:p>
            <a:pPr algn="ctr">
              <a:lnSpc>
                <a:spcPct val="150000"/>
              </a:lnSpc>
            </a:pPr>
            <a:r>
              <a:rPr lang="tr-TR" sz="4400" b="1" dirty="0">
                <a:ln w="12700">
                  <a:solidFill>
                    <a:schemeClr val="tx1"/>
                  </a:solidFill>
                  <a:prstDash val="solid"/>
                </a:ln>
                <a:solidFill>
                  <a:srgbClr val="FF0000"/>
                </a:solidFill>
                <a:effectLst>
                  <a:innerShdw blurRad="177800">
                    <a:schemeClr val="accent3">
                      <a:lumMod val="50000"/>
                    </a:schemeClr>
                  </a:innerShdw>
                </a:effectLst>
                <a:latin typeface="Jokerman" panose="04090605060D06020702" pitchFamily="82" charset="0"/>
              </a:rPr>
              <a:t>TEMEL TASARIM </a:t>
            </a:r>
          </a:p>
        </p:txBody>
      </p:sp>
    </p:spTree>
    <p:extLst>
      <p:ext uri="{BB962C8B-B14F-4D97-AF65-F5344CB8AC3E}">
        <p14:creationId xmlns:p14="http://schemas.microsoft.com/office/powerpoint/2010/main" xmlns="" val="3005699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335314" y="1992071"/>
            <a:ext cx="10232571" cy="2862322"/>
          </a:xfrm>
          <a:prstGeom prst="rect">
            <a:avLst/>
          </a:prstGeom>
        </p:spPr>
        <p:txBody>
          <a:bodyPr wrap="square">
            <a:spAutoFit/>
          </a:bodyPr>
          <a:lstStyle/>
          <a:p>
            <a:pPr>
              <a:lnSpc>
                <a:spcPct val="150000"/>
              </a:lnSpc>
            </a:pPr>
            <a:r>
              <a:rPr lang="en-US" sz="2000" b="1" u="sng" dirty="0">
                <a:solidFill>
                  <a:srgbClr val="FF0000"/>
                </a:solidFill>
                <a:latin typeface="Calibri" panose="020F0502020204030204" pitchFamily="34" charset="0"/>
              </a:rPr>
              <a:t>TASLAK</a:t>
            </a:r>
            <a:r>
              <a:rPr lang="tr-TR" sz="2000" b="1" u="sng" dirty="0">
                <a:solidFill>
                  <a:srgbClr val="FF0000"/>
                </a:solidFill>
                <a:latin typeface="Calibri" panose="020F0502020204030204" pitchFamily="34" charset="0"/>
              </a:rPr>
              <a:t> (ESKİZ) ÇİZİM</a:t>
            </a:r>
          </a:p>
          <a:p>
            <a:pPr>
              <a:lnSpc>
                <a:spcPct val="150000"/>
              </a:lnSpc>
            </a:pPr>
            <a:r>
              <a:rPr lang="en-US" sz="2000" dirty="0">
                <a:latin typeface="Calibri" panose="020F0502020204030204" pitchFamily="34" charset="0"/>
              </a:rPr>
              <a:t>Sonradan çalışarak bitirmek üzere, bir </a:t>
            </a:r>
            <a:r>
              <a:rPr lang="tr-TR" sz="2000" dirty="0">
                <a:latin typeface="Calibri" panose="020F0502020204030204" pitchFamily="34" charset="0"/>
              </a:rPr>
              <a:t>tasarımın </a:t>
            </a:r>
            <a:r>
              <a:rPr lang="en-US" sz="2000" dirty="0">
                <a:latin typeface="Calibri" panose="020F0502020204030204" pitchFamily="34" charset="0"/>
              </a:rPr>
              <a:t>önceden hazırlanan </a:t>
            </a:r>
            <a:r>
              <a:rPr lang="tr-TR" sz="2000" dirty="0">
                <a:latin typeface="Calibri" panose="020F0502020204030204" pitchFamily="34" charset="0"/>
              </a:rPr>
              <a:t>görselleştirilmiş ilk </a:t>
            </a:r>
            <a:r>
              <a:rPr lang="en-US" sz="2000" dirty="0" smtClean="0">
                <a:latin typeface="Calibri" panose="020F0502020204030204" pitchFamily="34" charset="0"/>
              </a:rPr>
              <a:t>şekli</a:t>
            </a:r>
            <a:r>
              <a:rPr lang="tr-TR" sz="2000" dirty="0" smtClean="0">
                <a:latin typeface="Calibri" panose="020F0502020204030204" pitchFamily="34" charset="0"/>
              </a:rPr>
              <a:t>dir</a:t>
            </a:r>
            <a:r>
              <a:rPr lang="en-US" sz="2000" dirty="0" smtClean="0">
                <a:latin typeface="Calibri" panose="020F0502020204030204" pitchFamily="34" charset="0"/>
              </a:rPr>
              <a:t>.</a:t>
            </a:r>
            <a:endParaRPr lang="tr-TR" sz="2000" dirty="0" smtClean="0">
              <a:latin typeface="Calibri" panose="020F0502020204030204" pitchFamily="34" charset="0"/>
            </a:endParaRPr>
          </a:p>
          <a:p>
            <a:pPr>
              <a:lnSpc>
                <a:spcPct val="150000"/>
              </a:lnSpc>
            </a:pPr>
            <a:r>
              <a:rPr lang="tr-TR" sz="2000" dirty="0">
                <a:latin typeface="Calibri" panose="020F0502020204030204" pitchFamily="34" charset="0"/>
              </a:rPr>
              <a:t>D</a:t>
            </a:r>
            <a:r>
              <a:rPr lang="tr-TR" sz="2000" dirty="0" smtClean="0">
                <a:latin typeface="Calibri" panose="020F0502020204030204" pitchFamily="34" charset="0"/>
              </a:rPr>
              <a:t>etaylardan </a:t>
            </a:r>
            <a:r>
              <a:rPr lang="tr-TR" sz="2000" dirty="0">
                <a:latin typeface="Calibri" panose="020F0502020204030204" pitchFamily="34" charset="0"/>
              </a:rPr>
              <a:t>uzak basitçe bir fikrin nasıl göründüğünü ifade etmede kullanılır. </a:t>
            </a:r>
            <a:endParaRPr lang="tr-TR" sz="2000" dirty="0" smtClean="0">
              <a:latin typeface="Calibri" panose="020F0502020204030204" pitchFamily="34" charset="0"/>
            </a:endParaRPr>
          </a:p>
          <a:p>
            <a:pPr>
              <a:lnSpc>
                <a:spcPct val="150000"/>
              </a:lnSpc>
            </a:pPr>
            <a:r>
              <a:rPr lang="tr-TR" sz="2000" dirty="0" smtClean="0">
                <a:latin typeface="Calibri" panose="020F0502020204030204" pitchFamily="34" charset="0"/>
              </a:rPr>
              <a:t>Ön </a:t>
            </a:r>
            <a:r>
              <a:rPr lang="tr-TR" sz="2000" dirty="0">
                <a:latin typeface="Calibri" panose="020F0502020204030204" pitchFamily="34" charset="0"/>
              </a:rPr>
              <a:t>hazırlıkta denebilir. </a:t>
            </a:r>
            <a:endParaRPr lang="tr-TR" sz="2000" dirty="0" smtClean="0">
              <a:latin typeface="Calibri" panose="020F0502020204030204" pitchFamily="34" charset="0"/>
            </a:endParaRPr>
          </a:p>
          <a:p>
            <a:pPr>
              <a:lnSpc>
                <a:spcPct val="150000"/>
              </a:lnSpc>
            </a:pPr>
            <a:r>
              <a:rPr lang="tr-TR" sz="2000" dirty="0" smtClean="0">
                <a:latin typeface="Calibri" panose="020F0502020204030204" pitchFamily="34" charset="0"/>
              </a:rPr>
              <a:t>İngilizcede </a:t>
            </a:r>
            <a:r>
              <a:rPr lang="tr-TR" sz="2000" dirty="0">
                <a:latin typeface="Calibri" panose="020F0502020204030204" pitchFamily="34" charset="0"/>
              </a:rPr>
              <a:t>tasarım alnında çok sık kullanılan </a:t>
            </a:r>
            <a:r>
              <a:rPr lang="tr-TR" sz="2000" b="1" i="1" dirty="0">
                <a:solidFill>
                  <a:srgbClr val="00B0F0"/>
                </a:solidFill>
                <a:latin typeface="Calibri" panose="020F0502020204030204" pitchFamily="34" charset="0"/>
              </a:rPr>
              <a:t>sketch</a:t>
            </a:r>
            <a:r>
              <a:rPr lang="tr-TR" sz="2000" dirty="0">
                <a:latin typeface="Calibri" panose="020F0502020204030204" pitchFamily="34" charset="0"/>
              </a:rPr>
              <a:t> sözcüğüne karşılı gelir. </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p:txBody>
      </p:sp>
    </p:spTree>
    <p:extLst>
      <p:ext uri="{BB962C8B-B14F-4D97-AF65-F5344CB8AC3E}">
        <p14:creationId xmlns:p14="http://schemas.microsoft.com/office/powerpoint/2010/main" xmlns="" val="2149454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3" name="Picture 2" descr="My Sketc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5453" y="2608843"/>
            <a:ext cx="3073331" cy="22450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Picture 4" descr="http://www.sketch-a-day.com/wp-content/uploads/2010/07/sketch-a-day-19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4319" y="2507619"/>
            <a:ext cx="3265203" cy="234628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http://www.sketch-a-day.com/wp-content/uploads/2010/07/sketch-a-day-2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25057" y="2507619"/>
            <a:ext cx="2690322" cy="22560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4678400" y="847932"/>
            <a:ext cx="2908873" cy="400110"/>
          </a:xfrm>
          <a:prstGeom prst="rect">
            <a:avLst/>
          </a:prstGeom>
        </p:spPr>
        <p:txBody>
          <a:bodyPr wrap="none">
            <a:spAutoFit/>
          </a:bodyPr>
          <a:lstStyle/>
          <a:p>
            <a:r>
              <a:rPr lang="tr-TR" sz="2000" b="1" dirty="0" smtClean="0">
                <a:solidFill>
                  <a:srgbClr val="FF0000"/>
                </a:solidFill>
                <a:latin typeface="Calibri" panose="020F0502020204030204" pitchFamily="34" charset="0"/>
              </a:rPr>
              <a:t>TASLAK ÇİZİM ÖRNEKLERİ</a:t>
            </a:r>
            <a:endParaRPr lang="tr-TR" sz="2000" b="1" dirty="0">
              <a:solidFill>
                <a:srgbClr val="FF0000"/>
              </a:solidFill>
            </a:endParaRPr>
          </a:p>
        </p:txBody>
      </p:sp>
    </p:spTree>
    <p:extLst>
      <p:ext uri="{BB962C8B-B14F-4D97-AF65-F5344CB8AC3E}">
        <p14:creationId xmlns:p14="http://schemas.microsoft.com/office/powerpoint/2010/main" xmlns="" val="3269097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378857" y="778639"/>
            <a:ext cx="10130972" cy="5632311"/>
          </a:xfrm>
          <a:prstGeom prst="rect">
            <a:avLst/>
          </a:prstGeom>
        </p:spPr>
        <p:txBody>
          <a:bodyPr wrap="square">
            <a:spAutoFit/>
          </a:bodyPr>
          <a:lstStyle/>
          <a:p>
            <a:pPr>
              <a:lnSpc>
                <a:spcPct val="150000"/>
              </a:lnSpc>
            </a:pPr>
            <a:r>
              <a:rPr lang="en-US" sz="2000" b="1" u="sng" dirty="0" smtClean="0">
                <a:solidFill>
                  <a:srgbClr val="00B050"/>
                </a:solidFill>
                <a:latin typeface="Calibri" panose="020F0502020204030204" pitchFamily="34" charset="0"/>
              </a:rPr>
              <a:t>TEKN</a:t>
            </a:r>
            <a:r>
              <a:rPr lang="tr-TR" sz="2000" b="1" u="sng" dirty="0" smtClean="0">
                <a:solidFill>
                  <a:srgbClr val="00B050"/>
                </a:solidFill>
                <a:latin typeface="Calibri" panose="020F0502020204030204" pitchFamily="34" charset="0"/>
              </a:rPr>
              <a:t>İ</a:t>
            </a:r>
            <a:r>
              <a:rPr lang="en-US" sz="2000" b="1" u="sng" dirty="0" smtClean="0">
                <a:solidFill>
                  <a:srgbClr val="00B050"/>
                </a:solidFill>
                <a:latin typeface="Calibri" panose="020F0502020204030204" pitchFamily="34" charset="0"/>
              </a:rPr>
              <a:t>K </a:t>
            </a:r>
            <a:r>
              <a:rPr lang="en-US" sz="2000" b="1" u="sng" dirty="0">
                <a:solidFill>
                  <a:srgbClr val="00B050"/>
                </a:solidFill>
                <a:latin typeface="Calibri" panose="020F0502020204030204" pitchFamily="34" charset="0"/>
              </a:rPr>
              <a:t>Ç</a:t>
            </a:r>
            <a:r>
              <a:rPr lang="tr-TR" sz="2000" b="1" u="sng" dirty="0">
                <a:solidFill>
                  <a:srgbClr val="00B050"/>
                </a:solidFill>
                <a:latin typeface="Calibri" panose="020F0502020204030204" pitchFamily="34" charset="0"/>
              </a:rPr>
              <a:t>İ</a:t>
            </a:r>
            <a:r>
              <a:rPr lang="en-US" sz="2000" b="1" u="sng" dirty="0">
                <a:solidFill>
                  <a:srgbClr val="00B050"/>
                </a:solidFill>
                <a:latin typeface="Calibri" panose="020F0502020204030204" pitchFamily="34" charset="0"/>
              </a:rPr>
              <a:t>Z</a:t>
            </a:r>
            <a:r>
              <a:rPr lang="tr-TR" sz="2000" b="1" u="sng" dirty="0">
                <a:solidFill>
                  <a:srgbClr val="00B050"/>
                </a:solidFill>
                <a:latin typeface="Calibri" panose="020F0502020204030204" pitchFamily="34" charset="0"/>
              </a:rPr>
              <a:t>İ</a:t>
            </a:r>
            <a:r>
              <a:rPr lang="en-US" sz="2000" b="1" u="sng" dirty="0">
                <a:solidFill>
                  <a:srgbClr val="00B050"/>
                </a:solidFill>
                <a:latin typeface="Calibri" panose="020F0502020204030204" pitchFamily="34" charset="0"/>
              </a:rPr>
              <a:t>M</a:t>
            </a:r>
            <a:endParaRPr lang="tr-TR" sz="2000" b="1" u="sng" dirty="0">
              <a:solidFill>
                <a:srgbClr val="00B050"/>
              </a:solidFill>
              <a:latin typeface="Calibri" panose="020F0502020204030204" pitchFamily="34" charset="0"/>
            </a:endParaRPr>
          </a:p>
          <a:p>
            <a:pPr>
              <a:lnSpc>
                <a:spcPct val="150000"/>
              </a:lnSpc>
            </a:pPr>
            <a:r>
              <a:rPr lang="tr-TR" sz="2000" dirty="0">
                <a:latin typeface="Calibri" panose="020F0502020204030204" pitchFamily="34" charset="0"/>
              </a:rPr>
              <a:t>B</a:t>
            </a:r>
            <a:r>
              <a:rPr lang="en-US" sz="2000" dirty="0">
                <a:latin typeface="Calibri" panose="020F0502020204030204" pitchFamily="34" charset="0"/>
              </a:rPr>
              <a:t>ir ürünün malzemesini, boyutunu, biçimini ve diğer ölçülerinin kullanılmaya hazır son halini anlatan çizimdir. </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a:p>
            <a:pPr>
              <a:lnSpc>
                <a:spcPct val="150000"/>
              </a:lnSpc>
            </a:pPr>
            <a:r>
              <a:rPr lang="en-US" sz="2000" dirty="0" smtClean="0">
                <a:latin typeface="Calibri" panose="020F0502020204030204" pitchFamily="34" charset="0"/>
              </a:rPr>
              <a:t>Teknik </a:t>
            </a:r>
            <a:r>
              <a:rPr lang="tr-TR" sz="2000" dirty="0">
                <a:latin typeface="Calibri" panose="020F0502020204030204" pitchFamily="34" charset="0"/>
              </a:rPr>
              <a:t>çizim</a:t>
            </a:r>
            <a:r>
              <a:rPr lang="en-US" sz="2000" dirty="0">
                <a:latin typeface="Calibri" panose="020F0502020204030204" pitchFamily="34" charset="0"/>
              </a:rPr>
              <a:t>, ayrıca </a:t>
            </a:r>
            <a:r>
              <a:rPr lang="tr-TR" sz="2000" dirty="0">
                <a:latin typeface="Calibri" panose="020F0502020204030204" pitchFamily="34" charset="0"/>
              </a:rPr>
              <a:t>tasarımın</a:t>
            </a:r>
            <a:r>
              <a:rPr lang="en-US" sz="2000" dirty="0">
                <a:latin typeface="Calibri" panose="020F0502020204030204" pitchFamily="34" charset="0"/>
              </a:rPr>
              <a:t> nasıl imal edileceğini, boyutlarını vb. </a:t>
            </a:r>
            <a:r>
              <a:rPr lang="tr-TR" sz="2000" dirty="0">
                <a:latin typeface="Calibri" panose="020F0502020204030204" pitchFamily="34" charset="0"/>
              </a:rPr>
              <a:t>üretim</a:t>
            </a:r>
            <a:r>
              <a:rPr lang="en-US" sz="2000" dirty="0">
                <a:latin typeface="Calibri" panose="020F0502020204030204" pitchFamily="34" charset="0"/>
              </a:rPr>
              <a:t> yöntemlerini belirli kurallar ve standartlar çerçevesinde anlatır. </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a:p>
            <a:pPr>
              <a:lnSpc>
                <a:spcPct val="150000"/>
              </a:lnSpc>
            </a:pPr>
            <a:r>
              <a:rPr lang="en-US" sz="2000" dirty="0" smtClean="0">
                <a:latin typeface="Calibri" panose="020F0502020204030204" pitchFamily="34" charset="0"/>
              </a:rPr>
              <a:t>Standart</a:t>
            </a:r>
            <a:r>
              <a:rPr lang="en-US" sz="2000" dirty="0">
                <a:latin typeface="Calibri" panose="020F0502020204030204" pitchFamily="34" charset="0"/>
              </a:rPr>
              <a:t>, üretilen parçaların aynı kalite ve özellikte olmasını sağlar. Standardın önemi, üretimde aynı birliği sağlamak ve kaliteyi artırmak için gereklidir</a:t>
            </a:r>
            <a:r>
              <a:rPr lang="en-US" sz="2000" dirty="0" smtClean="0">
                <a:latin typeface="Calibri" panose="020F0502020204030204" pitchFamily="34" charset="0"/>
              </a:rPr>
              <a:t>.</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a:p>
            <a:pPr>
              <a:lnSpc>
                <a:spcPct val="150000"/>
              </a:lnSpc>
            </a:pPr>
            <a:r>
              <a:rPr lang="tr-TR" sz="2000" dirty="0">
                <a:latin typeface="Calibri" panose="020F0502020204030204" pitchFamily="34" charset="0"/>
              </a:rPr>
              <a:t>Teknik çizimde çizgi ve şekiller ve formlar çok sık kullanılır,büyük ölçekli yapıların küçültülerek çizilmesini sağlar.</a:t>
            </a:r>
          </a:p>
        </p:txBody>
      </p:sp>
    </p:spTree>
    <p:extLst>
      <p:ext uri="{BB962C8B-B14F-4D97-AF65-F5344CB8AC3E}">
        <p14:creationId xmlns:p14="http://schemas.microsoft.com/office/powerpoint/2010/main" xmlns="" val="139199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3" name="Picture 8" descr="TECHNICAL DRAWING COLOR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4066" y="1774756"/>
            <a:ext cx="5692734" cy="329695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descr="KESÄ°T ALMA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6204" y="678839"/>
            <a:ext cx="3475431" cy="26065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2" descr="Ä°lgili resi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37165" y="3693754"/>
            <a:ext cx="3564470" cy="275590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2155110" y="849477"/>
            <a:ext cx="2890535" cy="400110"/>
          </a:xfrm>
          <a:prstGeom prst="rect">
            <a:avLst/>
          </a:prstGeom>
        </p:spPr>
        <p:txBody>
          <a:bodyPr wrap="none">
            <a:spAutoFit/>
          </a:bodyPr>
          <a:lstStyle/>
          <a:p>
            <a:r>
              <a:rPr lang="tr-TR" sz="2000" b="1" dirty="0" smtClean="0">
                <a:solidFill>
                  <a:srgbClr val="00B050"/>
                </a:solidFill>
                <a:latin typeface="Calibri" panose="020F0502020204030204" pitchFamily="34" charset="0"/>
              </a:rPr>
              <a:t>TEKNİK </a:t>
            </a:r>
            <a:r>
              <a:rPr lang="tr-TR" sz="2000" b="1" dirty="0">
                <a:solidFill>
                  <a:srgbClr val="00B050"/>
                </a:solidFill>
                <a:latin typeface="Calibri" panose="020F0502020204030204" pitchFamily="34" charset="0"/>
              </a:rPr>
              <a:t>ÇİZİM ÖRNEKLERİ</a:t>
            </a:r>
            <a:endParaRPr lang="tr-TR" sz="2000" b="1" dirty="0">
              <a:solidFill>
                <a:srgbClr val="00B050"/>
              </a:solidFill>
            </a:endParaRPr>
          </a:p>
        </p:txBody>
      </p:sp>
    </p:spTree>
    <p:extLst>
      <p:ext uri="{BB962C8B-B14F-4D97-AF65-F5344CB8AC3E}">
        <p14:creationId xmlns:p14="http://schemas.microsoft.com/office/powerpoint/2010/main" xmlns="" val="1778721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7" name="Dikdörtgen 6"/>
          <p:cNvSpPr/>
          <p:nvPr/>
        </p:nvSpPr>
        <p:spPr>
          <a:xfrm>
            <a:off x="1393371" y="1440881"/>
            <a:ext cx="9753600" cy="2862322"/>
          </a:xfrm>
          <a:prstGeom prst="rect">
            <a:avLst/>
          </a:prstGeom>
        </p:spPr>
        <p:txBody>
          <a:bodyPr wrap="square">
            <a:spAutoFit/>
          </a:bodyPr>
          <a:lstStyle/>
          <a:p>
            <a:pPr>
              <a:lnSpc>
                <a:spcPct val="150000"/>
              </a:lnSpc>
            </a:pPr>
            <a:r>
              <a:rPr lang="en-US" sz="2000" b="1" u="sng" dirty="0">
                <a:solidFill>
                  <a:srgbClr val="7030A0"/>
                </a:solidFill>
                <a:latin typeface="Calibri" panose="020F0502020204030204" pitchFamily="34" charset="0"/>
              </a:rPr>
              <a:t>MAKET</a:t>
            </a:r>
            <a:endParaRPr lang="tr-TR" sz="2000" b="1" u="sng" dirty="0">
              <a:solidFill>
                <a:srgbClr val="7030A0"/>
              </a:solidFill>
              <a:latin typeface="Calibri" panose="020F0502020204030204" pitchFamily="34" charset="0"/>
            </a:endParaRPr>
          </a:p>
          <a:p>
            <a:pPr>
              <a:lnSpc>
                <a:spcPct val="150000"/>
              </a:lnSpc>
            </a:pPr>
            <a:r>
              <a:rPr lang="en-US" sz="2000" dirty="0">
                <a:latin typeface="Calibri" panose="020F0502020204030204" pitchFamily="34" charset="0"/>
              </a:rPr>
              <a:t>Var olan ya da tasarlanan bir yapıtın tümünün ya da bir bölümünün ya da bir yapı elemanının, ölçekle küçültülerek ya da büyültülerek yapılan üç boyutlu temsili modeli</a:t>
            </a:r>
            <a:r>
              <a:rPr lang="en-US" sz="2000" dirty="0" smtClean="0">
                <a:latin typeface="Calibri" panose="020F0502020204030204" pitchFamily="34" charset="0"/>
              </a:rPr>
              <a:t>.</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a:p>
            <a:pPr>
              <a:lnSpc>
                <a:spcPct val="150000"/>
              </a:lnSpc>
            </a:pPr>
            <a:r>
              <a:rPr lang="en-US" sz="2000" dirty="0">
                <a:latin typeface="Calibri" panose="020F0502020204030204" pitchFamily="34" charset="0"/>
              </a:rPr>
              <a:t>Mimarlıkta, sanayide ve bazı sanat dallarında yer alan eserlerin taslak durumundaki küçük örneği. Bir yapı ya da bir nesnenin var olan ya da tasarlanan biçiminin küçük ölçekli modeli.</a:t>
            </a:r>
          </a:p>
        </p:txBody>
      </p:sp>
    </p:spTree>
    <p:extLst>
      <p:ext uri="{BB962C8B-B14F-4D97-AF65-F5344CB8AC3E}">
        <p14:creationId xmlns:p14="http://schemas.microsoft.com/office/powerpoint/2010/main" xmlns="" val="234434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16" descr="Ä°lgili resi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8363" y="2571433"/>
            <a:ext cx="4286567" cy="428656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4"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8873" y="642875"/>
            <a:ext cx="3713569" cy="239061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0" descr="model BRÄ°DGE ile ilgili gÃ¶rsel sonuc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65709" y="406619"/>
            <a:ext cx="3885512" cy="388551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Dikdörtgen 7"/>
          <p:cNvSpPr/>
          <p:nvPr/>
        </p:nvSpPr>
        <p:spPr>
          <a:xfrm>
            <a:off x="5357041" y="406619"/>
            <a:ext cx="2214068" cy="400110"/>
          </a:xfrm>
          <a:prstGeom prst="rect">
            <a:avLst/>
          </a:prstGeom>
        </p:spPr>
        <p:txBody>
          <a:bodyPr wrap="none">
            <a:spAutoFit/>
          </a:bodyPr>
          <a:lstStyle/>
          <a:p>
            <a:r>
              <a:rPr lang="tr-TR" sz="2000" b="1" dirty="0" smtClean="0">
                <a:solidFill>
                  <a:srgbClr val="00B050"/>
                </a:solidFill>
                <a:latin typeface="Calibri" panose="020F0502020204030204" pitchFamily="34" charset="0"/>
              </a:rPr>
              <a:t>MAKET ÖRNEKLERİ</a:t>
            </a:r>
            <a:endParaRPr lang="tr-TR" sz="2000" b="1" dirty="0">
              <a:solidFill>
                <a:srgbClr val="00B050"/>
              </a:solidFill>
            </a:endParaRPr>
          </a:p>
        </p:txBody>
      </p:sp>
    </p:spTree>
    <p:extLst>
      <p:ext uri="{BB962C8B-B14F-4D97-AF65-F5344CB8AC3E}">
        <p14:creationId xmlns:p14="http://schemas.microsoft.com/office/powerpoint/2010/main" xmlns="" val="15896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xmlns="" val="3950195047"/>
              </p:ext>
            </p:extLst>
          </p:nvPr>
        </p:nvGraphicFramePr>
        <p:xfrm>
          <a:off x="1251288" y="1004082"/>
          <a:ext cx="10347152" cy="5587064"/>
        </p:xfrm>
        <a:graphic>
          <a:graphicData uri="http://schemas.openxmlformats.org/drawingml/2006/table">
            <a:tbl>
              <a:tblPr firstRow="1" bandRow="1">
                <a:tableStyleId>{5C22544A-7EE6-4342-B048-85BDC9FD1C3A}</a:tableStyleId>
              </a:tblPr>
              <a:tblGrid>
                <a:gridCol w="1293394">
                  <a:extLst>
                    <a:ext uri="{9D8B030D-6E8A-4147-A177-3AD203B41FA5}">
                      <a16:colId xmlns:a16="http://schemas.microsoft.com/office/drawing/2014/main" xmlns="" val="2723441875"/>
                    </a:ext>
                  </a:extLst>
                </a:gridCol>
                <a:gridCol w="1425739">
                  <a:extLst>
                    <a:ext uri="{9D8B030D-6E8A-4147-A177-3AD203B41FA5}">
                      <a16:colId xmlns:a16="http://schemas.microsoft.com/office/drawing/2014/main" xmlns="" val="687169239"/>
                    </a:ext>
                  </a:extLst>
                </a:gridCol>
                <a:gridCol w="1161049">
                  <a:extLst>
                    <a:ext uri="{9D8B030D-6E8A-4147-A177-3AD203B41FA5}">
                      <a16:colId xmlns:a16="http://schemas.microsoft.com/office/drawing/2014/main" xmlns="" val="2760250233"/>
                    </a:ext>
                  </a:extLst>
                </a:gridCol>
                <a:gridCol w="1293394">
                  <a:extLst>
                    <a:ext uri="{9D8B030D-6E8A-4147-A177-3AD203B41FA5}">
                      <a16:colId xmlns:a16="http://schemas.microsoft.com/office/drawing/2014/main" xmlns="" val="3737575160"/>
                    </a:ext>
                  </a:extLst>
                </a:gridCol>
                <a:gridCol w="1293394">
                  <a:extLst>
                    <a:ext uri="{9D8B030D-6E8A-4147-A177-3AD203B41FA5}">
                      <a16:colId xmlns:a16="http://schemas.microsoft.com/office/drawing/2014/main" xmlns="" val="3842291391"/>
                    </a:ext>
                  </a:extLst>
                </a:gridCol>
                <a:gridCol w="1293394">
                  <a:extLst>
                    <a:ext uri="{9D8B030D-6E8A-4147-A177-3AD203B41FA5}">
                      <a16:colId xmlns:a16="http://schemas.microsoft.com/office/drawing/2014/main" xmlns="" val="1075502755"/>
                    </a:ext>
                  </a:extLst>
                </a:gridCol>
                <a:gridCol w="1293394">
                  <a:extLst>
                    <a:ext uri="{9D8B030D-6E8A-4147-A177-3AD203B41FA5}">
                      <a16:colId xmlns:a16="http://schemas.microsoft.com/office/drawing/2014/main" xmlns="" val="908607485"/>
                    </a:ext>
                  </a:extLst>
                </a:gridCol>
                <a:gridCol w="1293394">
                  <a:extLst>
                    <a:ext uri="{9D8B030D-6E8A-4147-A177-3AD203B41FA5}">
                      <a16:colId xmlns:a16="http://schemas.microsoft.com/office/drawing/2014/main" xmlns="" val="3305882333"/>
                    </a:ext>
                  </a:extLst>
                </a:gridCol>
              </a:tblGrid>
              <a:tr h="679784">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tr-TR" sz="2000" dirty="0" smtClean="0">
                          <a:solidFill>
                            <a:schemeClr val="tx1"/>
                          </a:solidFill>
                          <a:latin typeface="Calibri" panose="020F0502020204030204" pitchFamily="34" charset="0"/>
                        </a:rPr>
                        <a:t>BÜTÜNLÜK</a:t>
                      </a:r>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DESEN</a:t>
                      </a:r>
                      <a:endParaRPr lang="en-US" sz="20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VURGU</a:t>
                      </a:r>
                      <a:endParaRPr lang="en-US" sz="20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ZITLIK</a:t>
                      </a:r>
                      <a:endParaRPr lang="en-US" sz="20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RİTİM</a:t>
                      </a:r>
                      <a:endParaRPr lang="en-US" sz="20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HAREKET</a:t>
                      </a:r>
                      <a:r>
                        <a:rPr lang="tr-TR" sz="2000" baseline="0" dirty="0" smtClean="0">
                          <a:solidFill>
                            <a:schemeClr val="tx1"/>
                          </a:solidFill>
                          <a:latin typeface="Calibri" panose="020F0502020204030204" pitchFamily="34" charset="0"/>
                        </a:rPr>
                        <a:t> </a:t>
                      </a:r>
                      <a:endParaRPr lang="en-US" sz="20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DENGE</a:t>
                      </a:r>
                      <a:endParaRPr lang="en-US" sz="20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567455271"/>
                  </a:ext>
                </a:extLst>
              </a:tr>
              <a:tr h="679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ÇİZGİ</a:t>
                      </a:r>
                      <a:endParaRPr lang="en-US" sz="2000" dirty="0" smtClean="0">
                        <a:solidFill>
                          <a:schemeClr val="tx1"/>
                        </a:solidFill>
                        <a:latin typeface="Calibri" panose="020F0502020204030204" pitchFamily="34" charset="0"/>
                      </a:endParaRPr>
                    </a:p>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4003493"/>
                  </a:ext>
                </a:extLst>
              </a:tr>
              <a:tr h="679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ŞEKİL</a:t>
                      </a:r>
                      <a:endParaRPr lang="en-US" sz="2000" dirty="0" smtClean="0">
                        <a:solidFill>
                          <a:schemeClr val="tx1"/>
                        </a:solidFill>
                        <a:latin typeface="Calibri" panose="020F0502020204030204" pitchFamily="34" charset="0"/>
                      </a:endParaRPr>
                    </a:p>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95064729"/>
                  </a:ext>
                </a:extLst>
              </a:tr>
              <a:tr h="679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FORM</a:t>
                      </a:r>
                      <a:endParaRPr lang="en-US" sz="2000" dirty="0" smtClean="0">
                        <a:solidFill>
                          <a:schemeClr val="tx1"/>
                        </a:solidFill>
                        <a:latin typeface="Calibri" panose="020F0502020204030204" pitchFamily="34" charset="0"/>
                      </a:endParaRPr>
                    </a:p>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81482414"/>
                  </a:ext>
                </a:extLst>
              </a:tr>
              <a:tr h="679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RENK</a:t>
                      </a:r>
                      <a:endParaRPr lang="en-US" sz="2000" dirty="0" smtClean="0">
                        <a:solidFill>
                          <a:schemeClr val="tx1"/>
                        </a:solidFill>
                        <a:latin typeface="Calibri" panose="020F0502020204030204" pitchFamily="34" charset="0"/>
                      </a:endParaRPr>
                    </a:p>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1145426"/>
                  </a:ext>
                </a:extLst>
              </a:tr>
              <a:tr h="679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TON</a:t>
                      </a:r>
                      <a:endParaRPr lang="en-US" sz="2000" dirty="0" smtClean="0">
                        <a:solidFill>
                          <a:schemeClr val="tx1"/>
                        </a:solidFill>
                        <a:latin typeface="Calibri" panose="020F0502020204030204" pitchFamily="34" charset="0"/>
                      </a:endParaRPr>
                    </a:p>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47421862"/>
                  </a:ext>
                </a:extLst>
              </a:tr>
              <a:tr h="679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DOKU</a:t>
                      </a:r>
                      <a:endParaRPr lang="en-US" sz="2000" dirty="0" smtClean="0">
                        <a:solidFill>
                          <a:schemeClr val="tx1"/>
                        </a:solidFill>
                        <a:latin typeface="Calibri" panose="020F0502020204030204" pitchFamily="34" charset="0"/>
                      </a:endParaRPr>
                    </a:p>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94286159"/>
                  </a:ext>
                </a:extLst>
              </a:tr>
              <a:tr h="679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Calibri" panose="020F0502020204030204" pitchFamily="34" charset="0"/>
                        </a:rPr>
                        <a:t>MEKAN</a:t>
                      </a:r>
                      <a:endParaRPr lang="en-US" sz="2000" dirty="0" smtClean="0">
                        <a:solidFill>
                          <a:schemeClr val="tx1"/>
                        </a:solidFill>
                        <a:latin typeface="Calibri" panose="020F0502020204030204" pitchFamily="34" charset="0"/>
                      </a:endParaRPr>
                    </a:p>
                    <a:p>
                      <a:endParaRPr 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5514901"/>
                  </a:ext>
                </a:extLst>
              </a:tr>
            </a:tbl>
          </a:graphicData>
        </a:graphic>
      </p:graphicFrame>
      <p:sp>
        <p:nvSpPr>
          <p:cNvPr id="3" name="Dikdörtgen 2"/>
          <p:cNvSpPr/>
          <p:nvPr/>
        </p:nvSpPr>
        <p:spPr>
          <a:xfrm>
            <a:off x="2667001" y="337118"/>
            <a:ext cx="7515726" cy="400110"/>
          </a:xfrm>
          <a:prstGeom prst="rect">
            <a:avLst/>
          </a:prstGeom>
        </p:spPr>
        <p:txBody>
          <a:bodyPr wrap="square">
            <a:spAutoFit/>
          </a:bodyPr>
          <a:lstStyle/>
          <a:p>
            <a:pPr algn="ctr"/>
            <a:r>
              <a:rPr lang="tr-TR" sz="2000" b="1" dirty="0">
                <a:ln w="0"/>
                <a:latin typeface="Calibri" panose="020F0502020204030204" pitchFamily="34" charset="0"/>
              </a:rPr>
              <a:t>TEMEL TASARIM ELAMAN VE PRENSİPLERİ MATRİSİ ETKİNLİĞİ (A3) </a:t>
            </a:r>
            <a:endParaRPr lang="en-US" sz="2000" b="1" dirty="0">
              <a:ln w="0"/>
              <a:latin typeface="Calibri" panose="020F0502020204030204" pitchFamily="34" charset="0"/>
            </a:endParaRPr>
          </a:p>
        </p:txBody>
      </p:sp>
    </p:spTree>
    <p:extLst>
      <p:ext uri="{BB962C8B-B14F-4D97-AF65-F5344CB8AC3E}">
        <p14:creationId xmlns:p14="http://schemas.microsoft.com/office/powerpoint/2010/main" xmlns="" val="2221587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062134" y="724332"/>
            <a:ext cx="6477735" cy="400110"/>
          </a:xfrm>
          <a:prstGeom prst="rect">
            <a:avLst/>
          </a:prstGeom>
        </p:spPr>
        <p:txBody>
          <a:bodyPr wrap="none">
            <a:spAutoFit/>
          </a:bodyPr>
          <a:lstStyle/>
          <a:p>
            <a:pPr algn="ctr"/>
            <a:r>
              <a:rPr lang="tr-TR" sz="2000" b="1" dirty="0">
                <a:ln w="0"/>
                <a:latin typeface="Calibri" panose="020F0502020204030204" pitchFamily="34" charset="0"/>
              </a:rPr>
              <a:t>TEMEL TASARIM ELAMAN VE PRENSİPLERİNİ  EŞLEŞTİRELİM</a:t>
            </a:r>
            <a:endParaRPr lang="en-US" sz="2000" b="1" dirty="0">
              <a:ln w="0"/>
              <a:latin typeface="Calibri" panose="020F050202020403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3533128115"/>
              </p:ext>
            </p:extLst>
          </p:nvPr>
        </p:nvGraphicFramePr>
        <p:xfrm>
          <a:off x="1409698" y="1137724"/>
          <a:ext cx="10001252" cy="767080"/>
        </p:xfrm>
        <a:graphic>
          <a:graphicData uri="http://schemas.openxmlformats.org/drawingml/2006/table">
            <a:tbl>
              <a:tblPr firstRow="1" bandRow="1">
                <a:tableStyleId>{5940675A-B579-460E-94D1-54222C63F5DA}</a:tableStyleId>
              </a:tblPr>
              <a:tblGrid>
                <a:gridCol w="2500313">
                  <a:extLst>
                    <a:ext uri="{9D8B030D-6E8A-4147-A177-3AD203B41FA5}">
                      <a16:colId xmlns:a16="http://schemas.microsoft.com/office/drawing/2014/main" xmlns="" val="3886602910"/>
                    </a:ext>
                  </a:extLst>
                </a:gridCol>
                <a:gridCol w="2500313">
                  <a:extLst>
                    <a:ext uri="{9D8B030D-6E8A-4147-A177-3AD203B41FA5}">
                      <a16:colId xmlns:a16="http://schemas.microsoft.com/office/drawing/2014/main" xmlns="" val="3241255007"/>
                    </a:ext>
                  </a:extLst>
                </a:gridCol>
                <a:gridCol w="2500313">
                  <a:extLst>
                    <a:ext uri="{9D8B030D-6E8A-4147-A177-3AD203B41FA5}">
                      <a16:colId xmlns:a16="http://schemas.microsoft.com/office/drawing/2014/main" xmlns="" val="1307755579"/>
                    </a:ext>
                  </a:extLst>
                </a:gridCol>
                <a:gridCol w="2500313">
                  <a:extLst>
                    <a:ext uri="{9D8B030D-6E8A-4147-A177-3AD203B41FA5}">
                      <a16:colId xmlns:a16="http://schemas.microsoft.com/office/drawing/2014/main" xmlns="" val="4092317811"/>
                    </a:ext>
                  </a:extLst>
                </a:gridCol>
              </a:tblGrid>
              <a:tr h="370840">
                <a:tc>
                  <a:txBody>
                    <a:bodyPr/>
                    <a:lstStyle/>
                    <a:p>
                      <a:r>
                        <a:rPr lang="tr-TR" sz="2000" b="1" dirty="0" smtClean="0"/>
                        <a:t>1.DOKU</a:t>
                      </a:r>
                      <a:endParaRPr lang="tr-TR" sz="2000" b="1" dirty="0"/>
                    </a:p>
                  </a:txBody>
                  <a:tcPr>
                    <a:solidFill>
                      <a:schemeClr val="accent5">
                        <a:lumMod val="20000"/>
                        <a:lumOff val="80000"/>
                      </a:schemeClr>
                    </a:solidFill>
                  </a:tcPr>
                </a:tc>
                <a:tc>
                  <a:txBody>
                    <a:bodyPr/>
                    <a:lstStyle/>
                    <a:p>
                      <a:r>
                        <a:rPr lang="tr-TR" b="1" dirty="0" smtClean="0"/>
                        <a:t>2.ŞEKİL </a:t>
                      </a:r>
                      <a:endParaRPr lang="tr-TR" b="1" dirty="0"/>
                    </a:p>
                  </a:txBody>
                  <a:tcPr>
                    <a:solidFill>
                      <a:schemeClr val="accent5">
                        <a:lumMod val="20000"/>
                        <a:lumOff val="80000"/>
                      </a:schemeClr>
                    </a:solidFill>
                  </a:tcPr>
                </a:tc>
                <a:tc>
                  <a:txBody>
                    <a:bodyPr/>
                    <a:lstStyle/>
                    <a:p>
                      <a:r>
                        <a:rPr lang="tr-TR" b="1" dirty="0" smtClean="0"/>
                        <a:t>3.RİTİM</a:t>
                      </a:r>
                      <a:endParaRPr lang="tr-TR" b="1" dirty="0"/>
                    </a:p>
                  </a:txBody>
                  <a:tcPr>
                    <a:solidFill>
                      <a:schemeClr val="accent5">
                        <a:lumMod val="20000"/>
                        <a:lumOff val="80000"/>
                      </a:schemeClr>
                    </a:solidFill>
                  </a:tcPr>
                </a:tc>
                <a:tc>
                  <a:txBody>
                    <a:bodyPr/>
                    <a:lstStyle/>
                    <a:p>
                      <a:r>
                        <a:rPr lang="tr-TR" b="1" dirty="0" smtClean="0"/>
                        <a:t>4.FORM</a:t>
                      </a:r>
                      <a:endParaRPr lang="tr-TR" b="1" dirty="0"/>
                    </a:p>
                  </a:txBody>
                  <a:tcPr>
                    <a:solidFill>
                      <a:schemeClr val="accent5">
                        <a:lumMod val="20000"/>
                        <a:lumOff val="80000"/>
                      </a:schemeClr>
                    </a:solidFill>
                  </a:tcPr>
                </a:tc>
                <a:extLst>
                  <a:ext uri="{0D108BD9-81ED-4DB2-BD59-A6C34878D82A}">
                    <a16:rowId xmlns:a16="http://schemas.microsoft.com/office/drawing/2014/main" xmlns="" val="1179805734"/>
                  </a:ext>
                </a:extLst>
              </a:tr>
              <a:tr h="370840">
                <a:tc>
                  <a:txBody>
                    <a:bodyPr/>
                    <a:lstStyle/>
                    <a:p>
                      <a:r>
                        <a:rPr lang="tr-TR" b="1" dirty="0" smtClean="0"/>
                        <a:t>5.TON</a:t>
                      </a:r>
                      <a:endParaRPr lang="tr-TR" b="1" dirty="0"/>
                    </a:p>
                  </a:txBody>
                  <a:tcPr>
                    <a:solidFill>
                      <a:schemeClr val="accent5">
                        <a:lumMod val="20000"/>
                        <a:lumOff val="80000"/>
                      </a:schemeClr>
                    </a:solidFill>
                  </a:tcPr>
                </a:tc>
                <a:tc>
                  <a:txBody>
                    <a:bodyPr/>
                    <a:lstStyle/>
                    <a:p>
                      <a:r>
                        <a:rPr lang="tr-TR" b="1" dirty="0" smtClean="0"/>
                        <a:t>6.ŞEKİL</a:t>
                      </a:r>
                      <a:endParaRPr lang="tr-TR" b="1" dirty="0"/>
                    </a:p>
                  </a:txBody>
                  <a:tcPr>
                    <a:solidFill>
                      <a:schemeClr val="accent5">
                        <a:lumMod val="20000"/>
                        <a:lumOff val="80000"/>
                      </a:schemeClr>
                    </a:solidFill>
                  </a:tcPr>
                </a:tc>
                <a:tc>
                  <a:txBody>
                    <a:bodyPr/>
                    <a:lstStyle/>
                    <a:p>
                      <a:r>
                        <a:rPr lang="tr-TR" b="1" dirty="0" smtClean="0"/>
                        <a:t>7.DESEN</a:t>
                      </a:r>
                      <a:endParaRPr lang="tr-TR" b="1" dirty="0"/>
                    </a:p>
                  </a:txBody>
                  <a:tcPr>
                    <a:solidFill>
                      <a:schemeClr val="accent5">
                        <a:lumMod val="20000"/>
                        <a:lumOff val="80000"/>
                      </a:schemeClr>
                    </a:solidFill>
                  </a:tcPr>
                </a:tc>
                <a:tc>
                  <a:txBody>
                    <a:bodyPr/>
                    <a:lstStyle/>
                    <a:p>
                      <a:r>
                        <a:rPr lang="tr-TR" b="1" dirty="0" smtClean="0"/>
                        <a:t>8.FORM</a:t>
                      </a:r>
                      <a:endParaRPr lang="tr-TR" b="1" dirty="0"/>
                    </a:p>
                  </a:txBody>
                  <a:tcPr>
                    <a:solidFill>
                      <a:schemeClr val="accent5">
                        <a:lumMod val="20000"/>
                        <a:lumOff val="80000"/>
                      </a:schemeClr>
                    </a:solidFill>
                  </a:tcPr>
                </a:tc>
                <a:extLst>
                  <a:ext uri="{0D108BD9-81ED-4DB2-BD59-A6C34878D82A}">
                    <a16:rowId xmlns:a16="http://schemas.microsoft.com/office/drawing/2014/main" xmlns="" val="4234534983"/>
                  </a:ext>
                </a:extLst>
              </a:tr>
            </a:tbl>
          </a:graphicData>
        </a:graphic>
      </p:graphicFrame>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9472" y="2005956"/>
            <a:ext cx="2528506" cy="1256352"/>
          </a:xfrm>
          <a:prstGeom prst="rect">
            <a:avLst/>
          </a:prstGeom>
          <a:ln>
            <a:noFill/>
          </a:ln>
          <a:effectLst>
            <a:softEdge rad="112500"/>
          </a:effectLst>
        </p:spPr>
      </p:pic>
      <p:pic>
        <p:nvPicPr>
          <p:cNvPr id="8" name="Resi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7139" y="2008560"/>
            <a:ext cx="2550722" cy="1251145"/>
          </a:xfrm>
          <a:prstGeom prst="rect">
            <a:avLst/>
          </a:prstGeom>
          <a:ln>
            <a:noFill/>
          </a:ln>
          <a:effectLst>
            <a:softEdge rad="112500"/>
          </a:effectLst>
        </p:spPr>
      </p:pic>
      <p:grpSp>
        <p:nvGrpSpPr>
          <p:cNvPr id="15" name="Grup 14"/>
          <p:cNvGrpSpPr/>
          <p:nvPr/>
        </p:nvGrpSpPr>
        <p:grpSpPr>
          <a:xfrm>
            <a:off x="1134949" y="3306005"/>
            <a:ext cx="2258163" cy="429093"/>
            <a:chOff x="3946163" y="4093127"/>
            <a:chExt cx="2258163" cy="429093"/>
          </a:xfrm>
        </p:grpSpPr>
        <p:sp>
          <p:nvSpPr>
            <p:cNvPr id="9" name="Dikdörtgen 8"/>
            <p:cNvSpPr/>
            <p:nvPr/>
          </p:nvSpPr>
          <p:spPr>
            <a:xfrm>
              <a:off x="4127876" y="4093127"/>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n w="10160">
                  <a:solidFill>
                    <a:schemeClr val="accent5"/>
                  </a:solidFill>
                  <a:prstDash val="solid"/>
                </a:ln>
                <a:solidFill>
                  <a:srgbClr val="FFFFFF"/>
                </a:solidFill>
                <a:latin typeface="Calibri" panose="020F0502020204030204" pitchFamily="34" charset="0"/>
              </a:endParaRPr>
            </a:p>
          </p:txBody>
        </p:sp>
        <p:sp>
          <p:nvSpPr>
            <p:cNvPr id="11" name="Oval 10"/>
            <p:cNvSpPr/>
            <p:nvPr/>
          </p:nvSpPr>
          <p:spPr>
            <a:xfrm>
              <a:off x="3946163" y="4158388"/>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alibri" panose="020F0502020204030204" pitchFamily="34" charset="0"/>
                </a:rPr>
                <a:t>A</a:t>
              </a:r>
              <a:endParaRPr lang="en-US" sz="2000" b="1" dirty="0">
                <a:solidFill>
                  <a:schemeClr val="bg1"/>
                </a:solidFill>
                <a:latin typeface="Calibri" panose="020F0502020204030204" pitchFamily="34" charset="0"/>
              </a:endParaRPr>
            </a:p>
          </p:txBody>
        </p:sp>
      </p:grpSp>
      <p:grpSp>
        <p:nvGrpSpPr>
          <p:cNvPr id="13" name="Grup 12"/>
          <p:cNvGrpSpPr/>
          <p:nvPr/>
        </p:nvGrpSpPr>
        <p:grpSpPr>
          <a:xfrm>
            <a:off x="4079281" y="3306005"/>
            <a:ext cx="2224088" cy="429093"/>
            <a:chOff x="6578858" y="4074173"/>
            <a:chExt cx="2224088" cy="429093"/>
          </a:xfrm>
        </p:grpSpPr>
        <p:sp>
          <p:nvSpPr>
            <p:cNvPr id="10" name="Dikdörtgen 9"/>
            <p:cNvSpPr/>
            <p:nvPr/>
          </p:nvSpPr>
          <p:spPr>
            <a:xfrm>
              <a:off x="6726496" y="4074173"/>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n w="10160">
                  <a:solidFill>
                    <a:schemeClr val="accent5"/>
                  </a:solidFill>
                  <a:prstDash val="solid"/>
                </a:ln>
                <a:solidFill>
                  <a:srgbClr val="FFFFFF"/>
                </a:solidFill>
                <a:latin typeface="Calibri" panose="020F0502020204030204" pitchFamily="34" charset="0"/>
              </a:endParaRPr>
            </a:p>
          </p:txBody>
        </p:sp>
        <p:sp>
          <p:nvSpPr>
            <p:cNvPr id="12" name="Oval 11"/>
            <p:cNvSpPr/>
            <p:nvPr/>
          </p:nvSpPr>
          <p:spPr>
            <a:xfrm>
              <a:off x="6578858" y="4130554"/>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B</a:t>
              </a:r>
              <a:endParaRPr lang="en-US" sz="2000" b="1" dirty="0">
                <a:solidFill>
                  <a:schemeClr val="bg1"/>
                </a:solidFill>
                <a:latin typeface="Calibri" panose="020F0502020204030204" pitchFamily="34" charset="0"/>
              </a:endParaRPr>
            </a:p>
          </p:txBody>
        </p:sp>
      </p:grpSp>
      <p:pic>
        <p:nvPicPr>
          <p:cNvPr id="16" name="Resim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322817" y="1969539"/>
            <a:ext cx="2560991" cy="1268222"/>
          </a:xfrm>
          <a:prstGeom prst="rect">
            <a:avLst/>
          </a:prstGeom>
          <a:ln>
            <a:noFill/>
          </a:ln>
          <a:effectLst>
            <a:softEdge rad="112500"/>
          </a:effectLst>
        </p:spPr>
      </p:pic>
      <p:pic>
        <p:nvPicPr>
          <p:cNvPr id="17" name="Resim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59426" y="1986273"/>
            <a:ext cx="2575341" cy="1295718"/>
          </a:xfrm>
          <a:prstGeom prst="rect">
            <a:avLst/>
          </a:prstGeom>
          <a:ln>
            <a:noFill/>
          </a:ln>
          <a:effectLst>
            <a:softEdge rad="112500"/>
          </a:effectLst>
        </p:spPr>
      </p:pic>
      <p:sp>
        <p:nvSpPr>
          <p:cNvPr id="19" name="Dikdörtgen 18"/>
          <p:cNvSpPr/>
          <p:nvPr/>
        </p:nvSpPr>
        <p:spPr>
          <a:xfrm>
            <a:off x="9718921" y="3281991"/>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n w="0"/>
              <a:solidFill>
                <a:schemeClr val="tx1"/>
              </a:solidFill>
              <a:latin typeface="Calibri" panose="020F0502020204030204" pitchFamily="34" charset="0"/>
            </a:endParaRPr>
          </a:p>
        </p:txBody>
      </p:sp>
      <p:grpSp>
        <p:nvGrpSpPr>
          <p:cNvPr id="22" name="Grup 21"/>
          <p:cNvGrpSpPr/>
          <p:nvPr/>
        </p:nvGrpSpPr>
        <p:grpSpPr>
          <a:xfrm>
            <a:off x="6818014" y="3306005"/>
            <a:ext cx="2258163" cy="429093"/>
            <a:chOff x="1540417" y="5148324"/>
            <a:chExt cx="2258163" cy="429093"/>
          </a:xfrm>
        </p:grpSpPr>
        <p:sp>
          <p:nvSpPr>
            <p:cNvPr id="18" name="Dikdörtgen 17"/>
            <p:cNvSpPr/>
            <p:nvPr/>
          </p:nvSpPr>
          <p:spPr>
            <a:xfrm>
              <a:off x="1722130" y="5148324"/>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n w="0"/>
                <a:solidFill>
                  <a:schemeClr val="tx1"/>
                </a:solidFill>
                <a:latin typeface="Calibri" panose="020F0502020204030204" pitchFamily="34" charset="0"/>
              </a:endParaRPr>
            </a:p>
          </p:txBody>
        </p:sp>
        <p:sp>
          <p:nvSpPr>
            <p:cNvPr id="20" name="Oval 19"/>
            <p:cNvSpPr/>
            <p:nvPr/>
          </p:nvSpPr>
          <p:spPr>
            <a:xfrm>
              <a:off x="1540417" y="5240284"/>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C</a:t>
              </a:r>
              <a:endParaRPr lang="en-US" sz="2000" b="1" dirty="0">
                <a:solidFill>
                  <a:schemeClr val="bg1"/>
                </a:solidFill>
                <a:latin typeface="Calibri" panose="020F0502020204030204" pitchFamily="34" charset="0"/>
              </a:endParaRPr>
            </a:p>
          </p:txBody>
        </p:sp>
      </p:grpSp>
      <p:sp>
        <p:nvSpPr>
          <p:cNvPr id="21" name="Oval 20"/>
          <p:cNvSpPr/>
          <p:nvPr/>
        </p:nvSpPr>
        <p:spPr>
          <a:xfrm>
            <a:off x="9536145" y="3361560"/>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D</a:t>
            </a:r>
            <a:endParaRPr lang="en-US" sz="2000" b="1" dirty="0">
              <a:solidFill>
                <a:schemeClr val="bg1"/>
              </a:solidFill>
              <a:latin typeface="Calibri" panose="020F0502020204030204" pitchFamily="34" charset="0"/>
            </a:endParaRPr>
          </a:p>
        </p:txBody>
      </p:sp>
      <p:pic>
        <p:nvPicPr>
          <p:cNvPr id="23" name="Resim 2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12485" y="4177168"/>
            <a:ext cx="2550722" cy="1259419"/>
          </a:xfrm>
          <a:prstGeom prst="rect">
            <a:avLst/>
          </a:prstGeom>
          <a:ln>
            <a:noFill/>
          </a:ln>
          <a:effectLst>
            <a:softEdge rad="112500"/>
          </a:effectLst>
        </p:spPr>
      </p:pic>
      <p:pic>
        <p:nvPicPr>
          <p:cNvPr id="24" name="Resim 2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88320" y="4250901"/>
            <a:ext cx="2571106" cy="1277518"/>
          </a:xfrm>
          <a:prstGeom prst="rect">
            <a:avLst/>
          </a:prstGeom>
          <a:ln>
            <a:noFill/>
          </a:ln>
          <a:effectLst>
            <a:softEdge rad="112500"/>
          </a:effectLst>
        </p:spPr>
      </p:pic>
      <p:grpSp>
        <p:nvGrpSpPr>
          <p:cNvPr id="29" name="Grup 28"/>
          <p:cNvGrpSpPr/>
          <p:nvPr/>
        </p:nvGrpSpPr>
        <p:grpSpPr>
          <a:xfrm>
            <a:off x="1212485" y="5757931"/>
            <a:ext cx="2313587" cy="429093"/>
            <a:chOff x="974362" y="6834706"/>
            <a:chExt cx="2313587" cy="429093"/>
          </a:xfrm>
        </p:grpSpPr>
        <p:sp>
          <p:nvSpPr>
            <p:cNvPr id="25" name="Dikdörtgen 24"/>
            <p:cNvSpPr/>
            <p:nvPr/>
          </p:nvSpPr>
          <p:spPr>
            <a:xfrm>
              <a:off x="1211499" y="6834706"/>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n w="0"/>
                <a:solidFill>
                  <a:schemeClr val="tx1"/>
                </a:solidFill>
                <a:latin typeface="Calibri" panose="020F0502020204030204" pitchFamily="34" charset="0"/>
              </a:endParaRPr>
            </a:p>
          </p:txBody>
        </p:sp>
        <p:sp>
          <p:nvSpPr>
            <p:cNvPr id="27" name="Oval 26"/>
            <p:cNvSpPr/>
            <p:nvPr/>
          </p:nvSpPr>
          <p:spPr>
            <a:xfrm>
              <a:off x="974362" y="6934377"/>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E</a:t>
              </a:r>
              <a:endParaRPr lang="en-US" sz="2000" b="1" dirty="0">
                <a:solidFill>
                  <a:schemeClr val="bg1"/>
                </a:solidFill>
                <a:latin typeface="Calibri" panose="020F0502020204030204" pitchFamily="34" charset="0"/>
              </a:endParaRPr>
            </a:p>
          </p:txBody>
        </p:sp>
      </p:grpSp>
      <p:grpSp>
        <p:nvGrpSpPr>
          <p:cNvPr id="30" name="Grup 29"/>
          <p:cNvGrpSpPr/>
          <p:nvPr/>
        </p:nvGrpSpPr>
        <p:grpSpPr>
          <a:xfrm>
            <a:off x="4151680" y="5717830"/>
            <a:ext cx="2224089" cy="429093"/>
            <a:chOff x="3607057" y="6834706"/>
            <a:chExt cx="2224089" cy="429093"/>
          </a:xfrm>
        </p:grpSpPr>
        <p:sp>
          <p:nvSpPr>
            <p:cNvPr id="26" name="Dikdörtgen 25"/>
            <p:cNvSpPr/>
            <p:nvPr/>
          </p:nvSpPr>
          <p:spPr>
            <a:xfrm>
              <a:off x="3754696" y="6834706"/>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n w="0"/>
                <a:solidFill>
                  <a:schemeClr val="tx1"/>
                </a:solidFill>
                <a:latin typeface="Calibri" panose="020F0502020204030204" pitchFamily="34" charset="0"/>
              </a:endParaRPr>
            </a:p>
          </p:txBody>
        </p:sp>
        <p:sp>
          <p:nvSpPr>
            <p:cNvPr id="28" name="Oval 27"/>
            <p:cNvSpPr/>
            <p:nvPr/>
          </p:nvSpPr>
          <p:spPr>
            <a:xfrm>
              <a:off x="3607057" y="6924872"/>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alibri" panose="020F0502020204030204" pitchFamily="34" charset="0"/>
                </a:rPr>
                <a:t>F</a:t>
              </a:r>
              <a:endParaRPr lang="en-US" sz="2000" b="1" dirty="0">
                <a:solidFill>
                  <a:schemeClr val="bg1"/>
                </a:solidFill>
                <a:latin typeface="Calibri" panose="020F0502020204030204" pitchFamily="34" charset="0"/>
              </a:endParaRPr>
            </a:p>
          </p:txBody>
        </p:sp>
      </p:grpSp>
      <p:pic>
        <p:nvPicPr>
          <p:cNvPr id="31" name="Resim 3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488059" y="4265433"/>
            <a:ext cx="2519825" cy="1283536"/>
          </a:xfrm>
          <a:prstGeom prst="rect">
            <a:avLst/>
          </a:prstGeom>
          <a:ln>
            <a:noFill/>
          </a:ln>
          <a:effectLst>
            <a:softEdge rad="112500"/>
          </a:effectLst>
        </p:spPr>
      </p:pic>
      <p:pic>
        <p:nvPicPr>
          <p:cNvPr id="32" name="Resim 3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748291" y="4265432"/>
            <a:ext cx="2550722" cy="1283536"/>
          </a:xfrm>
          <a:prstGeom prst="rect">
            <a:avLst/>
          </a:prstGeom>
          <a:ln>
            <a:noFill/>
          </a:ln>
          <a:effectLst>
            <a:softEdge rad="112500"/>
          </a:effectLst>
        </p:spPr>
      </p:pic>
      <p:grpSp>
        <p:nvGrpSpPr>
          <p:cNvPr id="37" name="Grup 36"/>
          <p:cNvGrpSpPr/>
          <p:nvPr/>
        </p:nvGrpSpPr>
        <p:grpSpPr>
          <a:xfrm>
            <a:off x="6658629" y="5717830"/>
            <a:ext cx="2313587" cy="429093"/>
            <a:chOff x="6843540" y="5413753"/>
            <a:chExt cx="2313587" cy="429093"/>
          </a:xfrm>
        </p:grpSpPr>
        <p:sp>
          <p:nvSpPr>
            <p:cNvPr id="33" name="Dikdörtgen 32"/>
            <p:cNvSpPr/>
            <p:nvPr/>
          </p:nvSpPr>
          <p:spPr>
            <a:xfrm>
              <a:off x="7080677" y="5413753"/>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n w="0"/>
                <a:solidFill>
                  <a:schemeClr val="tx1"/>
                </a:solidFill>
                <a:latin typeface="Calibri" panose="020F0502020204030204" pitchFamily="34" charset="0"/>
              </a:endParaRPr>
            </a:p>
          </p:txBody>
        </p:sp>
        <p:sp>
          <p:nvSpPr>
            <p:cNvPr id="35" name="Oval 34"/>
            <p:cNvSpPr/>
            <p:nvPr/>
          </p:nvSpPr>
          <p:spPr>
            <a:xfrm>
              <a:off x="6843540" y="5473394"/>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alibri" panose="020F0502020204030204" pitchFamily="34" charset="0"/>
                </a:rPr>
                <a:t>G</a:t>
              </a:r>
              <a:endParaRPr lang="en-US" sz="2000" b="1" dirty="0">
                <a:solidFill>
                  <a:schemeClr val="bg1"/>
                </a:solidFill>
                <a:latin typeface="Calibri" panose="020F0502020204030204" pitchFamily="34" charset="0"/>
              </a:endParaRPr>
            </a:p>
          </p:txBody>
        </p:sp>
      </p:grpSp>
      <p:grpSp>
        <p:nvGrpSpPr>
          <p:cNvPr id="38" name="Grup 37"/>
          <p:cNvGrpSpPr/>
          <p:nvPr/>
        </p:nvGrpSpPr>
        <p:grpSpPr>
          <a:xfrm>
            <a:off x="9469641" y="5717829"/>
            <a:ext cx="2267341" cy="429093"/>
            <a:chOff x="9476235" y="5393854"/>
            <a:chExt cx="2267341" cy="429093"/>
          </a:xfrm>
        </p:grpSpPr>
        <p:sp>
          <p:nvSpPr>
            <p:cNvPr id="34" name="Dikdörtgen 33"/>
            <p:cNvSpPr/>
            <p:nvPr/>
          </p:nvSpPr>
          <p:spPr>
            <a:xfrm>
              <a:off x="9667126" y="5393854"/>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n w="0"/>
                <a:solidFill>
                  <a:schemeClr val="tx1"/>
                </a:solidFill>
                <a:latin typeface="Calibri" panose="020F0502020204030204" pitchFamily="34" charset="0"/>
              </a:endParaRPr>
            </a:p>
          </p:txBody>
        </p:sp>
        <p:sp>
          <p:nvSpPr>
            <p:cNvPr id="36" name="Oval 35"/>
            <p:cNvSpPr/>
            <p:nvPr/>
          </p:nvSpPr>
          <p:spPr>
            <a:xfrm>
              <a:off x="9476235" y="5473394"/>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H</a:t>
              </a:r>
              <a:endParaRPr lang="en-US" sz="2000" b="1"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995323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081184" y="648132"/>
            <a:ext cx="6477735" cy="400110"/>
          </a:xfrm>
          <a:prstGeom prst="rect">
            <a:avLst/>
          </a:prstGeom>
        </p:spPr>
        <p:txBody>
          <a:bodyPr wrap="none">
            <a:spAutoFit/>
          </a:bodyPr>
          <a:lstStyle/>
          <a:p>
            <a:pPr algn="ctr"/>
            <a:r>
              <a:rPr lang="tr-TR" sz="2000" b="1" dirty="0">
                <a:ln w="0"/>
                <a:latin typeface="Calibri" panose="020F0502020204030204" pitchFamily="34" charset="0"/>
              </a:rPr>
              <a:t>TEMEL TASARIM ELAMAN VE PRENSİPLERİNİ  EŞLEŞTİRELİM</a:t>
            </a:r>
            <a:endParaRPr lang="en-US" sz="2000" b="1" dirty="0">
              <a:ln w="0"/>
              <a:latin typeface="Calibri" panose="020F050202020403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2637526964"/>
              </p:ext>
            </p:extLst>
          </p:nvPr>
        </p:nvGraphicFramePr>
        <p:xfrm>
          <a:off x="1428748" y="1061524"/>
          <a:ext cx="10001252" cy="767080"/>
        </p:xfrm>
        <a:graphic>
          <a:graphicData uri="http://schemas.openxmlformats.org/drawingml/2006/table">
            <a:tbl>
              <a:tblPr firstRow="1" bandRow="1">
                <a:tableStyleId>{5940675A-B579-460E-94D1-54222C63F5DA}</a:tableStyleId>
              </a:tblPr>
              <a:tblGrid>
                <a:gridCol w="2500313">
                  <a:extLst>
                    <a:ext uri="{9D8B030D-6E8A-4147-A177-3AD203B41FA5}">
                      <a16:colId xmlns:a16="http://schemas.microsoft.com/office/drawing/2014/main" xmlns="" val="3886602910"/>
                    </a:ext>
                  </a:extLst>
                </a:gridCol>
                <a:gridCol w="2500313">
                  <a:extLst>
                    <a:ext uri="{9D8B030D-6E8A-4147-A177-3AD203B41FA5}">
                      <a16:colId xmlns:a16="http://schemas.microsoft.com/office/drawing/2014/main" xmlns="" val="3241255007"/>
                    </a:ext>
                  </a:extLst>
                </a:gridCol>
                <a:gridCol w="2500313">
                  <a:extLst>
                    <a:ext uri="{9D8B030D-6E8A-4147-A177-3AD203B41FA5}">
                      <a16:colId xmlns:a16="http://schemas.microsoft.com/office/drawing/2014/main" xmlns="" val="1307755579"/>
                    </a:ext>
                  </a:extLst>
                </a:gridCol>
                <a:gridCol w="2500313">
                  <a:extLst>
                    <a:ext uri="{9D8B030D-6E8A-4147-A177-3AD203B41FA5}">
                      <a16:colId xmlns:a16="http://schemas.microsoft.com/office/drawing/2014/main" xmlns="" val="4092317811"/>
                    </a:ext>
                  </a:extLst>
                </a:gridCol>
              </a:tblGrid>
              <a:tr h="370840">
                <a:tc>
                  <a:txBody>
                    <a:bodyPr/>
                    <a:lstStyle/>
                    <a:p>
                      <a:r>
                        <a:rPr lang="tr-TR" sz="2000" b="1" dirty="0" smtClean="0"/>
                        <a:t>1.DOKU</a:t>
                      </a:r>
                      <a:endParaRPr lang="tr-TR" sz="2000" b="1" dirty="0"/>
                    </a:p>
                  </a:txBody>
                  <a:tcPr>
                    <a:solidFill>
                      <a:schemeClr val="accent5">
                        <a:lumMod val="20000"/>
                        <a:lumOff val="80000"/>
                      </a:schemeClr>
                    </a:solidFill>
                  </a:tcPr>
                </a:tc>
                <a:tc>
                  <a:txBody>
                    <a:bodyPr/>
                    <a:lstStyle/>
                    <a:p>
                      <a:r>
                        <a:rPr lang="tr-TR" b="1" dirty="0" smtClean="0"/>
                        <a:t>2.ŞEKİL </a:t>
                      </a:r>
                      <a:endParaRPr lang="tr-TR" b="1" dirty="0"/>
                    </a:p>
                  </a:txBody>
                  <a:tcPr>
                    <a:solidFill>
                      <a:schemeClr val="accent5">
                        <a:lumMod val="20000"/>
                        <a:lumOff val="80000"/>
                      </a:schemeClr>
                    </a:solidFill>
                  </a:tcPr>
                </a:tc>
                <a:tc>
                  <a:txBody>
                    <a:bodyPr/>
                    <a:lstStyle/>
                    <a:p>
                      <a:r>
                        <a:rPr lang="tr-TR" b="1" dirty="0" smtClean="0"/>
                        <a:t>3.RİTİM</a:t>
                      </a:r>
                      <a:endParaRPr lang="tr-TR" b="1" dirty="0"/>
                    </a:p>
                  </a:txBody>
                  <a:tcPr>
                    <a:solidFill>
                      <a:schemeClr val="accent5">
                        <a:lumMod val="20000"/>
                        <a:lumOff val="80000"/>
                      </a:schemeClr>
                    </a:solidFill>
                  </a:tcPr>
                </a:tc>
                <a:tc>
                  <a:txBody>
                    <a:bodyPr/>
                    <a:lstStyle/>
                    <a:p>
                      <a:r>
                        <a:rPr lang="tr-TR" b="1" dirty="0" smtClean="0"/>
                        <a:t>4.FORM</a:t>
                      </a:r>
                      <a:endParaRPr lang="tr-TR" b="1" dirty="0"/>
                    </a:p>
                  </a:txBody>
                  <a:tcPr>
                    <a:solidFill>
                      <a:schemeClr val="accent5">
                        <a:lumMod val="20000"/>
                        <a:lumOff val="80000"/>
                      </a:schemeClr>
                    </a:solidFill>
                  </a:tcPr>
                </a:tc>
                <a:extLst>
                  <a:ext uri="{0D108BD9-81ED-4DB2-BD59-A6C34878D82A}">
                    <a16:rowId xmlns:a16="http://schemas.microsoft.com/office/drawing/2014/main" xmlns="" val="1179805734"/>
                  </a:ext>
                </a:extLst>
              </a:tr>
              <a:tr h="370840">
                <a:tc>
                  <a:txBody>
                    <a:bodyPr/>
                    <a:lstStyle/>
                    <a:p>
                      <a:r>
                        <a:rPr lang="tr-TR" b="1" dirty="0" smtClean="0"/>
                        <a:t>5.TON</a:t>
                      </a:r>
                      <a:endParaRPr lang="tr-TR" b="1" dirty="0"/>
                    </a:p>
                  </a:txBody>
                  <a:tcPr>
                    <a:solidFill>
                      <a:schemeClr val="accent5">
                        <a:lumMod val="20000"/>
                        <a:lumOff val="80000"/>
                      </a:schemeClr>
                    </a:solidFill>
                  </a:tcPr>
                </a:tc>
                <a:tc>
                  <a:txBody>
                    <a:bodyPr/>
                    <a:lstStyle/>
                    <a:p>
                      <a:r>
                        <a:rPr lang="tr-TR" b="1" dirty="0" smtClean="0"/>
                        <a:t>6.ŞEKİL</a:t>
                      </a:r>
                      <a:endParaRPr lang="tr-TR" b="1" dirty="0"/>
                    </a:p>
                  </a:txBody>
                  <a:tcPr>
                    <a:solidFill>
                      <a:schemeClr val="accent5">
                        <a:lumMod val="20000"/>
                        <a:lumOff val="80000"/>
                      </a:schemeClr>
                    </a:solidFill>
                  </a:tcPr>
                </a:tc>
                <a:tc>
                  <a:txBody>
                    <a:bodyPr/>
                    <a:lstStyle/>
                    <a:p>
                      <a:r>
                        <a:rPr lang="tr-TR" b="1" dirty="0" smtClean="0"/>
                        <a:t>7.DESEN</a:t>
                      </a:r>
                      <a:endParaRPr lang="tr-TR" b="1" dirty="0"/>
                    </a:p>
                  </a:txBody>
                  <a:tcPr>
                    <a:solidFill>
                      <a:schemeClr val="accent5">
                        <a:lumMod val="20000"/>
                        <a:lumOff val="80000"/>
                      </a:schemeClr>
                    </a:solidFill>
                  </a:tcPr>
                </a:tc>
                <a:tc>
                  <a:txBody>
                    <a:bodyPr/>
                    <a:lstStyle/>
                    <a:p>
                      <a:r>
                        <a:rPr lang="tr-TR" b="1" dirty="0" smtClean="0"/>
                        <a:t>8.FORM</a:t>
                      </a:r>
                      <a:endParaRPr lang="tr-TR" b="1" dirty="0"/>
                    </a:p>
                  </a:txBody>
                  <a:tcPr>
                    <a:solidFill>
                      <a:schemeClr val="accent5">
                        <a:lumMod val="20000"/>
                        <a:lumOff val="80000"/>
                      </a:schemeClr>
                    </a:solidFill>
                  </a:tcPr>
                </a:tc>
                <a:extLst>
                  <a:ext uri="{0D108BD9-81ED-4DB2-BD59-A6C34878D82A}">
                    <a16:rowId xmlns:a16="http://schemas.microsoft.com/office/drawing/2014/main" xmlns="" val="4234534983"/>
                  </a:ext>
                </a:extLst>
              </a:tr>
            </a:tbl>
          </a:graphicData>
        </a:graphic>
      </p:graphicFrame>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18522" y="1929756"/>
            <a:ext cx="2528506" cy="1256352"/>
          </a:xfrm>
          <a:prstGeom prst="rect">
            <a:avLst/>
          </a:prstGeom>
          <a:ln>
            <a:noFill/>
          </a:ln>
          <a:effectLst>
            <a:softEdge rad="112500"/>
          </a:effectLst>
        </p:spPr>
      </p:pic>
      <p:pic>
        <p:nvPicPr>
          <p:cNvPr id="8" name="Resi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6189" y="1932360"/>
            <a:ext cx="2550722" cy="1251145"/>
          </a:xfrm>
          <a:prstGeom prst="rect">
            <a:avLst/>
          </a:prstGeom>
          <a:ln>
            <a:noFill/>
          </a:ln>
          <a:effectLst>
            <a:softEdge rad="112500"/>
          </a:effectLst>
        </p:spPr>
      </p:pic>
      <p:grpSp>
        <p:nvGrpSpPr>
          <p:cNvPr id="15" name="Grup 14"/>
          <p:cNvGrpSpPr/>
          <p:nvPr/>
        </p:nvGrpSpPr>
        <p:grpSpPr>
          <a:xfrm>
            <a:off x="1153999" y="3229805"/>
            <a:ext cx="2258163" cy="429093"/>
            <a:chOff x="3946163" y="4093127"/>
            <a:chExt cx="2258163" cy="429093"/>
          </a:xfrm>
        </p:grpSpPr>
        <p:sp>
          <p:nvSpPr>
            <p:cNvPr id="9" name="Dikdörtgen 8"/>
            <p:cNvSpPr/>
            <p:nvPr/>
          </p:nvSpPr>
          <p:spPr>
            <a:xfrm>
              <a:off x="4127876" y="4093127"/>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ln w="0"/>
                  <a:solidFill>
                    <a:schemeClr val="tx1"/>
                  </a:solidFill>
                  <a:latin typeface="Calibri" panose="020F0502020204030204" pitchFamily="34" charset="0"/>
                </a:rPr>
                <a:t>ŞEKİL</a:t>
              </a:r>
              <a:endParaRPr lang="en-US" sz="2000" b="1" dirty="0">
                <a:ln w="10160">
                  <a:solidFill>
                    <a:schemeClr val="accent5"/>
                  </a:solidFill>
                  <a:prstDash val="solid"/>
                </a:ln>
                <a:solidFill>
                  <a:srgbClr val="FFFFFF"/>
                </a:solidFill>
                <a:latin typeface="Calibri" panose="020F0502020204030204" pitchFamily="34" charset="0"/>
              </a:endParaRPr>
            </a:p>
          </p:txBody>
        </p:sp>
        <p:sp>
          <p:nvSpPr>
            <p:cNvPr id="11" name="Oval 10"/>
            <p:cNvSpPr/>
            <p:nvPr/>
          </p:nvSpPr>
          <p:spPr>
            <a:xfrm>
              <a:off x="3946163" y="4158388"/>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alibri" panose="020F0502020204030204" pitchFamily="34" charset="0"/>
                </a:rPr>
                <a:t>A</a:t>
              </a:r>
              <a:endParaRPr lang="en-US" sz="2000" b="1" dirty="0">
                <a:solidFill>
                  <a:schemeClr val="bg1"/>
                </a:solidFill>
                <a:latin typeface="Calibri" panose="020F0502020204030204" pitchFamily="34" charset="0"/>
              </a:endParaRPr>
            </a:p>
          </p:txBody>
        </p:sp>
      </p:grpSp>
      <p:grpSp>
        <p:nvGrpSpPr>
          <p:cNvPr id="13" name="Grup 12"/>
          <p:cNvGrpSpPr/>
          <p:nvPr/>
        </p:nvGrpSpPr>
        <p:grpSpPr>
          <a:xfrm>
            <a:off x="4098331" y="3229805"/>
            <a:ext cx="2224088" cy="429093"/>
            <a:chOff x="6578858" y="4074173"/>
            <a:chExt cx="2224088" cy="429093"/>
          </a:xfrm>
        </p:grpSpPr>
        <p:sp>
          <p:nvSpPr>
            <p:cNvPr id="10" name="Dikdörtgen 9"/>
            <p:cNvSpPr/>
            <p:nvPr/>
          </p:nvSpPr>
          <p:spPr>
            <a:xfrm>
              <a:off x="6726496" y="4074173"/>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ln w="0"/>
                  <a:solidFill>
                    <a:schemeClr val="tx1"/>
                  </a:solidFill>
                  <a:latin typeface="Calibri" panose="020F0502020204030204" pitchFamily="34" charset="0"/>
                </a:rPr>
                <a:t>RİTİM</a:t>
              </a:r>
              <a:endParaRPr lang="en-US" sz="2000" b="1" dirty="0">
                <a:ln w="10160">
                  <a:solidFill>
                    <a:schemeClr val="accent5"/>
                  </a:solidFill>
                  <a:prstDash val="solid"/>
                </a:ln>
                <a:solidFill>
                  <a:srgbClr val="FFFFFF"/>
                </a:solidFill>
                <a:latin typeface="Calibri" panose="020F0502020204030204" pitchFamily="34" charset="0"/>
              </a:endParaRPr>
            </a:p>
          </p:txBody>
        </p:sp>
        <p:sp>
          <p:nvSpPr>
            <p:cNvPr id="12" name="Oval 11"/>
            <p:cNvSpPr/>
            <p:nvPr/>
          </p:nvSpPr>
          <p:spPr>
            <a:xfrm>
              <a:off x="6578858" y="4130554"/>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B</a:t>
              </a:r>
              <a:endParaRPr lang="en-US" sz="2000" b="1" dirty="0">
                <a:solidFill>
                  <a:schemeClr val="bg1"/>
                </a:solidFill>
                <a:latin typeface="Calibri" panose="020F0502020204030204" pitchFamily="34" charset="0"/>
              </a:endParaRPr>
            </a:p>
          </p:txBody>
        </p:sp>
      </p:grpSp>
      <p:pic>
        <p:nvPicPr>
          <p:cNvPr id="16" name="Resim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341867" y="1893339"/>
            <a:ext cx="2560991" cy="1268222"/>
          </a:xfrm>
          <a:prstGeom prst="rect">
            <a:avLst/>
          </a:prstGeom>
          <a:ln>
            <a:noFill/>
          </a:ln>
          <a:effectLst>
            <a:softEdge rad="112500"/>
          </a:effectLst>
        </p:spPr>
      </p:pic>
      <p:pic>
        <p:nvPicPr>
          <p:cNvPr id="17" name="Resim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78476" y="1910073"/>
            <a:ext cx="2575341" cy="1295718"/>
          </a:xfrm>
          <a:prstGeom prst="rect">
            <a:avLst/>
          </a:prstGeom>
          <a:ln>
            <a:noFill/>
          </a:ln>
          <a:effectLst>
            <a:softEdge rad="112500"/>
          </a:effectLst>
        </p:spPr>
      </p:pic>
      <p:sp>
        <p:nvSpPr>
          <p:cNvPr id="19" name="Dikdörtgen 18"/>
          <p:cNvSpPr/>
          <p:nvPr/>
        </p:nvSpPr>
        <p:spPr>
          <a:xfrm>
            <a:off x="9737971" y="3205791"/>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ln w="0"/>
                <a:solidFill>
                  <a:schemeClr val="tx1"/>
                </a:solidFill>
                <a:latin typeface="Calibri" panose="020F0502020204030204" pitchFamily="34" charset="0"/>
              </a:rPr>
              <a:t>DOKU</a:t>
            </a:r>
            <a:endParaRPr lang="en-US" sz="2000" b="1" dirty="0">
              <a:ln w="0"/>
              <a:solidFill>
                <a:schemeClr val="tx1"/>
              </a:solidFill>
              <a:latin typeface="Calibri" panose="020F0502020204030204" pitchFamily="34" charset="0"/>
            </a:endParaRPr>
          </a:p>
        </p:txBody>
      </p:sp>
      <p:grpSp>
        <p:nvGrpSpPr>
          <p:cNvPr id="22" name="Grup 21"/>
          <p:cNvGrpSpPr/>
          <p:nvPr/>
        </p:nvGrpSpPr>
        <p:grpSpPr>
          <a:xfrm>
            <a:off x="6837064" y="3229805"/>
            <a:ext cx="2258163" cy="429093"/>
            <a:chOff x="1540417" y="5148324"/>
            <a:chExt cx="2258163" cy="429093"/>
          </a:xfrm>
        </p:grpSpPr>
        <p:sp>
          <p:nvSpPr>
            <p:cNvPr id="18" name="Dikdörtgen 17"/>
            <p:cNvSpPr/>
            <p:nvPr/>
          </p:nvSpPr>
          <p:spPr>
            <a:xfrm>
              <a:off x="1722130" y="5148324"/>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ln w="0"/>
                  <a:solidFill>
                    <a:schemeClr val="tx1"/>
                  </a:solidFill>
                  <a:latin typeface="Calibri" panose="020F0502020204030204" pitchFamily="34" charset="0"/>
                </a:rPr>
                <a:t>FORM</a:t>
              </a:r>
              <a:endParaRPr lang="en-US" sz="2000" b="1" dirty="0">
                <a:ln w="0"/>
                <a:solidFill>
                  <a:schemeClr val="tx1"/>
                </a:solidFill>
                <a:latin typeface="Calibri" panose="020F0502020204030204" pitchFamily="34" charset="0"/>
              </a:endParaRPr>
            </a:p>
          </p:txBody>
        </p:sp>
        <p:sp>
          <p:nvSpPr>
            <p:cNvPr id="20" name="Oval 19"/>
            <p:cNvSpPr/>
            <p:nvPr/>
          </p:nvSpPr>
          <p:spPr>
            <a:xfrm>
              <a:off x="1540417" y="5240284"/>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C</a:t>
              </a:r>
              <a:endParaRPr lang="en-US" sz="2000" b="1" dirty="0">
                <a:solidFill>
                  <a:schemeClr val="bg1"/>
                </a:solidFill>
                <a:latin typeface="Calibri" panose="020F0502020204030204" pitchFamily="34" charset="0"/>
              </a:endParaRPr>
            </a:p>
          </p:txBody>
        </p:sp>
      </p:grpSp>
      <p:sp>
        <p:nvSpPr>
          <p:cNvPr id="21" name="Oval 20"/>
          <p:cNvSpPr/>
          <p:nvPr/>
        </p:nvSpPr>
        <p:spPr>
          <a:xfrm>
            <a:off x="9555195" y="3285360"/>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D</a:t>
            </a:r>
            <a:endParaRPr lang="en-US" sz="2000" b="1" dirty="0">
              <a:solidFill>
                <a:schemeClr val="bg1"/>
              </a:solidFill>
              <a:latin typeface="Calibri" panose="020F0502020204030204" pitchFamily="34" charset="0"/>
            </a:endParaRPr>
          </a:p>
        </p:txBody>
      </p:sp>
      <p:pic>
        <p:nvPicPr>
          <p:cNvPr id="23" name="Resim 2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31535" y="4100968"/>
            <a:ext cx="2550722" cy="1259419"/>
          </a:xfrm>
          <a:prstGeom prst="rect">
            <a:avLst/>
          </a:prstGeom>
          <a:ln>
            <a:noFill/>
          </a:ln>
          <a:effectLst>
            <a:softEdge rad="112500"/>
          </a:effectLst>
        </p:spPr>
      </p:pic>
      <p:pic>
        <p:nvPicPr>
          <p:cNvPr id="24" name="Resim 2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07370" y="4174701"/>
            <a:ext cx="2571106" cy="1277518"/>
          </a:xfrm>
          <a:prstGeom prst="rect">
            <a:avLst/>
          </a:prstGeom>
          <a:ln>
            <a:noFill/>
          </a:ln>
          <a:effectLst>
            <a:softEdge rad="112500"/>
          </a:effectLst>
        </p:spPr>
      </p:pic>
      <p:grpSp>
        <p:nvGrpSpPr>
          <p:cNvPr id="29" name="Grup 28"/>
          <p:cNvGrpSpPr/>
          <p:nvPr/>
        </p:nvGrpSpPr>
        <p:grpSpPr>
          <a:xfrm>
            <a:off x="1231535" y="5681731"/>
            <a:ext cx="2313587" cy="429093"/>
            <a:chOff x="974362" y="6834706"/>
            <a:chExt cx="2313587" cy="429093"/>
          </a:xfrm>
        </p:grpSpPr>
        <p:sp>
          <p:nvSpPr>
            <p:cNvPr id="25" name="Dikdörtgen 24"/>
            <p:cNvSpPr/>
            <p:nvPr/>
          </p:nvSpPr>
          <p:spPr>
            <a:xfrm>
              <a:off x="1211499" y="6834706"/>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ln w="0"/>
                  <a:solidFill>
                    <a:schemeClr val="tx1"/>
                  </a:solidFill>
                  <a:latin typeface="Calibri" panose="020F0502020204030204" pitchFamily="34" charset="0"/>
                </a:rPr>
                <a:t>DERİNLİK</a:t>
              </a:r>
              <a:endParaRPr lang="en-US" sz="2000" b="1" dirty="0">
                <a:ln w="0"/>
                <a:solidFill>
                  <a:schemeClr val="tx1"/>
                </a:solidFill>
                <a:latin typeface="Calibri" panose="020F0502020204030204" pitchFamily="34" charset="0"/>
              </a:endParaRPr>
            </a:p>
          </p:txBody>
        </p:sp>
        <p:sp>
          <p:nvSpPr>
            <p:cNvPr id="27" name="Oval 26"/>
            <p:cNvSpPr/>
            <p:nvPr/>
          </p:nvSpPr>
          <p:spPr>
            <a:xfrm>
              <a:off x="974362" y="6934377"/>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E</a:t>
              </a:r>
              <a:endParaRPr lang="en-US" sz="2000" b="1" dirty="0">
                <a:solidFill>
                  <a:schemeClr val="bg1"/>
                </a:solidFill>
                <a:latin typeface="Calibri" panose="020F0502020204030204" pitchFamily="34" charset="0"/>
              </a:endParaRPr>
            </a:p>
          </p:txBody>
        </p:sp>
      </p:grpSp>
      <p:grpSp>
        <p:nvGrpSpPr>
          <p:cNvPr id="30" name="Grup 29"/>
          <p:cNvGrpSpPr/>
          <p:nvPr/>
        </p:nvGrpSpPr>
        <p:grpSpPr>
          <a:xfrm>
            <a:off x="4170730" y="5641630"/>
            <a:ext cx="2224089" cy="429093"/>
            <a:chOff x="3607057" y="6834706"/>
            <a:chExt cx="2224089" cy="429093"/>
          </a:xfrm>
        </p:grpSpPr>
        <p:sp>
          <p:nvSpPr>
            <p:cNvPr id="26" name="Dikdörtgen 25"/>
            <p:cNvSpPr/>
            <p:nvPr/>
          </p:nvSpPr>
          <p:spPr>
            <a:xfrm>
              <a:off x="3754696" y="6834706"/>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ln w="0"/>
                  <a:solidFill>
                    <a:schemeClr val="tx1"/>
                  </a:solidFill>
                  <a:latin typeface="Calibri" panose="020F0502020204030204" pitchFamily="34" charset="0"/>
                </a:rPr>
                <a:t>TON</a:t>
              </a:r>
              <a:endParaRPr lang="en-US" sz="2000" b="1" dirty="0">
                <a:ln w="0"/>
                <a:solidFill>
                  <a:schemeClr val="tx1"/>
                </a:solidFill>
                <a:latin typeface="Calibri" panose="020F0502020204030204" pitchFamily="34" charset="0"/>
              </a:endParaRPr>
            </a:p>
          </p:txBody>
        </p:sp>
        <p:sp>
          <p:nvSpPr>
            <p:cNvPr id="28" name="Oval 27"/>
            <p:cNvSpPr/>
            <p:nvPr/>
          </p:nvSpPr>
          <p:spPr>
            <a:xfrm>
              <a:off x="3607057" y="6924872"/>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alibri" panose="020F0502020204030204" pitchFamily="34" charset="0"/>
                </a:rPr>
                <a:t>F</a:t>
              </a:r>
              <a:endParaRPr lang="en-US" sz="2000" b="1" dirty="0">
                <a:solidFill>
                  <a:schemeClr val="bg1"/>
                </a:solidFill>
                <a:latin typeface="Calibri" panose="020F0502020204030204" pitchFamily="34" charset="0"/>
              </a:endParaRPr>
            </a:p>
          </p:txBody>
        </p:sp>
      </p:grpSp>
      <p:pic>
        <p:nvPicPr>
          <p:cNvPr id="31" name="Resim 3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507109" y="4189233"/>
            <a:ext cx="2519825" cy="1283536"/>
          </a:xfrm>
          <a:prstGeom prst="rect">
            <a:avLst/>
          </a:prstGeom>
          <a:ln>
            <a:noFill/>
          </a:ln>
          <a:effectLst>
            <a:softEdge rad="112500"/>
          </a:effectLst>
        </p:spPr>
      </p:pic>
      <p:pic>
        <p:nvPicPr>
          <p:cNvPr id="32" name="Resim 3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767341" y="4189232"/>
            <a:ext cx="2550722" cy="1283536"/>
          </a:xfrm>
          <a:prstGeom prst="rect">
            <a:avLst/>
          </a:prstGeom>
          <a:ln>
            <a:noFill/>
          </a:ln>
          <a:effectLst>
            <a:softEdge rad="112500"/>
          </a:effectLst>
        </p:spPr>
      </p:pic>
      <p:grpSp>
        <p:nvGrpSpPr>
          <p:cNvPr id="37" name="Grup 36"/>
          <p:cNvGrpSpPr/>
          <p:nvPr/>
        </p:nvGrpSpPr>
        <p:grpSpPr>
          <a:xfrm>
            <a:off x="6677679" y="5641630"/>
            <a:ext cx="2313587" cy="429093"/>
            <a:chOff x="6843540" y="5413753"/>
            <a:chExt cx="2313587" cy="429093"/>
          </a:xfrm>
        </p:grpSpPr>
        <p:sp>
          <p:nvSpPr>
            <p:cNvPr id="33" name="Dikdörtgen 32"/>
            <p:cNvSpPr/>
            <p:nvPr/>
          </p:nvSpPr>
          <p:spPr>
            <a:xfrm>
              <a:off x="7080677" y="5413753"/>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ln w="0"/>
                  <a:solidFill>
                    <a:schemeClr val="tx1"/>
                  </a:solidFill>
                  <a:latin typeface="Calibri" panose="020F0502020204030204" pitchFamily="34" charset="0"/>
                </a:rPr>
                <a:t>FORM</a:t>
              </a:r>
              <a:endParaRPr lang="en-US" sz="2000" b="1" dirty="0">
                <a:ln w="0"/>
                <a:solidFill>
                  <a:schemeClr val="tx1"/>
                </a:solidFill>
                <a:latin typeface="Calibri" panose="020F0502020204030204" pitchFamily="34" charset="0"/>
              </a:endParaRPr>
            </a:p>
          </p:txBody>
        </p:sp>
        <p:sp>
          <p:nvSpPr>
            <p:cNvPr id="35" name="Oval 34"/>
            <p:cNvSpPr/>
            <p:nvPr/>
          </p:nvSpPr>
          <p:spPr>
            <a:xfrm>
              <a:off x="6843540" y="5473394"/>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alibri" panose="020F0502020204030204" pitchFamily="34" charset="0"/>
                </a:rPr>
                <a:t>G</a:t>
              </a:r>
              <a:endParaRPr lang="en-US" sz="2000" b="1" dirty="0">
                <a:solidFill>
                  <a:schemeClr val="bg1"/>
                </a:solidFill>
                <a:latin typeface="Calibri" panose="020F0502020204030204" pitchFamily="34" charset="0"/>
              </a:endParaRPr>
            </a:p>
          </p:txBody>
        </p:sp>
      </p:grpSp>
      <p:grpSp>
        <p:nvGrpSpPr>
          <p:cNvPr id="38" name="Grup 37"/>
          <p:cNvGrpSpPr/>
          <p:nvPr/>
        </p:nvGrpSpPr>
        <p:grpSpPr>
          <a:xfrm>
            <a:off x="9488691" y="5641629"/>
            <a:ext cx="2267341" cy="429093"/>
            <a:chOff x="9476235" y="5393854"/>
            <a:chExt cx="2267341" cy="429093"/>
          </a:xfrm>
        </p:grpSpPr>
        <p:sp>
          <p:nvSpPr>
            <p:cNvPr id="34" name="Dikdörtgen 33"/>
            <p:cNvSpPr/>
            <p:nvPr/>
          </p:nvSpPr>
          <p:spPr>
            <a:xfrm>
              <a:off x="9667126" y="5393854"/>
              <a:ext cx="2076450" cy="42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ln w="0"/>
                  <a:solidFill>
                    <a:schemeClr val="tx1"/>
                  </a:solidFill>
                  <a:latin typeface="Calibri" panose="020F0502020204030204" pitchFamily="34" charset="0"/>
                </a:rPr>
                <a:t>DESEN</a:t>
              </a:r>
              <a:endParaRPr lang="en-US" sz="2000" b="1" dirty="0">
                <a:ln w="0"/>
                <a:solidFill>
                  <a:schemeClr val="tx1"/>
                </a:solidFill>
                <a:latin typeface="Calibri" panose="020F0502020204030204" pitchFamily="34" charset="0"/>
              </a:endParaRPr>
            </a:p>
          </p:txBody>
        </p:sp>
        <p:sp>
          <p:nvSpPr>
            <p:cNvPr id="36" name="Oval 35"/>
            <p:cNvSpPr/>
            <p:nvPr/>
          </p:nvSpPr>
          <p:spPr>
            <a:xfrm>
              <a:off x="9476235" y="5473394"/>
              <a:ext cx="295275" cy="27001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libri" panose="020F0502020204030204" pitchFamily="34" charset="0"/>
                </a:rPr>
                <a:t>H</a:t>
              </a:r>
              <a:endParaRPr lang="en-US" sz="2000" b="1"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742621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pSp>
        <p:nvGrpSpPr>
          <p:cNvPr id="3" name="Grup 2"/>
          <p:cNvGrpSpPr/>
          <p:nvPr/>
        </p:nvGrpSpPr>
        <p:grpSpPr>
          <a:xfrm>
            <a:off x="1119805" y="364374"/>
            <a:ext cx="10710245" cy="6322175"/>
            <a:chOff x="453055" y="406247"/>
            <a:chExt cx="5933457" cy="9039909"/>
          </a:xfrm>
        </p:grpSpPr>
        <p:sp>
          <p:nvSpPr>
            <p:cNvPr id="4" name="Dikdörtgen 3"/>
            <p:cNvSpPr/>
            <p:nvPr/>
          </p:nvSpPr>
          <p:spPr>
            <a:xfrm>
              <a:off x="453055" y="683245"/>
              <a:ext cx="5933457" cy="865055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tr-TR" dirty="0">
                <a:latin typeface="Calibri" panose="020F0502020204030204" pitchFamily="34" charset="0"/>
              </a:endParaRPr>
            </a:p>
          </p:txBody>
        </p:sp>
        <p:sp>
          <p:nvSpPr>
            <p:cNvPr id="5" name="L-Şekli 4"/>
            <p:cNvSpPr/>
            <p:nvPr/>
          </p:nvSpPr>
          <p:spPr>
            <a:xfrm rot="5400000">
              <a:off x="-1100171" y="1959473"/>
              <a:ext cx="9039909" cy="5933457"/>
            </a:xfrm>
            <a:prstGeom prst="corner">
              <a:avLst>
                <a:gd name="adj1" fmla="val 2516"/>
                <a:gd name="adj2" fmla="val 5154"/>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6" name="Dikdörtgen 5"/>
          <p:cNvSpPr/>
          <p:nvPr/>
        </p:nvSpPr>
        <p:spPr>
          <a:xfrm>
            <a:off x="3679958" y="367166"/>
            <a:ext cx="6069675" cy="400110"/>
          </a:xfrm>
          <a:prstGeom prst="rect">
            <a:avLst/>
          </a:prstGeom>
        </p:spPr>
        <p:txBody>
          <a:bodyPr wrap="none">
            <a:spAutoFit/>
          </a:bodyPr>
          <a:lstStyle/>
          <a:p>
            <a:pPr algn="ctr"/>
            <a:r>
              <a:rPr lang="tr-TR" sz="2000" b="1" dirty="0">
                <a:ln w="0"/>
                <a:latin typeface="Calibri" panose="020F0502020204030204" pitchFamily="34" charset="0"/>
              </a:rPr>
              <a:t>TEMEL TASARIMDA BİR ÜRÜN OLUŞTURALIM ETKİNLİĞİ</a:t>
            </a:r>
            <a:endParaRPr lang="en-US" sz="2000" b="1" dirty="0">
              <a:ln w="0"/>
              <a:latin typeface="Calibri" panose="020F0502020204030204" pitchFamily="34" charset="0"/>
            </a:endParaRPr>
          </a:p>
        </p:txBody>
      </p:sp>
      <p:sp>
        <p:nvSpPr>
          <p:cNvPr id="7" name="Teardrop 79">
            <a:extLst>
              <a:ext uri="{FF2B5EF4-FFF2-40B4-BE49-F238E27FC236}">
                <a16:creationId xmlns:a16="http://schemas.microsoft.com/office/drawing/2014/main" xmlns="" id="{CAE73272-56E8-4A4E-AF96-FCFB77EF1185}"/>
              </a:ext>
            </a:extLst>
          </p:cNvPr>
          <p:cNvSpPr/>
          <p:nvPr/>
        </p:nvSpPr>
        <p:spPr>
          <a:xfrm rot="18900000">
            <a:off x="1064686" y="6552359"/>
            <a:ext cx="285750" cy="285750"/>
          </a:xfrm>
          <a:prstGeom prst="teardrop">
            <a:avLst>
              <a:gd name="adj" fmla="val 20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FF00"/>
              </a:solidFill>
              <a:latin typeface="Calibri" panose="020F0502020204030204" pitchFamily="34" charset="0"/>
            </a:endParaRPr>
          </a:p>
        </p:txBody>
      </p:sp>
      <p:sp>
        <p:nvSpPr>
          <p:cNvPr id="8" name="Dikdörtgen 7"/>
          <p:cNvSpPr/>
          <p:nvPr/>
        </p:nvSpPr>
        <p:spPr>
          <a:xfrm>
            <a:off x="1409617" y="2113687"/>
            <a:ext cx="10077450" cy="1938992"/>
          </a:xfrm>
          <a:prstGeom prst="rect">
            <a:avLst/>
          </a:prstGeom>
        </p:spPr>
        <p:txBody>
          <a:bodyPr wrap="square">
            <a:spAutoFit/>
          </a:bodyPr>
          <a:lstStyle/>
          <a:p>
            <a:pPr>
              <a:lnSpc>
                <a:spcPct val="200000"/>
              </a:lnSpc>
            </a:pPr>
            <a:r>
              <a:rPr lang="tr-TR" dirty="0">
                <a:latin typeface="Calibri" panose="020F0502020204030204" pitchFamily="34" charset="0"/>
              </a:rPr>
              <a:t>T</a:t>
            </a:r>
            <a:r>
              <a:rPr lang="en-US" sz="2000" dirty="0">
                <a:latin typeface="Calibri" panose="020F0502020204030204" pitchFamily="34" charset="0"/>
              </a:rPr>
              <a:t>asarım elemanları ve tasarım ilkeleri kullanılarak çizim, boyama, kesme, katlama, birleştirme,</a:t>
            </a:r>
            <a:r>
              <a:rPr lang="tr-TR" sz="2000" dirty="0">
                <a:latin typeface="Calibri" panose="020F0502020204030204" pitchFamily="34" charset="0"/>
              </a:rPr>
              <a:t> </a:t>
            </a:r>
            <a:r>
              <a:rPr lang="en-US" sz="2000" dirty="0">
                <a:latin typeface="Calibri" panose="020F0502020204030204" pitchFamily="34" charset="0"/>
              </a:rPr>
              <a:t>yırtma, yapıştırma gibi bir yönteml</a:t>
            </a:r>
            <a:r>
              <a:rPr lang="tr-TR" sz="2000" dirty="0">
                <a:latin typeface="Calibri" panose="020F0502020204030204" pitchFamily="34" charset="0"/>
              </a:rPr>
              <a:t>eri kullanabilirsiniz</a:t>
            </a:r>
            <a:r>
              <a:rPr lang="en-US" sz="2000" dirty="0">
                <a:latin typeface="Calibri" panose="020F0502020204030204" pitchFamily="34" charset="0"/>
              </a:rPr>
              <a:t>;</a:t>
            </a:r>
            <a:r>
              <a:rPr lang="tr-TR" sz="2000" dirty="0">
                <a:latin typeface="Calibri" panose="020F0502020204030204" pitchFamily="34" charset="0"/>
              </a:rPr>
              <a:t> bu yöntemlerden seçtiğiniz bir ürünü </a:t>
            </a:r>
            <a:r>
              <a:rPr lang="en-US" sz="2000" dirty="0">
                <a:latin typeface="Calibri" panose="020F0502020204030204" pitchFamily="34" charset="0"/>
              </a:rPr>
              <a:t>atık malzemeler</a:t>
            </a:r>
            <a:r>
              <a:rPr lang="tr-TR" sz="2000" dirty="0">
                <a:latin typeface="Calibri" panose="020F0502020204030204" pitchFamily="34" charset="0"/>
              </a:rPr>
              <a:t> kullanarak yapınız.</a:t>
            </a:r>
            <a:r>
              <a:rPr lang="en-US" sz="2000" dirty="0">
                <a:latin typeface="Calibri" panose="020F0502020204030204" pitchFamily="34" charset="0"/>
              </a:rPr>
              <a:t>.</a:t>
            </a:r>
          </a:p>
        </p:txBody>
      </p:sp>
    </p:spTree>
    <p:extLst>
      <p:ext uri="{BB962C8B-B14F-4D97-AF65-F5344CB8AC3E}">
        <p14:creationId xmlns:p14="http://schemas.microsoft.com/office/powerpoint/2010/main" xmlns="" val="82123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457490" y="3244334"/>
            <a:ext cx="5277022" cy="584775"/>
          </a:xfrm>
          <a:prstGeom prst="rect">
            <a:avLst/>
          </a:prstGeom>
        </p:spPr>
        <p:txBody>
          <a:bodyPr wrap="none">
            <a:spAutoFit/>
          </a:bodyPr>
          <a:lstStyle/>
          <a:p>
            <a:pPr algn="ctr"/>
            <a:r>
              <a:rPr lang="tr-TR" sz="3200" b="1" dirty="0">
                <a:ln w="0"/>
                <a:solidFill>
                  <a:srgbClr val="FF0000"/>
                </a:solidFill>
                <a:latin typeface="Calibri" panose="020F0502020204030204" pitchFamily="34" charset="0"/>
              </a:rPr>
              <a:t>TEMEL TASARIM ELEMANLARI</a:t>
            </a:r>
            <a:endParaRPr lang="en-US" sz="3200" b="1" dirty="0">
              <a:ln w="0"/>
              <a:solidFill>
                <a:srgbClr val="FF0000"/>
              </a:solidFill>
              <a:latin typeface="Calibri" panose="020F0502020204030204" pitchFamily="34" charset="0"/>
            </a:endParaRPr>
          </a:p>
        </p:txBody>
      </p:sp>
      <p:pic>
        <p:nvPicPr>
          <p:cNvPr id="4" name="Picture 5" descr="C:\Users\Yahya\Desktop\gelisenbeyin-logo-yeni.jpg">
            <a:hlinkClick r:id="rId3"/>
          </p:cNvPr>
          <p:cNvPicPr>
            <a:picLocks noChangeAspect="1" noChangeArrowheads="1"/>
          </p:cNvPicPr>
          <p:nvPr/>
        </p:nvPicPr>
        <p:blipFill>
          <a:blip r:embed="rId4" cstate="print"/>
          <a:srcRect/>
          <a:stretch>
            <a:fillRect/>
          </a:stretch>
        </p:blipFill>
        <p:spPr bwMode="auto">
          <a:xfrm>
            <a:off x="4027932" y="4226951"/>
            <a:ext cx="4326637" cy="1261599"/>
          </a:xfrm>
          <a:prstGeom prst="rect">
            <a:avLst/>
          </a:prstGeom>
          <a:noFill/>
        </p:spPr>
      </p:pic>
    </p:spTree>
    <p:extLst>
      <p:ext uri="{BB962C8B-B14F-4D97-AF65-F5344CB8AC3E}">
        <p14:creationId xmlns:p14="http://schemas.microsoft.com/office/powerpoint/2010/main" xmlns="" val="2947218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295400" y="686485"/>
            <a:ext cx="9601200" cy="1015663"/>
          </a:xfrm>
          <a:prstGeom prst="rect">
            <a:avLst/>
          </a:prstGeom>
        </p:spPr>
        <p:txBody>
          <a:bodyPr wrap="square">
            <a:spAutoFit/>
          </a:bodyPr>
          <a:lstStyle/>
          <a:p>
            <a:pPr algn="ctr"/>
            <a:r>
              <a:rPr lang="tr-TR" sz="2000" dirty="0">
                <a:latin typeface="Calibri" panose="020F0502020204030204" pitchFamily="34" charset="0"/>
              </a:rPr>
              <a:t>1- ETKİNLİK (</a:t>
            </a:r>
            <a:r>
              <a:rPr lang="tr-TR" sz="2000" dirty="0">
                <a:solidFill>
                  <a:srgbClr val="FF3300"/>
                </a:solidFill>
                <a:latin typeface="Calibri" panose="020F0502020204030204" pitchFamily="34" charset="0"/>
              </a:rPr>
              <a:t> KSİLOFON </a:t>
            </a:r>
            <a:r>
              <a:rPr lang="tr-TR" sz="2000" dirty="0">
                <a:latin typeface="Calibri" panose="020F0502020204030204" pitchFamily="34" charset="0"/>
              </a:rPr>
              <a:t>) </a:t>
            </a:r>
            <a:endParaRPr lang="tr-TR" sz="2000" dirty="0" smtClean="0">
              <a:latin typeface="Calibri" panose="020F0502020204030204" pitchFamily="34" charset="0"/>
            </a:endParaRPr>
          </a:p>
          <a:p>
            <a:endParaRPr lang="tr-TR" sz="2000" dirty="0">
              <a:latin typeface="Calibri" panose="020F0502020204030204" pitchFamily="34" charset="0"/>
            </a:endParaRPr>
          </a:p>
          <a:p>
            <a:r>
              <a:rPr lang="tr-TR" sz="2000" dirty="0" smtClean="0">
                <a:latin typeface="Calibri" panose="020F0502020204030204" pitchFamily="34" charset="0"/>
              </a:rPr>
              <a:t>PVC </a:t>
            </a:r>
            <a:r>
              <a:rPr lang="tr-TR" sz="2000" dirty="0">
                <a:latin typeface="Calibri" panose="020F0502020204030204" pitchFamily="34" charset="0"/>
              </a:rPr>
              <a:t>Borulardan ve kullanılamaz durumdaki öğrenci masası</a:t>
            </a:r>
          </a:p>
        </p:txBody>
      </p:sp>
      <p:grpSp>
        <p:nvGrpSpPr>
          <p:cNvPr id="26" name="Grup 25"/>
          <p:cNvGrpSpPr/>
          <p:nvPr/>
        </p:nvGrpSpPr>
        <p:grpSpPr>
          <a:xfrm>
            <a:off x="1828800" y="2400168"/>
            <a:ext cx="7962900" cy="3216538"/>
            <a:chOff x="1164257" y="2605292"/>
            <a:chExt cx="4648714" cy="3030564"/>
          </a:xfrm>
        </p:grpSpPr>
        <p:grpSp>
          <p:nvGrpSpPr>
            <p:cNvPr id="27" name="Grup 26"/>
            <p:cNvGrpSpPr/>
            <p:nvPr/>
          </p:nvGrpSpPr>
          <p:grpSpPr>
            <a:xfrm rot="10800000" flipH="1">
              <a:off x="1577924" y="3885514"/>
              <a:ext cx="3821380" cy="1059678"/>
              <a:chOff x="1514780" y="1762038"/>
              <a:chExt cx="3821380" cy="1462573"/>
            </a:xfrm>
            <a:solidFill>
              <a:srgbClr val="FF0000"/>
            </a:solidFill>
          </p:grpSpPr>
          <p:sp>
            <p:nvSpPr>
              <p:cNvPr id="39" name="Silindir 38"/>
              <p:cNvSpPr/>
              <p:nvPr/>
            </p:nvSpPr>
            <p:spPr>
              <a:xfrm>
                <a:off x="3299529" y="2172889"/>
                <a:ext cx="300790" cy="1051722"/>
              </a:xfrm>
              <a:prstGeom prst="can">
                <a:avLst/>
              </a:prstGeom>
              <a:solidFill>
                <a:srgbClr val="25EF3D"/>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0" name="Silindir 39"/>
              <p:cNvSpPr/>
              <p:nvPr/>
            </p:nvSpPr>
            <p:spPr>
              <a:xfrm>
                <a:off x="4643381" y="2502568"/>
                <a:ext cx="300790" cy="689692"/>
              </a:xfrm>
              <a:prstGeom prst="can">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1" name="Silindir 40"/>
              <p:cNvSpPr/>
              <p:nvPr/>
            </p:nvSpPr>
            <p:spPr>
              <a:xfrm>
                <a:off x="5035370" y="2610853"/>
                <a:ext cx="300790" cy="581408"/>
              </a:xfrm>
              <a:prstGeom prst="can">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2" name="Silindir 41"/>
              <p:cNvSpPr/>
              <p:nvPr/>
            </p:nvSpPr>
            <p:spPr>
              <a:xfrm>
                <a:off x="3742921" y="2279991"/>
                <a:ext cx="300790" cy="938257"/>
              </a:xfrm>
              <a:prstGeom prst="can">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3" name="Silindir 42"/>
              <p:cNvSpPr/>
              <p:nvPr/>
            </p:nvSpPr>
            <p:spPr>
              <a:xfrm>
                <a:off x="4190979" y="2406315"/>
                <a:ext cx="300790" cy="798710"/>
              </a:xfrm>
              <a:prstGeom prst="can">
                <a:avLst/>
              </a:prstGeom>
              <a:solidFill>
                <a:srgbClr val="00B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4" name="Silindir 43"/>
              <p:cNvSpPr/>
              <p:nvPr/>
            </p:nvSpPr>
            <p:spPr>
              <a:xfrm>
                <a:off x="2865545" y="2088197"/>
                <a:ext cx="300790" cy="1130050"/>
              </a:xfrm>
              <a:prstGeom prst="can">
                <a:avLst/>
              </a:prstGeom>
              <a:solidFill>
                <a:srgbClr val="F090E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5" name="Silindir 44"/>
              <p:cNvSpPr/>
              <p:nvPr/>
            </p:nvSpPr>
            <p:spPr>
              <a:xfrm>
                <a:off x="2379948" y="1942994"/>
                <a:ext cx="300790" cy="1268871"/>
              </a:xfrm>
              <a:prstGeom prst="can">
                <a:avLst/>
              </a:prstGeom>
              <a:solidFill>
                <a:srgbClr val="64EFF2"/>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6" name="Silindir 45"/>
              <p:cNvSpPr/>
              <p:nvPr/>
            </p:nvSpPr>
            <p:spPr>
              <a:xfrm>
                <a:off x="1948764" y="1852863"/>
                <a:ext cx="300790" cy="1342930"/>
              </a:xfrm>
              <a:prstGeom prst="can">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7" name="Silindir 46"/>
              <p:cNvSpPr/>
              <p:nvPr/>
            </p:nvSpPr>
            <p:spPr>
              <a:xfrm>
                <a:off x="1514780" y="1762038"/>
                <a:ext cx="300790" cy="1443824"/>
              </a:xfrm>
              <a:prstGeom prst="can">
                <a:avLst/>
              </a:prstGeom>
              <a:grp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grpSp>
        <p:pic>
          <p:nvPicPr>
            <p:cNvPr id="28" name="Picture 14" descr="student desk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4257" y="2881245"/>
              <a:ext cx="4648714" cy="27546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9" name="Grup 28"/>
            <p:cNvGrpSpPr/>
            <p:nvPr/>
          </p:nvGrpSpPr>
          <p:grpSpPr>
            <a:xfrm>
              <a:off x="1577924" y="2605292"/>
              <a:ext cx="3821380" cy="645168"/>
              <a:chOff x="1514780" y="2579443"/>
              <a:chExt cx="3821380" cy="645168"/>
            </a:xfrm>
          </p:grpSpPr>
          <p:sp>
            <p:nvSpPr>
              <p:cNvPr id="30" name="Silindir 29"/>
              <p:cNvSpPr/>
              <p:nvPr/>
            </p:nvSpPr>
            <p:spPr>
              <a:xfrm>
                <a:off x="3299529" y="2610853"/>
                <a:ext cx="300790" cy="613758"/>
              </a:xfrm>
              <a:prstGeom prst="can">
                <a:avLst/>
              </a:prstGeom>
              <a:solidFill>
                <a:srgbClr val="25EF3D"/>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1" name="Silindir 30"/>
              <p:cNvSpPr/>
              <p:nvPr/>
            </p:nvSpPr>
            <p:spPr>
              <a:xfrm>
                <a:off x="4643381" y="2610853"/>
                <a:ext cx="300790" cy="581407"/>
              </a:xfrm>
              <a:prstGeom prst="can">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2" name="Silindir 31"/>
              <p:cNvSpPr/>
              <p:nvPr/>
            </p:nvSpPr>
            <p:spPr>
              <a:xfrm>
                <a:off x="5035370" y="2610853"/>
                <a:ext cx="300790" cy="581408"/>
              </a:xfrm>
              <a:prstGeom prst="can">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3" name="Silindir 32"/>
              <p:cNvSpPr/>
              <p:nvPr/>
            </p:nvSpPr>
            <p:spPr>
              <a:xfrm>
                <a:off x="3742921" y="2610854"/>
                <a:ext cx="300790" cy="607395"/>
              </a:xfrm>
              <a:prstGeom prst="can">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4" name="Silindir 33"/>
              <p:cNvSpPr/>
              <p:nvPr/>
            </p:nvSpPr>
            <p:spPr>
              <a:xfrm>
                <a:off x="4190979" y="2610853"/>
                <a:ext cx="300790" cy="594172"/>
              </a:xfrm>
              <a:prstGeom prst="can">
                <a:avLst/>
              </a:prstGeom>
              <a:solidFill>
                <a:srgbClr val="00B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5" name="Silindir 34"/>
              <p:cNvSpPr/>
              <p:nvPr/>
            </p:nvSpPr>
            <p:spPr>
              <a:xfrm>
                <a:off x="2865545" y="2579443"/>
                <a:ext cx="300790" cy="638804"/>
              </a:xfrm>
              <a:prstGeom prst="can">
                <a:avLst/>
              </a:prstGeom>
              <a:solidFill>
                <a:srgbClr val="F090E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Silindir 35"/>
              <p:cNvSpPr/>
              <p:nvPr/>
            </p:nvSpPr>
            <p:spPr>
              <a:xfrm>
                <a:off x="2379948" y="2579443"/>
                <a:ext cx="300790" cy="632422"/>
              </a:xfrm>
              <a:prstGeom prst="can">
                <a:avLst/>
              </a:prstGeom>
              <a:solidFill>
                <a:srgbClr val="64EFF2"/>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Silindir 36"/>
              <p:cNvSpPr/>
              <p:nvPr/>
            </p:nvSpPr>
            <p:spPr>
              <a:xfrm>
                <a:off x="1948764" y="2579443"/>
                <a:ext cx="300790" cy="616350"/>
              </a:xfrm>
              <a:prstGeom prst="can">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8" name="Silindir 37"/>
              <p:cNvSpPr/>
              <p:nvPr/>
            </p:nvSpPr>
            <p:spPr>
              <a:xfrm>
                <a:off x="1514780" y="2579443"/>
                <a:ext cx="300790" cy="626419"/>
              </a:xfrm>
              <a:prstGeom prst="can">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xmlns="" val="4074391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504950" y="686485"/>
            <a:ext cx="9563100" cy="1015663"/>
          </a:xfrm>
          <a:prstGeom prst="rect">
            <a:avLst/>
          </a:prstGeom>
        </p:spPr>
        <p:txBody>
          <a:bodyPr wrap="square">
            <a:spAutoFit/>
          </a:bodyPr>
          <a:lstStyle/>
          <a:p>
            <a:pPr algn="ctr"/>
            <a:r>
              <a:rPr lang="tr-TR" sz="2000" dirty="0">
                <a:latin typeface="Calibri" panose="020F0502020204030204" pitchFamily="34" charset="0"/>
              </a:rPr>
              <a:t>2-ETKİNLİK </a:t>
            </a:r>
            <a:endParaRPr lang="tr-TR" sz="2000" dirty="0" smtClean="0">
              <a:latin typeface="Calibri" panose="020F0502020204030204" pitchFamily="34" charset="0"/>
            </a:endParaRPr>
          </a:p>
          <a:p>
            <a:endParaRPr lang="tr-TR" sz="2000" dirty="0">
              <a:latin typeface="Calibri" panose="020F0502020204030204" pitchFamily="34" charset="0"/>
            </a:endParaRPr>
          </a:p>
          <a:p>
            <a:r>
              <a:rPr lang="tr-TR" sz="2000" dirty="0" smtClean="0">
                <a:latin typeface="Calibri" panose="020F0502020204030204" pitchFamily="34" charset="0"/>
              </a:rPr>
              <a:t>Şişe </a:t>
            </a:r>
            <a:r>
              <a:rPr lang="tr-TR" sz="2000" dirty="0">
                <a:latin typeface="Calibri" panose="020F0502020204030204" pitchFamily="34" charset="0"/>
              </a:rPr>
              <a:t>kapaklarından özgün temel tasarım fikirleri geliştirme</a:t>
            </a:r>
            <a:endParaRPr lang="tr-TR" sz="2000" dirty="0"/>
          </a:p>
        </p:txBody>
      </p:sp>
      <p:pic>
        <p:nvPicPr>
          <p:cNvPr id="4" name="Picture 8" descr="Ä°lgili resi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5210" y="2181663"/>
            <a:ext cx="5608289" cy="37322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5722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200150" y="475387"/>
            <a:ext cx="10515600" cy="1477328"/>
          </a:xfrm>
          <a:prstGeom prst="rect">
            <a:avLst/>
          </a:prstGeom>
        </p:spPr>
        <p:txBody>
          <a:bodyPr wrap="square">
            <a:spAutoFit/>
          </a:bodyPr>
          <a:lstStyle/>
          <a:p>
            <a:pPr algn="ctr">
              <a:lnSpc>
                <a:spcPct val="150000"/>
              </a:lnSpc>
            </a:pPr>
            <a:r>
              <a:rPr lang="tr-TR" sz="2000" dirty="0" smtClean="0">
                <a:latin typeface="Calibri" panose="020F0502020204030204" pitchFamily="34" charset="0"/>
              </a:rPr>
              <a:t>3-ETKİNLİK</a:t>
            </a:r>
          </a:p>
          <a:p>
            <a:pPr>
              <a:lnSpc>
                <a:spcPct val="150000"/>
              </a:lnSpc>
            </a:pPr>
            <a:r>
              <a:rPr lang="tr-TR" sz="2000" dirty="0" smtClean="0">
                <a:latin typeface="Calibri" panose="020F0502020204030204" pitchFamily="34" charset="0"/>
              </a:rPr>
              <a:t>Renkli </a:t>
            </a:r>
            <a:r>
              <a:rPr lang="tr-TR" sz="2000" dirty="0">
                <a:latin typeface="Calibri" panose="020F0502020204030204" pitchFamily="34" charset="0"/>
              </a:rPr>
              <a:t>Karton kutu, Bez Parçaları,Yaprak,Kozalak, Gazate , kontraplak, strafor gibi malzemelerden a3 formatına çizilen temel tasarım elamanları kompozisyonunu üç boyutlu hale getirme.</a:t>
            </a:r>
          </a:p>
        </p:txBody>
      </p:sp>
      <p:pic>
        <p:nvPicPr>
          <p:cNvPr id="4" name="Picture 16" descr="design art shape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7261" y="2147364"/>
            <a:ext cx="6612288" cy="421533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6152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5" name="Dikdörtgen 4"/>
          <p:cNvSpPr/>
          <p:nvPr/>
        </p:nvSpPr>
        <p:spPr>
          <a:xfrm>
            <a:off x="1447800" y="1715072"/>
            <a:ext cx="8058150" cy="4708981"/>
          </a:xfrm>
          <a:prstGeom prst="rect">
            <a:avLst/>
          </a:prstGeom>
        </p:spPr>
        <p:txBody>
          <a:bodyPr wrap="square">
            <a:spAutoFit/>
          </a:bodyPr>
          <a:lstStyle/>
          <a:p>
            <a:pPr marL="228600" indent="-228600">
              <a:lnSpc>
                <a:spcPct val="150000"/>
              </a:lnSpc>
              <a:buClr>
                <a:srgbClr val="FF0000"/>
              </a:buClr>
              <a:buFont typeface="+mj-lt"/>
              <a:buAutoNum type="arabicPeriod"/>
            </a:pPr>
            <a:r>
              <a:rPr lang="tr-TR" sz="2000" dirty="0">
                <a:latin typeface="Calibri" panose="020F0502020204030204" pitchFamily="34" charset="0"/>
              </a:rPr>
              <a:t>Teknoloji Ve Tasarım Teme Kavramlarını Bilir.                </a:t>
            </a:r>
            <a:endParaRPr lang="en-US" sz="2000" dirty="0">
              <a:latin typeface="Calibri" panose="020F0502020204030204" pitchFamily="34" charset="0"/>
            </a:endParaRPr>
          </a:p>
          <a:p>
            <a:pPr marL="228600" indent="-228600">
              <a:lnSpc>
                <a:spcPct val="150000"/>
              </a:lnSpc>
              <a:buClr>
                <a:srgbClr val="FF0000"/>
              </a:buClr>
              <a:buFont typeface="+mj-lt"/>
              <a:buAutoNum type="arabicPeriod"/>
            </a:pPr>
            <a:r>
              <a:rPr lang="tr-TR" sz="2000" dirty="0">
                <a:latin typeface="Calibri" panose="020F0502020204030204" pitchFamily="34" charset="0"/>
              </a:rPr>
              <a:t>Teknoloji Ve Tasarım Kavramlarını Yaşamıyla İlişkilendirir.</a:t>
            </a:r>
            <a:endParaRPr lang="en-US" sz="2000" dirty="0">
              <a:latin typeface="Calibri" panose="020F0502020204030204" pitchFamily="34" charset="0"/>
            </a:endParaRPr>
          </a:p>
          <a:p>
            <a:pPr marL="228600" indent="-228600">
              <a:lnSpc>
                <a:spcPct val="150000"/>
              </a:lnSpc>
              <a:buClr>
                <a:srgbClr val="FF0000"/>
              </a:buClr>
              <a:buFont typeface="+mj-lt"/>
              <a:buAutoNum type="arabicPeriod"/>
            </a:pPr>
            <a:r>
              <a:rPr lang="tr-TR" sz="2000" dirty="0">
                <a:latin typeface="Calibri" panose="020F0502020204030204" pitchFamily="34" charset="0"/>
              </a:rPr>
              <a:t>Temel Tasarım İlke Ve Yöntemlerini Bilir.</a:t>
            </a:r>
            <a:endParaRPr lang="en-US" sz="2000" dirty="0">
              <a:latin typeface="Calibri" panose="020F0502020204030204" pitchFamily="34" charset="0"/>
            </a:endParaRPr>
          </a:p>
          <a:p>
            <a:pPr marL="228600" indent="-228600">
              <a:lnSpc>
                <a:spcPct val="150000"/>
              </a:lnSpc>
              <a:buClr>
                <a:srgbClr val="FF0000"/>
              </a:buClr>
              <a:buFont typeface="+mj-lt"/>
              <a:buAutoNum type="arabicPeriod"/>
            </a:pPr>
            <a:r>
              <a:rPr lang="tr-TR" sz="2000" dirty="0">
                <a:latin typeface="Calibri" panose="020F0502020204030204" pitchFamily="34" charset="0"/>
              </a:rPr>
              <a:t>İlke Ve Yöntemleri Bir  Ürün İçinde Yapılandırır.</a:t>
            </a:r>
            <a:endParaRPr lang="en-US" sz="2000" dirty="0">
              <a:latin typeface="Calibri" panose="020F0502020204030204" pitchFamily="34" charset="0"/>
            </a:endParaRPr>
          </a:p>
          <a:p>
            <a:pPr marL="228600" indent="-228600" defTabSz="685800">
              <a:lnSpc>
                <a:spcPct val="150000"/>
              </a:lnSpc>
              <a:buClr>
                <a:srgbClr val="FF0000"/>
              </a:buClr>
              <a:buFont typeface="+mj-lt"/>
              <a:buAutoNum type="arabicPeriod"/>
              <a:defRPr/>
            </a:pPr>
            <a:r>
              <a:rPr lang="en-US" sz="2000" dirty="0">
                <a:latin typeface="Calibri" panose="020F0502020204030204" pitchFamily="34" charset="0"/>
              </a:rPr>
              <a:t>Eleman</a:t>
            </a:r>
            <a:r>
              <a:rPr lang="tr-TR" sz="2000" dirty="0">
                <a:latin typeface="Calibri" panose="020F0502020204030204" pitchFamily="34" charset="0"/>
              </a:rPr>
              <a:t> </a:t>
            </a:r>
            <a:r>
              <a:rPr lang="en-US" sz="2000" dirty="0">
                <a:latin typeface="Calibri" panose="020F0502020204030204" pitchFamily="34" charset="0"/>
              </a:rPr>
              <a:t>Ve </a:t>
            </a:r>
            <a:r>
              <a:rPr lang="tr-TR" sz="2000" dirty="0" smtClean="0">
                <a:latin typeface="Calibri" panose="020F0502020204030204" pitchFamily="34" charset="0"/>
              </a:rPr>
              <a:t>İ</a:t>
            </a:r>
            <a:r>
              <a:rPr lang="en-US" sz="2000" dirty="0" smtClean="0">
                <a:latin typeface="Calibri" panose="020F0502020204030204" pitchFamily="34" charset="0"/>
              </a:rPr>
              <a:t>lkelerini </a:t>
            </a:r>
            <a:r>
              <a:rPr lang="en-US" sz="2000" dirty="0">
                <a:latin typeface="Calibri" panose="020F0502020204030204" pitchFamily="34" charset="0"/>
              </a:rPr>
              <a:t>Kullanarak Taslak Oluşturur. </a:t>
            </a:r>
          </a:p>
          <a:p>
            <a:pPr marL="228600" indent="-228600">
              <a:lnSpc>
                <a:spcPct val="150000"/>
              </a:lnSpc>
              <a:buClr>
                <a:srgbClr val="FF0000"/>
              </a:buClr>
              <a:buFont typeface="+mj-lt"/>
              <a:buAutoNum type="arabicPeriod"/>
            </a:pPr>
            <a:r>
              <a:rPr lang="tr-TR" sz="2000" dirty="0">
                <a:latin typeface="Calibri" panose="020F0502020204030204" pitchFamily="34" charset="0"/>
              </a:rPr>
              <a:t>Özgün Bir Fikir Geliştirir.</a:t>
            </a:r>
            <a:endParaRPr lang="en-US" sz="2000" dirty="0">
              <a:latin typeface="Calibri" panose="020F0502020204030204" pitchFamily="34" charset="0"/>
            </a:endParaRPr>
          </a:p>
          <a:p>
            <a:pPr marL="228600" indent="-228600">
              <a:lnSpc>
                <a:spcPct val="150000"/>
              </a:lnSpc>
              <a:buClr>
                <a:srgbClr val="FF0000"/>
              </a:buClr>
              <a:buFont typeface="+mj-lt"/>
              <a:buAutoNum type="arabicPeriod"/>
            </a:pPr>
            <a:r>
              <a:rPr lang="tr-TR" sz="2000" dirty="0">
                <a:latin typeface="Calibri" panose="020F0502020204030204" pitchFamily="34" charset="0"/>
              </a:rPr>
              <a:t>Materyalleri Uygun  Kullanır.</a:t>
            </a:r>
            <a:endParaRPr lang="en-US" sz="2000" dirty="0">
              <a:latin typeface="Calibri" panose="020F0502020204030204" pitchFamily="34" charset="0"/>
            </a:endParaRPr>
          </a:p>
          <a:p>
            <a:pPr marL="228600" indent="-228600">
              <a:lnSpc>
                <a:spcPct val="150000"/>
              </a:lnSpc>
              <a:buClr>
                <a:srgbClr val="FF0000"/>
              </a:buClr>
              <a:buFont typeface="+mj-lt"/>
              <a:buAutoNum type="arabicPeriod"/>
            </a:pPr>
            <a:r>
              <a:rPr lang="tr-TR" sz="2000" dirty="0">
                <a:latin typeface="Calibri" panose="020F0502020204030204" pitchFamily="34" charset="0"/>
              </a:rPr>
              <a:t>Etkinliği İstenen Ölçütlere Göre Bitirir</a:t>
            </a:r>
            <a:r>
              <a:rPr lang="tr-TR" sz="2000" dirty="0" smtClean="0">
                <a:latin typeface="Calibri" panose="020F0502020204030204" pitchFamily="34" charset="0"/>
              </a:rPr>
              <a:t>.</a:t>
            </a:r>
          </a:p>
          <a:p>
            <a:pPr marL="228600" indent="-228600">
              <a:lnSpc>
                <a:spcPct val="150000"/>
              </a:lnSpc>
              <a:buClr>
                <a:srgbClr val="FF0000"/>
              </a:buClr>
              <a:buFont typeface="+mj-lt"/>
              <a:buAutoNum type="arabicPeriod"/>
            </a:pPr>
            <a:endParaRPr lang="tr-TR" sz="2000" dirty="0" smtClean="0">
              <a:latin typeface="Calibri" panose="020F0502020204030204" pitchFamily="34" charset="0"/>
            </a:endParaRPr>
          </a:p>
          <a:p>
            <a:pPr marL="228600" indent="-228600">
              <a:lnSpc>
                <a:spcPct val="150000"/>
              </a:lnSpc>
              <a:buClr>
                <a:srgbClr val="FF0000"/>
              </a:buClr>
            </a:pPr>
            <a:r>
              <a:rPr lang="tr-TR" sz="2000" dirty="0" smtClean="0">
                <a:latin typeface="Calibri" panose="020F0502020204030204" pitchFamily="34" charset="0"/>
              </a:rPr>
              <a:t> </a:t>
            </a:r>
            <a:r>
              <a:rPr lang="tr-TR" sz="2000" dirty="0" smtClean="0">
                <a:latin typeface="Calibri" panose="020F0502020204030204" pitchFamily="34" charset="0"/>
              </a:rPr>
              <a:t>                                  </a:t>
            </a:r>
            <a:r>
              <a:rPr lang="tr-TR" sz="2000" dirty="0" smtClean="0">
                <a:latin typeface="Calibri" panose="020F0502020204030204" pitchFamily="34" charset="0"/>
                <a:hlinkClick r:id="rId3"/>
              </a:rPr>
              <a:t>www.</a:t>
            </a:r>
            <a:r>
              <a:rPr lang="tr-TR" sz="2000" dirty="0" err="1" smtClean="0">
                <a:latin typeface="Calibri" panose="020F0502020204030204" pitchFamily="34" charset="0"/>
                <a:hlinkClick r:id="rId3"/>
              </a:rPr>
              <a:t>gelisenbeyin</a:t>
            </a:r>
            <a:r>
              <a:rPr lang="tr-TR" sz="2000" dirty="0" smtClean="0">
                <a:latin typeface="Calibri" panose="020F0502020204030204" pitchFamily="34" charset="0"/>
                <a:hlinkClick r:id="rId3"/>
              </a:rPr>
              <a:t>.net</a:t>
            </a:r>
            <a:r>
              <a:rPr lang="tr-TR" sz="2000" dirty="0" smtClean="0">
                <a:latin typeface="Calibri" panose="020F0502020204030204" pitchFamily="34" charset="0"/>
              </a:rPr>
              <a:t> / gelişime dair ne varsa…</a:t>
            </a:r>
            <a:endParaRPr lang="en-US" sz="2000" dirty="0">
              <a:latin typeface="Calibri" panose="020F0502020204030204" pitchFamily="34" charset="0"/>
            </a:endParaRPr>
          </a:p>
        </p:txBody>
      </p:sp>
      <p:sp>
        <p:nvSpPr>
          <p:cNvPr id="6" name="Dikdörtgen 5"/>
          <p:cNvSpPr/>
          <p:nvPr/>
        </p:nvSpPr>
        <p:spPr>
          <a:xfrm>
            <a:off x="2929051" y="667103"/>
            <a:ext cx="5990999" cy="400110"/>
          </a:xfrm>
          <a:prstGeom prst="rect">
            <a:avLst/>
          </a:prstGeom>
        </p:spPr>
        <p:txBody>
          <a:bodyPr wrap="none">
            <a:spAutoFit/>
          </a:bodyPr>
          <a:lstStyle/>
          <a:p>
            <a:pPr algn="ctr"/>
            <a:r>
              <a:rPr lang="tr-TR" sz="2000" b="1" dirty="0">
                <a:ln w="0"/>
                <a:solidFill>
                  <a:srgbClr val="00B050"/>
                </a:solidFill>
                <a:latin typeface="Calibri" panose="020F0502020204030204" pitchFamily="34" charset="0"/>
              </a:rPr>
              <a:t>TEMEL TASARIM ETKİNLİK DEĞERLENDİRME </a:t>
            </a:r>
            <a:r>
              <a:rPr lang="tr-TR" sz="2000" b="1" dirty="0" smtClean="0">
                <a:ln w="0"/>
                <a:solidFill>
                  <a:srgbClr val="00B050"/>
                </a:solidFill>
                <a:latin typeface="Calibri" panose="020F0502020204030204" pitchFamily="34" charset="0"/>
              </a:rPr>
              <a:t>ÖLÇÜTLERİ</a:t>
            </a:r>
            <a:endParaRPr lang="en-US" sz="2000" b="1" dirty="0">
              <a:ln w="0"/>
              <a:solidFill>
                <a:srgbClr val="00B050"/>
              </a:solidFill>
              <a:latin typeface="Calibri" panose="020F0502020204030204" pitchFamily="34" charset="0"/>
            </a:endParaRPr>
          </a:p>
        </p:txBody>
      </p:sp>
    </p:spTree>
    <p:extLst>
      <p:ext uri="{BB962C8B-B14F-4D97-AF65-F5344CB8AC3E}">
        <p14:creationId xmlns:p14="http://schemas.microsoft.com/office/powerpoint/2010/main" xmlns="" val="719375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5034" y="2091033"/>
            <a:ext cx="3642197" cy="2800282"/>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sp>
        <p:nvSpPr>
          <p:cNvPr id="12" name="Dikdörtgen 11"/>
          <p:cNvSpPr/>
          <p:nvPr/>
        </p:nvSpPr>
        <p:spPr>
          <a:xfrm>
            <a:off x="5820229" y="2222903"/>
            <a:ext cx="4572000" cy="2400657"/>
          </a:xfrm>
          <a:prstGeom prst="rect">
            <a:avLst/>
          </a:prstGeom>
        </p:spPr>
        <p:txBody>
          <a:bodyPr wrap="square">
            <a:spAutoFit/>
          </a:bodyPr>
          <a:lstStyle/>
          <a:p>
            <a:pPr>
              <a:lnSpc>
                <a:spcPct val="150000"/>
              </a:lnSpc>
            </a:pPr>
            <a:r>
              <a:rPr lang="tr-TR" sz="2000" b="1" dirty="0" smtClean="0">
                <a:solidFill>
                  <a:schemeClr val="tx2"/>
                </a:solidFill>
                <a:latin typeface="Calibri" panose="020F0502020204030204" pitchFamily="34" charset="0"/>
              </a:rPr>
              <a:t>ÇİZGİ</a:t>
            </a:r>
          </a:p>
          <a:p>
            <a:pPr>
              <a:lnSpc>
                <a:spcPct val="150000"/>
              </a:lnSpc>
            </a:pPr>
            <a:r>
              <a:rPr lang="tr-TR" sz="2000" dirty="0" smtClean="0">
                <a:latin typeface="Calibri" panose="020F0502020204030204" pitchFamily="34" charset="0"/>
              </a:rPr>
              <a:t>Ç</a:t>
            </a:r>
            <a:r>
              <a:rPr lang="en-US" sz="2000" dirty="0">
                <a:latin typeface="Calibri" panose="020F0502020204030204" pitchFamily="34" charset="0"/>
              </a:rPr>
              <a:t>izgi grafik olarak hareket halindeki bir noktanın belirli bir yönde eğiliminden doğar</a:t>
            </a:r>
            <a:r>
              <a:rPr lang="tr-TR" sz="2000" dirty="0">
                <a:latin typeface="Calibri" panose="020F0502020204030204" pitchFamily="34" charset="0"/>
              </a:rPr>
              <a:t>.</a:t>
            </a:r>
            <a:r>
              <a:rPr lang="en-US" sz="2000" dirty="0">
                <a:latin typeface="Calibri" panose="020F0502020204030204" pitchFamily="34" charset="0"/>
              </a:rPr>
              <a:t> Yatay çizgi</a:t>
            </a:r>
            <a:r>
              <a:rPr lang="tr-TR" sz="2000" dirty="0">
                <a:latin typeface="Calibri" panose="020F0502020204030204" pitchFamily="34" charset="0"/>
              </a:rPr>
              <a:t>,</a:t>
            </a:r>
            <a:r>
              <a:rPr lang="en-US" sz="2000" dirty="0">
                <a:latin typeface="Calibri" panose="020F0502020204030204" pitchFamily="34" charset="0"/>
              </a:rPr>
              <a:t>Düsey çizgi</a:t>
            </a:r>
            <a:r>
              <a:rPr lang="tr-TR" sz="2000" dirty="0">
                <a:latin typeface="Calibri" panose="020F0502020204030204" pitchFamily="34" charset="0"/>
              </a:rPr>
              <a:t>,</a:t>
            </a:r>
            <a:r>
              <a:rPr lang="en-US" sz="2000" dirty="0">
                <a:latin typeface="Calibri" panose="020F0502020204030204" pitchFamily="34" charset="0"/>
              </a:rPr>
              <a:t>Egik çizgi</a:t>
            </a:r>
            <a:r>
              <a:rPr lang="tr-TR" sz="2000" dirty="0">
                <a:latin typeface="Calibri" panose="020F0502020204030204" pitchFamily="34" charset="0"/>
              </a:rPr>
              <a:t>, </a:t>
            </a:r>
            <a:r>
              <a:rPr lang="en-US" sz="2000" dirty="0">
                <a:latin typeface="Calibri" panose="020F0502020204030204" pitchFamily="34" charset="0"/>
              </a:rPr>
              <a:t>kalin</a:t>
            </a:r>
            <a:r>
              <a:rPr lang="tr-TR" sz="2000" dirty="0">
                <a:latin typeface="Calibri" panose="020F0502020204030204" pitchFamily="34" charset="0"/>
              </a:rPr>
              <a:t> </a:t>
            </a:r>
            <a:r>
              <a:rPr lang="en-US" sz="2000" dirty="0">
                <a:latin typeface="Calibri" panose="020F0502020204030204" pitchFamily="34" charset="0"/>
              </a:rPr>
              <a:t>çizgi</a:t>
            </a:r>
            <a:r>
              <a:rPr lang="tr-TR" sz="2000" dirty="0">
                <a:latin typeface="Calibri" panose="020F0502020204030204" pitchFamily="34" charset="0"/>
              </a:rPr>
              <a:t>,</a:t>
            </a:r>
            <a:r>
              <a:rPr lang="en-US" sz="2000" dirty="0">
                <a:latin typeface="Calibri" panose="020F0502020204030204" pitchFamily="34" charset="0"/>
              </a:rPr>
              <a:t> Zig-zag çizgi</a:t>
            </a:r>
            <a:r>
              <a:rPr lang="tr-TR" sz="2000" dirty="0">
                <a:latin typeface="Calibri" panose="020F0502020204030204" pitchFamily="34" charset="0"/>
              </a:rPr>
              <a:t> gibi çeşitleri vardır.</a:t>
            </a:r>
            <a:endParaRPr lang="en-US" sz="2000" dirty="0">
              <a:latin typeface="Calibri" panose="020F0502020204030204" pitchFamily="34" charset="0"/>
            </a:endParaRPr>
          </a:p>
        </p:txBody>
      </p:sp>
    </p:spTree>
    <p:extLst>
      <p:ext uri="{BB962C8B-B14F-4D97-AF65-F5344CB8AC3E}">
        <p14:creationId xmlns:p14="http://schemas.microsoft.com/office/powerpoint/2010/main" xmlns="" val="382225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93435" y="2110725"/>
            <a:ext cx="3724388" cy="2882189"/>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
        <p:nvSpPr>
          <p:cNvPr id="4" name="Dikdörtgen 3"/>
          <p:cNvSpPr/>
          <p:nvPr/>
        </p:nvSpPr>
        <p:spPr>
          <a:xfrm>
            <a:off x="5544456" y="2130592"/>
            <a:ext cx="5123544" cy="2862322"/>
          </a:xfrm>
          <a:prstGeom prst="rect">
            <a:avLst/>
          </a:prstGeom>
        </p:spPr>
        <p:txBody>
          <a:bodyPr wrap="square">
            <a:spAutoFit/>
          </a:bodyPr>
          <a:lstStyle/>
          <a:p>
            <a:pPr>
              <a:lnSpc>
                <a:spcPct val="150000"/>
              </a:lnSpc>
            </a:pPr>
            <a:r>
              <a:rPr lang="tr-TR" sz="2000" b="1" dirty="0" smtClean="0">
                <a:solidFill>
                  <a:srgbClr val="7030A0"/>
                </a:solidFill>
                <a:latin typeface="Calibri" panose="020F0502020204030204" pitchFamily="34" charset="0"/>
              </a:rPr>
              <a:t>ŞEKİL</a:t>
            </a:r>
            <a:r>
              <a:rPr lang="tr-TR" sz="2000" dirty="0" smtClean="0">
                <a:latin typeface="Calibri" panose="020F0502020204030204" pitchFamily="34" charset="0"/>
              </a:rPr>
              <a:t> </a:t>
            </a:r>
          </a:p>
          <a:p>
            <a:pPr>
              <a:lnSpc>
                <a:spcPct val="150000"/>
              </a:lnSpc>
            </a:pPr>
            <a:r>
              <a:rPr lang="en-US" sz="2000" dirty="0" smtClean="0">
                <a:latin typeface="Calibri" panose="020F0502020204030204" pitchFamily="34" charset="0"/>
              </a:rPr>
              <a:t>Şekil </a:t>
            </a:r>
            <a:r>
              <a:rPr lang="en-US" sz="2000" dirty="0">
                <a:latin typeface="Calibri" panose="020F0502020204030204" pitchFamily="34" charset="0"/>
              </a:rPr>
              <a:t>yükseklik ve genişliği olan ancak derinliği olmayan iki boyutlu bir nesnedir.</a:t>
            </a:r>
            <a:r>
              <a:rPr lang="tr-TR" sz="2000" dirty="0">
                <a:latin typeface="Calibri" panose="020F0502020204030204" pitchFamily="34" charset="0"/>
              </a:rPr>
              <a:t> </a:t>
            </a:r>
            <a:r>
              <a:rPr lang="en-US" sz="2000" dirty="0">
                <a:latin typeface="Calibri" panose="020F0502020204030204" pitchFamily="34" charset="0"/>
              </a:rPr>
              <a:t>Geometrik şekiller daire, kare, üçgen, dikdörtgen gibi düz kenarları ve tutarlı eğimleri ile keskin ve kırıktır. Doğal veya organik şekiller doğada bulunur. </a:t>
            </a:r>
          </a:p>
        </p:txBody>
      </p:sp>
    </p:spTree>
    <p:extLst>
      <p:ext uri="{BB962C8B-B14F-4D97-AF65-F5344CB8AC3E}">
        <p14:creationId xmlns:p14="http://schemas.microsoft.com/office/powerpoint/2010/main" xmlns="" val="79811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8291" y="2034142"/>
            <a:ext cx="4142951" cy="306037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
        <p:nvSpPr>
          <p:cNvPr id="5" name="Dikdörtgen 4"/>
          <p:cNvSpPr/>
          <p:nvPr/>
        </p:nvSpPr>
        <p:spPr>
          <a:xfrm>
            <a:off x="5747656" y="2034142"/>
            <a:ext cx="5065487" cy="2862322"/>
          </a:xfrm>
          <a:prstGeom prst="rect">
            <a:avLst/>
          </a:prstGeom>
        </p:spPr>
        <p:txBody>
          <a:bodyPr wrap="square">
            <a:spAutoFit/>
          </a:bodyPr>
          <a:lstStyle/>
          <a:p>
            <a:pPr>
              <a:lnSpc>
                <a:spcPct val="150000"/>
              </a:lnSpc>
            </a:pPr>
            <a:r>
              <a:rPr lang="en-US" sz="2000" b="1" dirty="0" smtClean="0">
                <a:ln>
                  <a:solidFill>
                    <a:sysClr val="windowText" lastClr="000000"/>
                  </a:solidFill>
                </a:ln>
                <a:solidFill>
                  <a:srgbClr val="FFFF00"/>
                </a:solidFill>
                <a:latin typeface="Calibri" panose="020F0502020204030204" pitchFamily="34" charset="0"/>
              </a:rPr>
              <a:t>RENK</a:t>
            </a:r>
            <a:endParaRPr lang="tr-TR" sz="2000" b="1" dirty="0" smtClean="0">
              <a:ln>
                <a:solidFill>
                  <a:sysClr val="windowText" lastClr="000000"/>
                </a:solidFill>
              </a:ln>
              <a:solidFill>
                <a:srgbClr val="FFFF00"/>
              </a:solidFill>
              <a:latin typeface="Calibri" panose="020F0502020204030204" pitchFamily="34" charset="0"/>
            </a:endParaRPr>
          </a:p>
          <a:p>
            <a:pPr>
              <a:lnSpc>
                <a:spcPct val="150000"/>
              </a:lnSpc>
            </a:pPr>
            <a:r>
              <a:rPr lang="en-US" sz="2000" dirty="0" smtClean="0">
                <a:latin typeface="Calibri" panose="020F0502020204030204" pitchFamily="34" charset="0"/>
              </a:rPr>
              <a:t>Renk </a:t>
            </a:r>
            <a:r>
              <a:rPr lang="en-US" sz="2000" dirty="0">
                <a:latin typeface="Calibri" panose="020F0502020204030204" pitchFamily="34" charset="0"/>
              </a:rPr>
              <a:t>ışığın bir özelliğidir. Renk ışığın cisimlere çarptıktan sonra yansıyarak görme duyumuzda bırakmış olduğu etkidir. Renkler ışıkla birlikte oluşurlar. Renkler insanların üzerinde birçok değişik duygular uyandırırlar.</a:t>
            </a:r>
          </a:p>
        </p:txBody>
      </p:sp>
    </p:spTree>
    <p:extLst>
      <p:ext uri="{BB962C8B-B14F-4D97-AF65-F5344CB8AC3E}">
        <p14:creationId xmlns:p14="http://schemas.microsoft.com/office/powerpoint/2010/main" xmlns="" val="185123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6348" y="2050625"/>
            <a:ext cx="3691199" cy="2745214"/>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5" name="Dikdörtgen 4"/>
          <p:cNvSpPr/>
          <p:nvPr/>
        </p:nvSpPr>
        <p:spPr>
          <a:xfrm>
            <a:off x="5646056" y="1992071"/>
            <a:ext cx="5442857" cy="2862322"/>
          </a:xfrm>
          <a:prstGeom prst="rect">
            <a:avLst/>
          </a:prstGeom>
        </p:spPr>
        <p:txBody>
          <a:bodyPr wrap="square">
            <a:spAutoFit/>
          </a:bodyPr>
          <a:lstStyle/>
          <a:p>
            <a:pPr>
              <a:lnSpc>
                <a:spcPct val="150000"/>
              </a:lnSpc>
            </a:pPr>
            <a:r>
              <a:rPr lang="tr-TR" sz="2000" b="1" dirty="0" smtClean="0">
                <a:latin typeface="Calibri" panose="020F0502020204030204" pitchFamily="34" charset="0"/>
              </a:rPr>
              <a:t>TON </a:t>
            </a:r>
          </a:p>
          <a:p>
            <a:pPr>
              <a:lnSpc>
                <a:spcPct val="150000"/>
              </a:lnSpc>
            </a:pPr>
            <a:r>
              <a:rPr lang="en-US" sz="2000" dirty="0" smtClean="0">
                <a:latin typeface="Calibri" panose="020F0502020204030204" pitchFamily="34" charset="0"/>
              </a:rPr>
              <a:t>Bir </a:t>
            </a:r>
            <a:r>
              <a:rPr lang="en-US" sz="2000" dirty="0">
                <a:latin typeface="Calibri" panose="020F0502020204030204" pitchFamily="34" charset="0"/>
              </a:rPr>
              <a:t>rengin başka bir renkten etkilenerek saflığını yitirmesidir. Objelerin ışıklı (aydınlık) kısımları ile gölgeli (karanlık) kısımları arasında kalan kısımları hassas bir geçişle birbirine bağlayan orta ton değerlerinin hepsine birden ton denir.</a:t>
            </a:r>
          </a:p>
        </p:txBody>
      </p:sp>
    </p:spTree>
    <p:extLst>
      <p:ext uri="{BB962C8B-B14F-4D97-AF65-F5344CB8AC3E}">
        <p14:creationId xmlns:p14="http://schemas.microsoft.com/office/powerpoint/2010/main" xmlns="" val="87048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62805" y="2042386"/>
            <a:ext cx="3995878" cy="3052128"/>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5" name="Dikdörtgen 4"/>
          <p:cNvSpPr/>
          <p:nvPr/>
        </p:nvSpPr>
        <p:spPr>
          <a:xfrm>
            <a:off x="5675086" y="2052772"/>
            <a:ext cx="5138057" cy="2677656"/>
          </a:xfrm>
          <a:prstGeom prst="rect">
            <a:avLst/>
          </a:prstGeom>
        </p:spPr>
        <p:txBody>
          <a:bodyPr wrap="square">
            <a:spAutoFit/>
          </a:bodyPr>
          <a:lstStyle/>
          <a:p>
            <a:pPr>
              <a:lnSpc>
                <a:spcPct val="150000"/>
              </a:lnSpc>
            </a:pPr>
            <a:r>
              <a:rPr lang="tr-TR" sz="2000" b="1" dirty="0" smtClean="0">
                <a:solidFill>
                  <a:srgbClr val="FF0000"/>
                </a:solidFill>
                <a:latin typeface="Calibri" panose="020F0502020204030204" pitchFamily="34" charset="0"/>
              </a:rPr>
              <a:t>FORM </a:t>
            </a:r>
          </a:p>
          <a:p>
            <a:pPr>
              <a:lnSpc>
                <a:spcPct val="150000"/>
              </a:lnSpc>
            </a:pPr>
            <a:r>
              <a:rPr lang="en-US" sz="2000" dirty="0" smtClean="0">
                <a:latin typeface="Calibri" panose="020F0502020204030204" pitchFamily="34" charset="0"/>
              </a:rPr>
              <a:t>Bir </a:t>
            </a:r>
            <a:r>
              <a:rPr lang="en-US" sz="2000" dirty="0">
                <a:latin typeface="Calibri" panose="020F0502020204030204" pitchFamily="34" charset="0"/>
              </a:rPr>
              <a:t>yüzeyin sınırlanarak, ötekisinden ayrılmasıdır.  Diğer bir tanımı ise bir bütünün karakteristik tüm özelliklerini taşıyan genel görünüş formdur. Form üç boyutlu anlatımdır</a:t>
            </a:r>
            <a:r>
              <a:rPr lang="tr-TR" sz="2000" dirty="0">
                <a:latin typeface="Calibri" panose="020F0502020204030204" pitchFamily="34" charset="0"/>
              </a:rPr>
              <a:t>.</a:t>
            </a:r>
            <a:endParaRPr lang="en-US" sz="2000" dirty="0">
              <a:latin typeface="Calibri" panose="020F0502020204030204" pitchFamily="34" charset="0"/>
            </a:endParaRPr>
          </a:p>
          <a:p>
            <a:r>
              <a:rPr lang="en-US" dirty="0">
                <a:latin typeface="Calibri" panose="020F0502020204030204" pitchFamily="34" charset="0"/>
              </a:rPr>
              <a:t> </a:t>
            </a:r>
          </a:p>
        </p:txBody>
      </p:sp>
    </p:spTree>
    <p:extLst>
      <p:ext uri="{BB962C8B-B14F-4D97-AF65-F5344CB8AC3E}">
        <p14:creationId xmlns:p14="http://schemas.microsoft.com/office/powerpoint/2010/main" xmlns="" val="4280997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9891" y="2127358"/>
            <a:ext cx="3918795" cy="3072022"/>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5" name="Dikdörtgen 4"/>
          <p:cNvSpPr/>
          <p:nvPr/>
        </p:nvSpPr>
        <p:spPr>
          <a:xfrm>
            <a:off x="5471885" y="2127358"/>
            <a:ext cx="5355771" cy="2446824"/>
          </a:xfrm>
          <a:prstGeom prst="rect">
            <a:avLst/>
          </a:prstGeom>
        </p:spPr>
        <p:txBody>
          <a:bodyPr wrap="square">
            <a:spAutoFit/>
          </a:bodyPr>
          <a:lstStyle/>
          <a:p>
            <a:r>
              <a:rPr lang="en-US" b="1" dirty="0" smtClean="0">
                <a:ln w="0"/>
                <a:solidFill>
                  <a:srgbClr val="00B0F0"/>
                </a:solidFill>
                <a:latin typeface="Calibri" panose="020F0502020204030204" pitchFamily="34" charset="0"/>
              </a:rPr>
              <a:t>DOKU</a:t>
            </a:r>
            <a:endParaRPr lang="tr-TR" b="1" dirty="0" smtClean="0">
              <a:ln w="0"/>
              <a:solidFill>
                <a:srgbClr val="00B0F0"/>
              </a:solidFill>
              <a:latin typeface="Calibri" panose="020F0502020204030204" pitchFamily="34" charset="0"/>
            </a:endParaRPr>
          </a:p>
          <a:p>
            <a:pPr>
              <a:lnSpc>
                <a:spcPct val="150000"/>
              </a:lnSpc>
            </a:pPr>
            <a:r>
              <a:rPr lang="en-US" dirty="0" smtClean="0">
                <a:latin typeface="Calibri" panose="020F0502020204030204" pitchFamily="34" charset="0"/>
              </a:rPr>
              <a:t>Doku</a:t>
            </a:r>
            <a:r>
              <a:rPr lang="en-US" dirty="0">
                <a:latin typeface="Calibri" panose="020F0502020204030204" pitchFamily="34" charset="0"/>
              </a:rPr>
              <a:t>, bir yüzeyin üç-boyutlu yapısından dolayı sahip olduğu özel bir niteliktir. Doku sürekli devam eden bir desenin yüzeyinin pürüzünü veya pütürünü veya herhangi bir 3 boyutlu hissi bize gösterir. (2boyutlu dokular desen niteliğindedir, yanıltıcı</a:t>
            </a:r>
            <a:r>
              <a:rPr lang="tr-TR" dirty="0">
                <a:latin typeface="Calibri" panose="020F0502020204030204" pitchFamily="34" charset="0"/>
              </a:rPr>
              <a:t> </a:t>
            </a:r>
            <a:r>
              <a:rPr lang="en-US" dirty="0">
                <a:latin typeface="Calibri" panose="020F0502020204030204" pitchFamily="34" charset="0"/>
              </a:rPr>
              <a:t>olabilirler.)</a:t>
            </a:r>
          </a:p>
        </p:txBody>
      </p:sp>
    </p:spTree>
    <p:extLst>
      <p:ext uri="{BB962C8B-B14F-4D97-AF65-F5344CB8AC3E}">
        <p14:creationId xmlns:p14="http://schemas.microsoft.com/office/powerpoint/2010/main" xmlns="" val="2991118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865</Words>
  <Application>Microsoft Office PowerPoint</Application>
  <PresentationFormat>Özel</PresentationFormat>
  <Paragraphs>133</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YILDIR Tahsin</dc:creator>
  <cp:keywords>www.gelisenbeyin.net</cp:keywords>
  <dc:description>www.gelisenbeyin.net</dc:description>
  <cp:lastModifiedBy>Windows User</cp:lastModifiedBy>
  <cp:revision>27</cp:revision>
  <dcterms:created xsi:type="dcterms:W3CDTF">2018-09-06T20:15:49Z</dcterms:created>
  <dcterms:modified xsi:type="dcterms:W3CDTF">2018-09-25T19:17:42Z</dcterms:modified>
</cp:coreProperties>
</file>