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7" r:id="rId2"/>
    <p:sldId id="257" r:id="rId3"/>
    <p:sldId id="259" r:id="rId4"/>
    <p:sldId id="261" r:id="rId5"/>
    <p:sldId id="262" r:id="rId6"/>
    <p:sldId id="265" r:id="rId7"/>
    <p:sldId id="263" r:id="rId8"/>
    <p:sldId id="264" r:id="rId9"/>
    <p:sldId id="266" r:id="rId10"/>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FEF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79" autoAdjust="0"/>
    <p:restoredTop sz="94624" autoAdjust="0"/>
  </p:normalViewPr>
  <p:slideViewPr>
    <p:cSldViewPr>
      <p:cViewPr varScale="1">
        <p:scale>
          <a:sx n="69" d="100"/>
          <a:sy n="69" d="100"/>
        </p:scale>
        <p:origin x="-144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3E9C8BC0-6D3E-455C-92B2-3AA8813F8F4F}" type="datetimeFigureOut">
              <a:rPr lang="tr-TR"/>
              <a:pPr>
                <a:defRPr/>
              </a:pPr>
              <a:t>11.10.2017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3F4F66F-3568-4E3C-B6DD-59AD47847716}"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03EEA5C-F90B-42A8-B511-0FDAC0ED4DBB}" type="slidenum">
              <a:rPr lang="tr-TR" altLang="tr-TR" smtClean="0"/>
              <a:pPr fontAlgn="base">
                <a:spcBef>
                  <a:spcPct val="0"/>
                </a:spcBef>
                <a:spcAft>
                  <a:spcPct val="0"/>
                </a:spcAft>
                <a:defRPr/>
              </a:pPr>
              <a:t>2</a:t>
            </a:fld>
            <a:endParaRPr lang="tr-TR" altLang="tr-TR" smtClean="0"/>
          </a:p>
        </p:txBody>
      </p:sp>
      <p:sp>
        <p:nvSpPr>
          <p:cNvPr id="122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29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tr-TR" altLang="tr-TR" smtClean="0"/>
              <a:t>Teknoloji; bilim ile uygulama arasında köprü görevi yapan bir disiplindir. </a:t>
            </a:r>
          </a:p>
          <a:p>
            <a:pPr eaLnBrk="1" hangingPunct="1">
              <a:spcBef>
                <a:spcPct val="0"/>
              </a:spcBef>
            </a:pPr>
            <a:endParaRPr lang="tr-TR" altLang="tr-TR" smtClean="0"/>
          </a:p>
          <a:p>
            <a:pPr eaLnBrk="1" hangingPunct="1">
              <a:spcBef>
                <a:spcPct val="0"/>
              </a:spcBef>
            </a:pPr>
            <a:r>
              <a:rPr lang="tr-TR" altLang="tr-TR" b="1" smtClean="0"/>
              <a:t>Teknoloji: </a:t>
            </a:r>
            <a:r>
              <a:rPr lang="tr-TR" altLang="tr-TR" smtClean="0"/>
              <a:t>Bilimin üretim, hizmet, ulaşım vb. alanlardaki sorunlara uygulanmasıdır.</a:t>
            </a:r>
          </a:p>
          <a:p>
            <a:pPr eaLnBrk="1" hangingPunct="1">
              <a:spcBef>
                <a:spcPct val="0"/>
              </a:spcBef>
            </a:pPr>
            <a:r>
              <a:rPr lang="tr-TR" altLang="tr-TR" smtClean="0"/>
              <a:t>Teknoloji, araştırmalar ve kuramsal açıklamalar ile uygulayıcılar tarafından karşılaşılan sorunlar arasında bir köprü görevi görmektedir.</a:t>
            </a:r>
          </a:p>
          <a:p>
            <a:pPr eaLnBrk="1" hangingPunct="1">
              <a:spcBef>
                <a:spcPct val="0"/>
              </a:spcBef>
            </a:pPr>
            <a:endParaRPr lang="tr-TR" altLang="tr-TR" smtClean="0"/>
          </a:p>
          <a:p>
            <a:pPr eaLnBrk="1" hangingPunct="1">
              <a:spcBef>
                <a:spcPct val="0"/>
              </a:spcBef>
            </a:pPr>
            <a:r>
              <a:rPr lang="tr-TR" altLang="tr-TR" smtClean="0"/>
              <a:t>Peki teknoloji ve bilim arasında bir ilişki var mıdır?</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A896983-53BD-4DFC-B928-F65DE77709A0}" type="slidenum">
              <a:rPr lang="tr-TR" altLang="tr-TR" smtClean="0"/>
              <a:pPr fontAlgn="base">
                <a:spcBef>
                  <a:spcPct val="0"/>
                </a:spcBef>
                <a:spcAft>
                  <a:spcPct val="0"/>
                </a:spcAft>
                <a:defRPr/>
              </a:pPr>
              <a:t>3</a:t>
            </a:fld>
            <a:endParaRPr lang="tr-TR" altLang="tr-TR" smtClean="0"/>
          </a:p>
        </p:txBody>
      </p:sp>
      <p:sp>
        <p:nvSpPr>
          <p:cNvPr id="133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31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tr-TR" altLang="tr-TR" smtClean="0"/>
              <a:t>Teknoloji bilimin uygulama alanıdır.</a:t>
            </a:r>
          </a:p>
          <a:p>
            <a:pPr eaLnBrk="1" hangingPunct="1">
              <a:spcBef>
                <a:spcPct val="0"/>
              </a:spcBef>
            </a:pPr>
            <a:endParaRPr lang="tr-TR" altLang="tr-TR" smtClean="0"/>
          </a:p>
          <a:p>
            <a:pPr eaLnBrk="1" hangingPunct="1">
              <a:spcBef>
                <a:spcPct val="0"/>
              </a:spcBef>
            </a:pPr>
            <a:r>
              <a:rPr lang="tr-TR" altLang="tr-TR" smtClean="0"/>
              <a:t>Teknolojinin ilerlemesi üretkenliği artırır. </a:t>
            </a:r>
          </a:p>
          <a:p>
            <a:pPr eaLnBrk="1" hangingPunct="1">
              <a:spcBef>
                <a:spcPct val="0"/>
              </a:spcBef>
            </a:pPr>
            <a:endParaRPr lang="tr-TR" altLang="tr-TR" smtClean="0"/>
          </a:p>
          <a:p>
            <a:pPr eaLnBrk="1" hangingPunct="1">
              <a:spcBef>
                <a:spcPct val="0"/>
              </a:spcBef>
            </a:pPr>
            <a:r>
              <a:rPr lang="tr-TR" altLang="tr-TR" smtClean="0"/>
              <a:t>Toplumun geleceği bilim ve teknolojideki gelişmelerle çizilir.</a:t>
            </a:r>
          </a:p>
          <a:p>
            <a:pPr eaLnBrk="1" hangingPunct="1">
              <a:spcBef>
                <a:spcPct val="0"/>
              </a:spcBef>
            </a:pPr>
            <a:endParaRPr lang="tr-TR" altLang="tr-TR" smtClean="0"/>
          </a:p>
          <a:p>
            <a:pPr eaLnBrk="1" hangingPunct="1">
              <a:spcBef>
                <a:spcPct val="0"/>
              </a:spcBef>
            </a:pPr>
            <a:r>
              <a:rPr lang="tr-TR" altLang="tr-TR" smtClean="0"/>
              <a:t>Peki nasıl? </a:t>
            </a:r>
            <a:r>
              <a:rPr lang="tr-TR" altLang="tr-TR" b="1" smtClean="0"/>
              <a:t>EĞİTİM</a:t>
            </a:r>
          </a:p>
          <a:p>
            <a:pPr eaLnBrk="1" hangingPunct="1">
              <a:spcBef>
                <a:spcPct val="0"/>
              </a:spcBef>
            </a:pPr>
            <a:endParaRPr lang="tr-TR" altLang="tr-TR" b="1" smtClean="0"/>
          </a:p>
          <a:p>
            <a:pPr eaLnBrk="1" hangingPunct="1">
              <a:spcBef>
                <a:spcPct val="0"/>
              </a:spcBef>
            </a:pPr>
            <a:r>
              <a:rPr lang="tr-TR" altLang="tr-TR" b="1" smtClean="0"/>
              <a:t>EĞİTİM NEDİR?</a:t>
            </a:r>
          </a:p>
          <a:p>
            <a:pPr eaLnBrk="1" hangingPunct="1">
              <a:spcBef>
                <a:spcPct val="0"/>
              </a:spcBef>
            </a:pPr>
            <a:r>
              <a:rPr lang="tr-TR" altLang="tr-TR" b="1" smtClean="0"/>
              <a:t>Teknoloji ve bilim arasındaki ilişkiyi kurmada, eğitim nasıl bir rol oynamaktadır?</a:t>
            </a:r>
            <a:endParaRPr lang="tr-TR" alt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4339"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3316"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F2C03EA-1707-42EE-9223-C5C0CA67BB3A}" type="slidenum">
              <a:rPr lang="tr-TR" smtClean="0"/>
              <a:pPr fontAlgn="base">
                <a:spcBef>
                  <a:spcPct val="0"/>
                </a:spcBef>
                <a:spcAft>
                  <a:spcPct val="0"/>
                </a:spcAft>
                <a:defRPr/>
              </a:pPr>
              <a:t>8</a:t>
            </a:fld>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3D937C4C-B129-4CB5-B7C4-BB220EB6CB71}" type="datetime1">
              <a:rPr lang="tr-TR"/>
              <a:pPr>
                <a:defRPr/>
              </a:pPr>
              <a:t>11.10.2017</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D3233974-2908-4902-A106-21F0D6112C3A}"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A183F58C-F0F1-43C9-9CDB-00C6A1BE32D0}" type="datetime1">
              <a:rPr lang="tr-TR"/>
              <a:pPr>
                <a:defRPr/>
              </a:pPr>
              <a:t>11.10.2017</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F7DDA446-940A-4D2B-BBD7-2D451B12AADF}"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D9B84460-BF70-4469-9F42-2459CD2CEA03}" type="datetime1">
              <a:rPr lang="tr-TR"/>
              <a:pPr>
                <a:defRPr/>
              </a:pPr>
              <a:t>11.10.2017</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D3E5AFBC-A0D0-4035-B966-00AB443CD9AC}"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7563EC17-1771-4E9F-AC9A-E9ABC45881F4}" type="datetime1">
              <a:rPr lang="tr-TR"/>
              <a:pPr>
                <a:defRPr/>
              </a:pPr>
              <a:t>11.10.2017</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43C73F43-9903-4CBB-BF73-61F2CDF4083A}"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A250E6B3-9944-4BDE-9E8A-C07D40E485D1}" type="datetime1">
              <a:rPr lang="tr-TR"/>
              <a:pPr>
                <a:defRPr/>
              </a:pPr>
              <a:t>11.10.2017</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1BF38E9F-036B-4032-89CD-0B33A9E97F2D}"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A7EB8DE0-3F2E-4F74-AE8E-F88E435D6147}" type="datetime1">
              <a:rPr lang="tr-TR"/>
              <a:pPr>
                <a:defRPr/>
              </a:pPr>
              <a:t>11.10.2017</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2D3BE5C4-2DB5-4638-81E8-546CBB96942B}"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B44967C9-16BE-412A-84EC-591FE0FDC8C6}" type="datetime1">
              <a:rPr lang="tr-TR"/>
              <a:pPr>
                <a:defRPr/>
              </a:pPr>
              <a:t>11.10.2017</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D1F62063-FE77-4817-B655-D3CBB6BD5FA6}"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999C1688-010C-422D-9403-3FEBC3B38D3F}" type="datetime1">
              <a:rPr lang="tr-TR"/>
              <a:pPr>
                <a:defRPr/>
              </a:pPr>
              <a:t>11.10.2017</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D6C27013-DD89-4C09-A734-65D3B38EFFA6}"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1DF894D3-B497-4202-A522-450F8BF82D54}" type="datetime1">
              <a:rPr lang="tr-TR"/>
              <a:pPr>
                <a:defRPr/>
              </a:pPr>
              <a:t>11.10.2017</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0C308B5E-1239-48F4-81E1-456885836BB4}"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EC084FFD-FE48-47D6-817D-D1647C0049A9}" type="datetime1">
              <a:rPr lang="tr-TR"/>
              <a:pPr>
                <a:defRPr/>
              </a:pPr>
              <a:t>11.10.2017</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CD936617-DC5A-47D0-AC39-AC9DF74590F2}"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53E33F3E-0395-42E5-83D2-6B9B406ABCF8}" type="datetime1">
              <a:rPr lang="tr-TR"/>
              <a:pPr>
                <a:defRPr/>
              </a:pPr>
              <a:t>11.10.2017</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5E3592A6-329F-4BB2-8808-EA293D33C2AD}"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DABA982-0D79-400D-BF6C-0588FB314121}" type="datetime1">
              <a:rPr lang="tr-TR"/>
              <a:pPr>
                <a:defRPr/>
              </a:pPr>
              <a:t>11.10.2017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A6AC894-F1FD-4C3B-8293-4C3E2914C332}"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xml"/><Relationship Id="rId5" Type="http://schemas.openxmlformats.org/officeDocument/2006/relationships/image" Target="../media/image10.jpeg"/><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Başlık"/>
          <p:cNvSpPr>
            <a:spLocks noGrp="1"/>
          </p:cNvSpPr>
          <p:nvPr>
            <p:ph type="title"/>
          </p:nvPr>
        </p:nvSpPr>
        <p:spPr/>
        <p:txBody>
          <a:bodyPr/>
          <a:lstStyle/>
          <a:p>
            <a:pPr eaLnBrk="1" hangingPunct="1"/>
            <a:r>
              <a:rPr lang="tr-TR" smtClean="0"/>
              <a:t>Sizce Teknoloji Nedir?</a:t>
            </a:r>
          </a:p>
        </p:txBody>
      </p:sp>
      <p:sp>
        <p:nvSpPr>
          <p:cNvPr id="4" name="3 Slayt Numarası Yer Tutucusu"/>
          <p:cNvSpPr>
            <a:spLocks noGrp="1"/>
          </p:cNvSpPr>
          <p:nvPr>
            <p:ph type="sldNum" sz="quarter" idx="12"/>
          </p:nvPr>
        </p:nvSpPr>
        <p:spPr/>
        <p:txBody>
          <a:bodyPr/>
          <a:lstStyle/>
          <a:p>
            <a:pPr>
              <a:defRPr/>
            </a:pPr>
            <a:fld id="{C1024C53-6E47-40D5-8309-CD3A2CA08756}" type="slidenum">
              <a:rPr lang="tr-TR" smtClean="0"/>
              <a:pPr>
                <a:defRPr/>
              </a:pPr>
              <a:t>1</a:t>
            </a:fld>
            <a:endParaRPr lang="tr-TR"/>
          </a:p>
        </p:txBody>
      </p:sp>
      <p:pic>
        <p:nvPicPr>
          <p:cNvPr id="2052" name="Picture 2" descr="C:\Users\Yahya\Desktop\teknoloji-nedir-.jpg"/>
          <p:cNvPicPr>
            <a:picLocks noGrp="1" noChangeAspect="1" noChangeArrowheads="1"/>
          </p:cNvPicPr>
          <p:nvPr>
            <p:ph idx="1"/>
          </p:nvPr>
        </p:nvPicPr>
        <p:blipFill>
          <a:blip r:embed="rId2" cstate="print"/>
          <a:srcRect/>
          <a:stretch>
            <a:fillRect/>
          </a:stretch>
        </p:blipFill>
        <p:spPr>
          <a:xfrm>
            <a:off x="1392238" y="1600200"/>
            <a:ext cx="6359525" cy="4525963"/>
          </a:xfr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descr="C:\Users\ergdesigner\Desktop\imaj\indir (2).jpg"/>
          <p:cNvPicPr>
            <a:picLocks noChangeAspect="1" noChangeArrowheads="1"/>
          </p:cNvPicPr>
          <p:nvPr/>
        </p:nvPicPr>
        <p:blipFill>
          <a:blip r:embed="rId3" cstate="print">
            <a:lum bright="-18000" contrast="10000"/>
          </a:blip>
          <a:srcRect/>
          <a:stretch>
            <a:fillRect/>
          </a:stretch>
        </p:blipFill>
        <p:spPr bwMode="auto">
          <a:xfrm>
            <a:off x="0" y="0"/>
            <a:ext cx="4000500" cy="2143125"/>
          </a:xfrm>
          <a:prstGeom prst="rect">
            <a:avLst/>
          </a:prstGeom>
          <a:noFill/>
          <a:ln w="9525">
            <a:noFill/>
            <a:miter lim="800000"/>
            <a:headEnd/>
            <a:tailEnd/>
          </a:ln>
        </p:spPr>
      </p:pic>
      <p:sp>
        <p:nvSpPr>
          <p:cNvPr id="3075" name="Rectangle 2"/>
          <p:cNvSpPr>
            <a:spLocks noGrp="1" noChangeArrowheads="1"/>
          </p:cNvSpPr>
          <p:nvPr>
            <p:ph type="title"/>
          </p:nvPr>
        </p:nvSpPr>
        <p:spPr>
          <a:xfrm>
            <a:off x="1258888" y="-26988"/>
            <a:ext cx="7158037" cy="1052513"/>
          </a:xfrm>
        </p:spPr>
        <p:txBody>
          <a:bodyPr/>
          <a:lstStyle/>
          <a:p>
            <a:pPr algn="r" eaLnBrk="1" hangingPunct="1"/>
            <a:r>
              <a:rPr lang="tr-TR" dirty="0" smtClean="0"/>
              <a:t>Teknoloji </a:t>
            </a:r>
            <a:r>
              <a:rPr lang="tr-TR" dirty="0" smtClean="0"/>
              <a:t>Nedir</a:t>
            </a:r>
            <a:r>
              <a:rPr lang="tr-TR" dirty="0" smtClean="0"/>
              <a:t>?</a:t>
            </a:r>
          </a:p>
        </p:txBody>
      </p:sp>
      <p:sp>
        <p:nvSpPr>
          <p:cNvPr id="3076" name="Rectangle 4"/>
          <p:cNvSpPr>
            <a:spLocks noChangeArrowheads="1"/>
          </p:cNvSpPr>
          <p:nvPr/>
        </p:nvSpPr>
        <p:spPr bwMode="auto">
          <a:xfrm>
            <a:off x="0" y="1125538"/>
            <a:ext cx="2133600" cy="101600"/>
          </a:xfrm>
          <a:prstGeom prst="rect">
            <a:avLst/>
          </a:prstGeom>
          <a:solidFill>
            <a:srgbClr val="003366"/>
          </a:solidFill>
          <a:ln w="9525">
            <a:noFill/>
            <a:miter lim="800000"/>
            <a:headEnd/>
            <a:tailEnd/>
          </a:ln>
        </p:spPr>
        <p:txBody>
          <a:bodyPr wrap="none" anchor="ctr"/>
          <a:lstStyle/>
          <a:p>
            <a:pPr algn="ctr"/>
            <a:endParaRPr lang="tr-TR" altLang="tr-TR" sz="2400">
              <a:latin typeface="Times New Roman" pitchFamily="18" charset="0"/>
            </a:endParaRPr>
          </a:p>
        </p:txBody>
      </p:sp>
      <p:sp>
        <p:nvSpPr>
          <p:cNvPr id="3077" name="Rectangle 5"/>
          <p:cNvSpPr>
            <a:spLocks noChangeArrowheads="1"/>
          </p:cNvSpPr>
          <p:nvPr/>
        </p:nvSpPr>
        <p:spPr bwMode="auto">
          <a:xfrm>
            <a:off x="1447800" y="1125538"/>
            <a:ext cx="7239000" cy="101600"/>
          </a:xfrm>
          <a:prstGeom prst="rect">
            <a:avLst/>
          </a:prstGeom>
          <a:solidFill>
            <a:srgbClr val="003366"/>
          </a:solidFill>
          <a:ln w="9525">
            <a:noFill/>
            <a:miter lim="800000"/>
            <a:headEnd/>
            <a:tailEnd/>
          </a:ln>
        </p:spPr>
        <p:txBody>
          <a:bodyPr wrap="none" anchor="ctr"/>
          <a:lstStyle/>
          <a:p>
            <a:pPr algn="ctr"/>
            <a:endParaRPr lang="tr-TR" altLang="tr-TR" sz="2400">
              <a:latin typeface="Times New Roman" pitchFamily="18" charset="0"/>
            </a:endParaRPr>
          </a:p>
        </p:txBody>
      </p:sp>
      <p:sp>
        <p:nvSpPr>
          <p:cNvPr id="3078" name="Freeform 6"/>
          <p:cNvSpPr>
            <a:spLocks noChangeArrowheads="1"/>
          </p:cNvSpPr>
          <p:nvPr/>
        </p:nvSpPr>
        <p:spPr bwMode="auto">
          <a:xfrm>
            <a:off x="684213" y="201613"/>
            <a:ext cx="152400" cy="1066800"/>
          </a:xfrm>
          <a:custGeom>
            <a:avLst/>
            <a:gdLst>
              <a:gd name="T0" fmla="*/ 2147483647 w 1000"/>
              <a:gd name="T1" fmla="*/ 2147483647 h 1000"/>
              <a:gd name="T2" fmla="*/ 0 w 1000"/>
              <a:gd name="T3" fmla="*/ 2147483647 h 1000"/>
              <a:gd name="T4" fmla="*/ 0 w 1000"/>
              <a:gd name="T5" fmla="*/ 0 h 1000"/>
              <a:gd name="T6" fmla="*/ 2147483647 w 1000"/>
              <a:gd name="T7" fmla="*/ 0 h 1000"/>
              <a:gd name="T8" fmla="*/ 0 60000 65536"/>
              <a:gd name="T9" fmla="*/ 0 60000 65536"/>
              <a:gd name="T10" fmla="*/ 0 60000 65536"/>
              <a:gd name="T11" fmla="*/ 0 60000 65536"/>
              <a:gd name="T12" fmla="*/ 0 w 1000"/>
              <a:gd name="T13" fmla="*/ 0 h 1000"/>
              <a:gd name="T14" fmla="*/ 1000 w 1000"/>
              <a:gd name="T15" fmla="*/ 1000 h 1000"/>
            </a:gdLst>
            <a:ahLst/>
            <a:cxnLst>
              <a:cxn ang="T8">
                <a:pos x="T0" y="T1"/>
              </a:cxn>
              <a:cxn ang="T9">
                <a:pos x="T2" y="T3"/>
              </a:cxn>
              <a:cxn ang="T10">
                <a:pos x="T4" y="T5"/>
              </a:cxn>
              <a:cxn ang="T11">
                <a:pos x="T6" y="T7"/>
              </a:cxn>
            </a:cxnLst>
            <a:rect l="T12" t="T13" r="T14" b="T15"/>
            <a:pathLst>
              <a:path w="1000" h="1000">
                <a:moveTo>
                  <a:pt x="1000" y="1000"/>
                </a:moveTo>
                <a:lnTo>
                  <a:pt x="0" y="1000"/>
                </a:lnTo>
                <a:lnTo>
                  <a:pt x="0" y="0"/>
                </a:lnTo>
                <a:lnTo>
                  <a:pt x="1000" y="0"/>
                </a:lnTo>
              </a:path>
            </a:pathLst>
          </a:custGeom>
          <a:noFill/>
          <a:ln w="76200">
            <a:solidFill>
              <a:srgbClr val="CC3300"/>
            </a:solidFill>
            <a:miter lim="800000"/>
            <a:headEnd/>
            <a:tailEnd/>
          </a:ln>
        </p:spPr>
        <p:txBody>
          <a:bodyPr/>
          <a:lstStyle/>
          <a:p>
            <a:endParaRPr lang="tr-TR"/>
          </a:p>
        </p:txBody>
      </p:sp>
      <p:sp>
        <p:nvSpPr>
          <p:cNvPr id="3079" name="Freeform 7"/>
          <p:cNvSpPr>
            <a:spLocks noChangeArrowheads="1"/>
          </p:cNvSpPr>
          <p:nvPr/>
        </p:nvSpPr>
        <p:spPr bwMode="auto">
          <a:xfrm>
            <a:off x="8380413" y="195263"/>
            <a:ext cx="152400" cy="1073150"/>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60000 65536"/>
              <a:gd name="T9" fmla="*/ 0 60000 65536"/>
              <a:gd name="T10" fmla="*/ 0 60000 65536"/>
              <a:gd name="T11" fmla="*/ 0 60000 65536"/>
              <a:gd name="T12" fmla="*/ 0 w 1000"/>
              <a:gd name="T13" fmla="*/ 0 h 1000"/>
              <a:gd name="T14" fmla="*/ 1000 w 1000"/>
              <a:gd name="T15" fmla="*/ 1000 h 1000"/>
            </a:gdLst>
            <a:ahLst/>
            <a:cxnLst>
              <a:cxn ang="T8">
                <a:pos x="T0" y="T1"/>
              </a:cxn>
              <a:cxn ang="T9">
                <a:pos x="T2" y="T3"/>
              </a:cxn>
              <a:cxn ang="T10">
                <a:pos x="T4" y="T5"/>
              </a:cxn>
              <a:cxn ang="T11">
                <a:pos x="T6" y="T7"/>
              </a:cxn>
            </a:cxnLst>
            <a:rect l="T12" t="T13" r="T14" b="T15"/>
            <a:pathLst>
              <a:path w="1000" h="1000">
                <a:moveTo>
                  <a:pt x="0" y="0"/>
                </a:moveTo>
                <a:lnTo>
                  <a:pt x="1000" y="0"/>
                </a:lnTo>
                <a:lnTo>
                  <a:pt x="1000" y="1000"/>
                </a:lnTo>
                <a:lnTo>
                  <a:pt x="0" y="1000"/>
                </a:lnTo>
              </a:path>
            </a:pathLst>
          </a:custGeom>
          <a:noFill/>
          <a:ln w="76200">
            <a:solidFill>
              <a:srgbClr val="CC3300"/>
            </a:solidFill>
            <a:miter lim="800000"/>
            <a:headEnd/>
            <a:tailEnd/>
          </a:ln>
        </p:spPr>
        <p:txBody>
          <a:bodyPr/>
          <a:lstStyle/>
          <a:p>
            <a:endParaRPr lang="tr-TR"/>
          </a:p>
        </p:txBody>
      </p:sp>
      <p:sp>
        <p:nvSpPr>
          <p:cNvPr id="9" name="8 Slayt Numarası Yer Tutucusu"/>
          <p:cNvSpPr>
            <a:spLocks noGrp="1"/>
          </p:cNvSpPr>
          <p:nvPr>
            <p:ph type="sldNum" sz="quarter" idx="12"/>
          </p:nvPr>
        </p:nvSpPr>
        <p:spPr/>
        <p:txBody>
          <a:bodyPr/>
          <a:lstStyle/>
          <a:p>
            <a:pPr>
              <a:defRPr/>
            </a:pPr>
            <a:fld id="{498C9115-C70F-47E3-8D49-27CFAB4CE54B}" type="slidenum">
              <a:rPr lang="tr-TR"/>
              <a:pPr>
                <a:defRPr/>
              </a:pPr>
              <a:t>2</a:t>
            </a:fld>
            <a:endParaRPr lang="tr-TR"/>
          </a:p>
        </p:txBody>
      </p:sp>
      <p:sp>
        <p:nvSpPr>
          <p:cNvPr id="3081" name="14 Dikdörtgen"/>
          <p:cNvSpPr>
            <a:spLocks noChangeArrowheads="1"/>
          </p:cNvSpPr>
          <p:nvPr/>
        </p:nvSpPr>
        <p:spPr bwMode="auto">
          <a:xfrm>
            <a:off x="142875" y="1857375"/>
            <a:ext cx="8501063" cy="3600450"/>
          </a:xfrm>
          <a:prstGeom prst="rect">
            <a:avLst/>
          </a:prstGeom>
          <a:noFill/>
          <a:ln w="9525">
            <a:noFill/>
            <a:miter lim="800000"/>
            <a:headEnd/>
            <a:tailEnd/>
          </a:ln>
        </p:spPr>
        <p:txBody>
          <a:bodyPr>
            <a:spAutoFit/>
          </a:bodyPr>
          <a:lstStyle/>
          <a:p>
            <a:r>
              <a:rPr lang="tr-TR" sz="3200">
                <a:latin typeface="Times New Roman" pitchFamily="18" charset="0"/>
              </a:rPr>
              <a:t>Teknoloji, insan hayatının kalitesini artırmak amacıyla yaratıcılık ve zekanın; bilim, sanat, mühendislik, ekonomi ve sosyal çalışmayla oluşturulan bir birleşimidir. Herhangi bir şeyi daha iyi, daha hızlı,daha kolay, daha ekonomik ve daha verimli yapma girişimidir.</a:t>
            </a:r>
            <a:r>
              <a:rPr lang="tr-TR">
                <a:latin typeface="Times New Roman" pitchFamily="18" charset="0"/>
              </a:rPr>
              <a:t/>
            </a:r>
            <a:br>
              <a:rPr lang="tr-TR">
                <a:latin typeface="Times New Roman" pitchFamily="18" charset="0"/>
              </a:rPr>
            </a:br>
            <a:r>
              <a:rPr lang="tr-TR">
                <a:latin typeface="Times New Roman" pitchFamily="18" charset="0"/>
              </a:rPr>
              <a:t/>
            </a:r>
            <a:br>
              <a:rPr lang="tr-TR">
                <a:latin typeface="Times New Roman" pitchFamily="18" charset="0"/>
              </a:rPr>
            </a:br>
            <a:endParaRPr lang="tr-TR">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4098" name="Picture 4" descr="C:\Users\ergdesigner\Desktop\üretkenlik-4.jpg"/>
          <p:cNvPicPr>
            <a:picLocks noChangeAspect="1" noChangeArrowheads="1"/>
          </p:cNvPicPr>
          <p:nvPr/>
        </p:nvPicPr>
        <p:blipFill>
          <a:blip r:embed="rId3" cstate="print"/>
          <a:srcRect/>
          <a:stretch>
            <a:fillRect/>
          </a:stretch>
        </p:blipFill>
        <p:spPr bwMode="auto">
          <a:xfrm>
            <a:off x="2928938" y="5286375"/>
            <a:ext cx="3357562" cy="1571625"/>
          </a:xfrm>
          <a:prstGeom prst="rect">
            <a:avLst/>
          </a:prstGeom>
          <a:noFill/>
          <a:ln w="9525">
            <a:noFill/>
            <a:miter lim="800000"/>
            <a:headEnd/>
            <a:tailEnd/>
          </a:ln>
        </p:spPr>
      </p:pic>
      <p:pic>
        <p:nvPicPr>
          <p:cNvPr id="4099" name="Picture 3" descr="C:\Users\ergdesigner\Desktop\images (5).jpg"/>
          <p:cNvPicPr>
            <a:picLocks noChangeAspect="1" noChangeArrowheads="1"/>
          </p:cNvPicPr>
          <p:nvPr/>
        </p:nvPicPr>
        <p:blipFill>
          <a:blip r:embed="rId4" cstate="print"/>
          <a:srcRect/>
          <a:stretch>
            <a:fillRect/>
          </a:stretch>
        </p:blipFill>
        <p:spPr bwMode="auto">
          <a:xfrm>
            <a:off x="5572125" y="1214438"/>
            <a:ext cx="3571875" cy="2428875"/>
          </a:xfrm>
          <a:prstGeom prst="rect">
            <a:avLst/>
          </a:prstGeom>
          <a:noFill/>
          <a:ln w="9525">
            <a:noFill/>
            <a:miter lim="800000"/>
            <a:headEnd/>
            <a:tailEnd/>
          </a:ln>
        </p:spPr>
      </p:pic>
      <p:pic>
        <p:nvPicPr>
          <p:cNvPr id="4100" name="Picture 2" descr="C:\Users\ergdesigner\Desktop\images (4).jpg"/>
          <p:cNvPicPr>
            <a:picLocks noChangeAspect="1" noChangeArrowheads="1"/>
          </p:cNvPicPr>
          <p:nvPr/>
        </p:nvPicPr>
        <p:blipFill>
          <a:blip r:embed="rId5" cstate="print"/>
          <a:srcRect/>
          <a:stretch>
            <a:fillRect/>
          </a:stretch>
        </p:blipFill>
        <p:spPr bwMode="auto">
          <a:xfrm>
            <a:off x="0" y="1214438"/>
            <a:ext cx="3214688" cy="2357437"/>
          </a:xfrm>
          <a:prstGeom prst="rect">
            <a:avLst/>
          </a:prstGeom>
          <a:noFill/>
          <a:ln w="9525">
            <a:noFill/>
            <a:miter lim="800000"/>
            <a:headEnd/>
            <a:tailEnd/>
          </a:ln>
        </p:spPr>
      </p:pic>
      <p:sp>
        <p:nvSpPr>
          <p:cNvPr id="4101" name="Rectangle 2"/>
          <p:cNvSpPr>
            <a:spLocks noGrp="1" noChangeArrowheads="1"/>
          </p:cNvSpPr>
          <p:nvPr>
            <p:ph type="title"/>
          </p:nvPr>
        </p:nvSpPr>
        <p:spPr>
          <a:xfrm>
            <a:off x="827088" y="44450"/>
            <a:ext cx="7158037" cy="1052513"/>
          </a:xfrm>
        </p:spPr>
        <p:txBody>
          <a:bodyPr/>
          <a:lstStyle/>
          <a:p>
            <a:pPr eaLnBrk="1" hangingPunct="1"/>
            <a:r>
              <a:rPr lang="tr-TR" b="1" smtClean="0"/>
              <a:t>Teknoloji ve Bilim</a:t>
            </a:r>
          </a:p>
        </p:txBody>
      </p:sp>
      <p:sp>
        <p:nvSpPr>
          <p:cNvPr id="165891" name="Oval 3"/>
          <p:cNvSpPr>
            <a:spLocks noChangeArrowheads="1"/>
          </p:cNvSpPr>
          <p:nvPr/>
        </p:nvSpPr>
        <p:spPr bwMode="auto">
          <a:xfrm>
            <a:off x="2555875" y="2133600"/>
            <a:ext cx="3887788" cy="1439863"/>
          </a:xfrm>
          <a:prstGeom prst="ellipse">
            <a:avLst/>
          </a:prstGeom>
          <a:solidFill>
            <a:srgbClr val="003366"/>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fontAlgn="auto">
              <a:spcBef>
                <a:spcPts val="0"/>
              </a:spcBef>
              <a:spcAft>
                <a:spcPts val="0"/>
              </a:spcAft>
              <a:defRPr/>
            </a:pPr>
            <a:r>
              <a:rPr lang="tr-TR" sz="2800">
                <a:solidFill>
                  <a:schemeClr val="bg1"/>
                </a:solidFill>
                <a:latin typeface="+mn-lt"/>
                <a:cs typeface="+mn-cs"/>
              </a:rPr>
              <a:t>Toplumların Geleceği</a:t>
            </a:r>
          </a:p>
        </p:txBody>
      </p:sp>
      <p:sp>
        <p:nvSpPr>
          <p:cNvPr id="165892" name="Rectangle 4"/>
          <p:cNvSpPr>
            <a:spLocks noChangeArrowheads="1"/>
          </p:cNvSpPr>
          <p:nvPr/>
        </p:nvSpPr>
        <p:spPr bwMode="auto">
          <a:xfrm>
            <a:off x="857224" y="4364038"/>
            <a:ext cx="1728788" cy="936625"/>
          </a:xfrm>
          <a:prstGeom prst="rect">
            <a:avLst/>
          </a:prstGeom>
          <a:solidFill>
            <a:srgbClr val="FF3300"/>
          </a:solidFill>
          <a:ln w="2857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fontAlgn="auto">
              <a:spcBef>
                <a:spcPts val="0"/>
              </a:spcBef>
              <a:spcAft>
                <a:spcPts val="0"/>
              </a:spcAft>
              <a:defRPr/>
            </a:pPr>
            <a:r>
              <a:rPr lang="tr-TR" sz="2800">
                <a:solidFill>
                  <a:srgbClr val="FFFF99"/>
                </a:solidFill>
                <a:latin typeface="+mn-lt"/>
                <a:cs typeface="+mn-cs"/>
              </a:rPr>
              <a:t>Teknoloji</a:t>
            </a:r>
          </a:p>
        </p:txBody>
      </p:sp>
      <p:sp>
        <p:nvSpPr>
          <p:cNvPr id="165893" name="Rectangle 5"/>
          <p:cNvSpPr>
            <a:spLocks noChangeArrowheads="1"/>
          </p:cNvSpPr>
          <p:nvPr/>
        </p:nvSpPr>
        <p:spPr bwMode="auto">
          <a:xfrm>
            <a:off x="3643306" y="4365625"/>
            <a:ext cx="1857388" cy="936625"/>
          </a:xfrm>
          <a:prstGeom prst="rect">
            <a:avLst/>
          </a:prstGeom>
          <a:solidFill>
            <a:srgbClr val="FF3300"/>
          </a:solidFill>
          <a:ln w="2857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fontAlgn="auto">
              <a:spcBef>
                <a:spcPts val="0"/>
              </a:spcBef>
              <a:spcAft>
                <a:spcPts val="0"/>
              </a:spcAft>
              <a:defRPr/>
            </a:pPr>
            <a:r>
              <a:rPr lang="tr-TR" sz="2800">
                <a:solidFill>
                  <a:srgbClr val="FFFF99"/>
                </a:solidFill>
                <a:latin typeface="+mn-lt"/>
                <a:cs typeface="+mn-cs"/>
              </a:rPr>
              <a:t>Üretkenlik</a:t>
            </a:r>
          </a:p>
        </p:txBody>
      </p:sp>
      <p:sp>
        <p:nvSpPr>
          <p:cNvPr id="165894" name="Rectangle 6"/>
          <p:cNvSpPr>
            <a:spLocks noChangeArrowheads="1"/>
          </p:cNvSpPr>
          <p:nvPr/>
        </p:nvSpPr>
        <p:spPr bwMode="auto">
          <a:xfrm>
            <a:off x="6629426" y="4364038"/>
            <a:ext cx="1728788" cy="936625"/>
          </a:xfrm>
          <a:prstGeom prst="rect">
            <a:avLst/>
          </a:prstGeom>
          <a:solidFill>
            <a:srgbClr val="FF3300"/>
          </a:solidFill>
          <a:ln w="2857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fontAlgn="auto">
              <a:spcBef>
                <a:spcPts val="0"/>
              </a:spcBef>
              <a:spcAft>
                <a:spcPts val="0"/>
              </a:spcAft>
              <a:defRPr/>
            </a:pPr>
            <a:r>
              <a:rPr lang="tr-TR" sz="2800">
                <a:solidFill>
                  <a:srgbClr val="FFFF99"/>
                </a:solidFill>
                <a:latin typeface="+mn-lt"/>
                <a:cs typeface="+mn-cs"/>
              </a:rPr>
              <a:t>Bilim</a:t>
            </a:r>
          </a:p>
        </p:txBody>
      </p:sp>
      <p:sp>
        <p:nvSpPr>
          <p:cNvPr id="165895" name="Line 7"/>
          <p:cNvSpPr>
            <a:spLocks noChangeShapeType="1"/>
          </p:cNvSpPr>
          <p:nvPr/>
        </p:nvSpPr>
        <p:spPr bwMode="auto">
          <a:xfrm flipH="1">
            <a:off x="1476375" y="3429000"/>
            <a:ext cx="1727200" cy="863600"/>
          </a:xfrm>
          <a:prstGeom prst="line">
            <a:avLst/>
          </a:prstGeom>
          <a:noFill/>
          <a:ln w="57150">
            <a:solidFill>
              <a:srgbClr val="002060"/>
            </a:solidFill>
            <a:round/>
            <a:headEnd type="triangle" w="med" len="med"/>
            <a:tailEnd type="triangl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fontAlgn="auto">
              <a:spcBef>
                <a:spcPts val="0"/>
              </a:spcBef>
              <a:spcAft>
                <a:spcPts val="0"/>
              </a:spcAft>
              <a:defRPr/>
            </a:pPr>
            <a:endParaRPr lang="tr-TR">
              <a:latin typeface="+mn-lt"/>
              <a:cs typeface="+mn-cs"/>
            </a:endParaRPr>
          </a:p>
        </p:txBody>
      </p:sp>
      <p:sp>
        <p:nvSpPr>
          <p:cNvPr id="165896" name="Line 8"/>
          <p:cNvSpPr>
            <a:spLocks noChangeShapeType="1"/>
          </p:cNvSpPr>
          <p:nvPr/>
        </p:nvSpPr>
        <p:spPr bwMode="auto">
          <a:xfrm>
            <a:off x="3949700" y="3500438"/>
            <a:ext cx="0" cy="792162"/>
          </a:xfrm>
          <a:prstGeom prst="line">
            <a:avLst/>
          </a:prstGeom>
          <a:noFill/>
          <a:ln w="57150">
            <a:solidFill>
              <a:srgbClr val="002060"/>
            </a:solidFill>
            <a:round/>
            <a:headEnd type="triangle" w="med" len="med"/>
            <a:tailEnd type="triangl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fontAlgn="auto">
              <a:spcBef>
                <a:spcPts val="0"/>
              </a:spcBef>
              <a:spcAft>
                <a:spcPts val="0"/>
              </a:spcAft>
              <a:defRPr/>
            </a:pPr>
            <a:endParaRPr lang="tr-TR">
              <a:latin typeface="+mn-lt"/>
              <a:cs typeface="+mn-cs"/>
            </a:endParaRPr>
          </a:p>
        </p:txBody>
      </p:sp>
      <p:sp>
        <p:nvSpPr>
          <p:cNvPr id="165897" name="Line 9"/>
          <p:cNvSpPr>
            <a:spLocks noChangeShapeType="1"/>
          </p:cNvSpPr>
          <p:nvPr/>
        </p:nvSpPr>
        <p:spPr bwMode="auto">
          <a:xfrm>
            <a:off x="5786446" y="3428999"/>
            <a:ext cx="1593843" cy="863601"/>
          </a:xfrm>
          <a:prstGeom prst="line">
            <a:avLst/>
          </a:prstGeom>
          <a:noFill/>
          <a:ln w="57150">
            <a:solidFill>
              <a:srgbClr val="002060"/>
            </a:solidFill>
            <a:round/>
            <a:headEnd type="triangle" w="med" len="med"/>
            <a:tailEnd type="triangl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fontAlgn="auto">
              <a:spcBef>
                <a:spcPts val="0"/>
              </a:spcBef>
              <a:spcAft>
                <a:spcPts val="0"/>
              </a:spcAft>
              <a:defRPr/>
            </a:pPr>
            <a:endParaRPr lang="tr-TR">
              <a:latin typeface="+mn-lt"/>
              <a:cs typeface="+mn-cs"/>
            </a:endParaRPr>
          </a:p>
        </p:txBody>
      </p:sp>
      <p:sp>
        <p:nvSpPr>
          <p:cNvPr id="165898" name="Line 10"/>
          <p:cNvSpPr>
            <a:spLocks noChangeShapeType="1"/>
          </p:cNvSpPr>
          <p:nvPr/>
        </p:nvSpPr>
        <p:spPr bwMode="auto">
          <a:xfrm>
            <a:off x="3020766" y="3243263"/>
            <a:ext cx="1008062" cy="0"/>
          </a:xfrm>
          <a:prstGeom prst="line">
            <a:avLst/>
          </a:prstGeom>
          <a:noFill/>
          <a:ln w="57150">
            <a:solidFill>
              <a:srgbClr val="002060"/>
            </a:solidFill>
            <a:round/>
            <a:headEnd type="triangle" w="med" len="med"/>
            <a:tailEnd type="triangl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fontAlgn="auto">
              <a:spcBef>
                <a:spcPts val="0"/>
              </a:spcBef>
              <a:spcAft>
                <a:spcPts val="0"/>
              </a:spcAft>
              <a:defRPr/>
            </a:pPr>
            <a:endParaRPr lang="tr-TR">
              <a:latin typeface="+mn-lt"/>
              <a:cs typeface="+mn-cs"/>
            </a:endParaRPr>
          </a:p>
        </p:txBody>
      </p:sp>
      <p:sp>
        <p:nvSpPr>
          <p:cNvPr id="165899" name="Line 11"/>
          <p:cNvSpPr>
            <a:spLocks noChangeShapeType="1"/>
          </p:cNvSpPr>
          <p:nvPr/>
        </p:nvSpPr>
        <p:spPr bwMode="auto">
          <a:xfrm>
            <a:off x="4960944" y="3224213"/>
            <a:ext cx="1079500" cy="0"/>
          </a:xfrm>
          <a:prstGeom prst="line">
            <a:avLst/>
          </a:prstGeom>
          <a:noFill/>
          <a:ln w="57150">
            <a:solidFill>
              <a:srgbClr val="002060"/>
            </a:solidFill>
            <a:round/>
            <a:headEnd type="triangle" w="med" len="med"/>
            <a:tailEnd type="triangl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fontAlgn="auto">
              <a:spcBef>
                <a:spcPts val="0"/>
              </a:spcBef>
              <a:spcAft>
                <a:spcPts val="0"/>
              </a:spcAft>
              <a:defRPr/>
            </a:pPr>
            <a:endParaRPr lang="tr-TR">
              <a:latin typeface="+mn-lt"/>
              <a:cs typeface="+mn-cs"/>
            </a:endParaRPr>
          </a:p>
        </p:txBody>
      </p:sp>
      <p:grpSp>
        <p:nvGrpSpPr>
          <p:cNvPr id="4129" name="15 Grup"/>
          <p:cNvGrpSpPr>
            <a:grpSpLocks/>
          </p:cNvGrpSpPr>
          <p:nvPr/>
        </p:nvGrpSpPr>
        <p:grpSpPr bwMode="auto">
          <a:xfrm>
            <a:off x="0" y="195263"/>
            <a:ext cx="8686800" cy="1073150"/>
            <a:chOff x="0" y="195263"/>
            <a:chExt cx="8686800" cy="1073150"/>
          </a:xfrm>
        </p:grpSpPr>
        <p:sp>
          <p:nvSpPr>
            <p:cNvPr id="4131" name="Rectangle 12"/>
            <p:cNvSpPr>
              <a:spLocks noChangeArrowheads="1"/>
            </p:cNvSpPr>
            <p:nvPr/>
          </p:nvSpPr>
          <p:spPr bwMode="auto">
            <a:xfrm>
              <a:off x="0" y="1125538"/>
              <a:ext cx="2133600" cy="101600"/>
            </a:xfrm>
            <a:prstGeom prst="rect">
              <a:avLst/>
            </a:prstGeom>
            <a:solidFill>
              <a:srgbClr val="003366"/>
            </a:solidFill>
            <a:ln w="9525">
              <a:noFill/>
              <a:miter lim="800000"/>
              <a:headEnd/>
              <a:tailEnd/>
            </a:ln>
          </p:spPr>
          <p:txBody>
            <a:bodyPr wrap="none" anchor="ctr"/>
            <a:lstStyle/>
            <a:p>
              <a:pPr algn="ctr"/>
              <a:endParaRPr lang="tr-TR" altLang="tr-TR" sz="2400">
                <a:latin typeface="Times New Roman" pitchFamily="18" charset="0"/>
              </a:endParaRPr>
            </a:p>
          </p:txBody>
        </p:sp>
        <p:sp>
          <p:nvSpPr>
            <p:cNvPr id="4132" name="Rectangle 13"/>
            <p:cNvSpPr>
              <a:spLocks noChangeArrowheads="1"/>
            </p:cNvSpPr>
            <p:nvPr/>
          </p:nvSpPr>
          <p:spPr bwMode="auto">
            <a:xfrm>
              <a:off x="1447800" y="1125538"/>
              <a:ext cx="7239000" cy="101600"/>
            </a:xfrm>
            <a:prstGeom prst="rect">
              <a:avLst/>
            </a:prstGeom>
            <a:solidFill>
              <a:srgbClr val="003366"/>
            </a:solidFill>
            <a:ln w="9525">
              <a:noFill/>
              <a:miter lim="800000"/>
              <a:headEnd/>
              <a:tailEnd/>
            </a:ln>
          </p:spPr>
          <p:txBody>
            <a:bodyPr wrap="none" anchor="ctr"/>
            <a:lstStyle/>
            <a:p>
              <a:pPr algn="ctr"/>
              <a:endParaRPr lang="tr-TR" altLang="tr-TR" sz="2400">
                <a:latin typeface="Times New Roman" pitchFamily="18" charset="0"/>
              </a:endParaRPr>
            </a:p>
          </p:txBody>
        </p:sp>
        <p:sp>
          <p:nvSpPr>
            <p:cNvPr id="4133" name="Freeform 14"/>
            <p:cNvSpPr>
              <a:spLocks noChangeArrowheads="1"/>
            </p:cNvSpPr>
            <p:nvPr/>
          </p:nvSpPr>
          <p:spPr bwMode="auto">
            <a:xfrm>
              <a:off x="684213" y="201613"/>
              <a:ext cx="152400" cy="1066800"/>
            </a:xfrm>
            <a:custGeom>
              <a:avLst/>
              <a:gdLst>
                <a:gd name="T0" fmla="*/ 2147483647 w 1000"/>
                <a:gd name="T1" fmla="*/ 2147483647 h 1000"/>
                <a:gd name="T2" fmla="*/ 0 w 1000"/>
                <a:gd name="T3" fmla="*/ 2147483647 h 1000"/>
                <a:gd name="T4" fmla="*/ 0 w 1000"/>
                <a:gd name="T5" fmla="*/ 0 h 1000"/>
                <a:gd name="T6" fmla="*/ 2147483647 w 1000"/>
                <a:gd name="T7" fmla="*/ 0 h 1000"/>
                <a:gd name="T8" fmla="*/ 0 60000 65536"/>
                <a:gd name="T9" fmla="*/ 0 60000 65536"/>
                <a:gd name="T10" fmla="*/ 0 60000 65536"/>
                <a:gd name="T11" fmla="*/ 0 60000 65536"/>
                <a:gd name="T12" fmla="*/ 0 w 1000"/>
                <a:gd name="T13" fmla="*/ 0 h 1000"/>
                <a:gd name="T14" fmla="*/ 1000 w 1000"/>
                <a:gd name="T15" fmla="*/ 1000 h 1000"/>
              </a:gdLst>
              <a:ahLst/>
              <a:cxnLst>
                <a:cxn ang="T8">
                  <a:pos x="T0" y="T1"/>
                </a:cxn>
                <a:cxn ang="T9">
                  <a:pos x="T2" y="T3"/>
                </a:cxn>
                <a:cxn ang="T10">
                  <a:pos x="T4" y="T5"/>
                </a:cxn>
                <a:cxn ang="T11">
                  <a:pos x="T6" y="T7"/>
                </a:cxn>
              </a:cxnLst>
              <a:rect l="T12" t="T13" r="T14" b="T15"/>
              <a:pathLst>
                <a:path w="1000" h="1000">
                  <a:moveTo>
                    <a:pt x="1000" y="1000"/>
                  </a:moveTo>
                  <a:lnTo>
                    <a:pt x="0" y="1000"/>
                  </a:lnTo>
                  <a:lnTo>
                    <a:pt x="0" y="0"/>
                  </a:lnTo>
                  <a:lnTo>
                    <a:pt x="1000" y="0"/>
                  </a:lnTo>
                </a:path>
              </a:pathLst>
            </a:custGeom>
            <a:noFill/>
            <a:ln w="76200">
              <a:solidFill>
                <a:srgbClr val="CC3300"/>
              </a:solidFill>
              <a:miter lim="800000"/>
              <a:headEnd/>
              <a:tailEnd/>
            </a:ln>
          </p:spPr>
          <p:txBody>
            <a:bodyPr/>
            <a:lstStyle/>
            <a:p>
              <a:endParaRPr lang="tr-TR"/>
            </a:p>
          </p:txBody>
        </p:sp>
        <p:sp>
          <p:nvSpPr>
            <p:cNvPr id="4134" name="Freeform 15"/>
            <p:cNvSpPr>
              <a:spLocks noChangeArrowheads="1"/>
            </p:cNvSpPr>
            <p:nvPr/>
          </p:nvSpPr>
          <p:spPr bwMode="auto">
            <a:xfrm>
              <a:off x="8380413" y="195263"/>
              <a:ext cx="152400" cy="1073150"/>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60000 65536"/>
                <a:gd name="T9" fmla="*/ 0 60000 65536"/>
                <a:gd name="T10" fmla="*/ 0 60000 65536"/>
                <a:gd name="T11" fmla="*/ 0 60000 65536"/>
                <a:gd name="T12" fmla="*/ 0 w 1000"/>
                <a:gd name="T13" fmla="*/ 0 h 1000"/>
                <a:gd name="T14" fmla="*/ 1000 w 1000"/>
                <a:gd name="T15" fmla="*/ 1000 h 1000"/>
              </a:gdLst>
              <a:ahLst/>
              <a:cxnLst>
                <a:cxn ang="T8">
                  <a:pos x="T0" y="T1"/>
                </a:cxn>
                <a:cxn ang="T9">
                  <a:pos x="T2" y="T3"/>
                </a:cxn>
                <a:cxn ang="T10">
                  <a:pos x="T4" y="T5"/>
                </a:cxn>
                <a:cxn ang="T11">
                  <a:pos x="T6" y="T7"/>
                </a:cxn>
              </a:cxnLst>
              <a:rect l="T12" t="T13" r="T14" b="T15"/>
              <a:pathLst>
                <a:path w="1000" h="1000">
                  <a:moveTo>
                    <a:pt x="0" y="0"/>
                  </a:moveTo>
                  <a:lnTo>
                    <a:pt x="1000" y="0"/>
                  </a:lnTo>
                  <a:lnTo>
                    <a:pt x="1000" y="1000"/>
                  </a:lnTo>
                  <a:lnTo>
                    <a:pt x="0" y="1000"/>
                  </a:lnTo>
                </a:path>
              </a:pathLst>
            </a:custGeom>
            <a:noFill/>
            <a:ln w="76200">
              <a:solidFill>
                <a:srgbClr val="CC3300"/>
              </a:solidFill>
              <a:miter lim="800000"/>
              <a:headEnd/>
              <a:tailEnd/>
            </a:ln>
          </p:spPr>
          <p:txBody>
            <a:bodyPr/>
            <a:lstStyle/>
            <a:p>
              <a:endParaRPr lang="tr-TR"/>
            </a:p>
          </p:txBody>
        </p:sp>
      </p:grpSp>
      <p:sp>
        <p:nvSpPr>
          <p:cNvPr id="17" name="16 Slayt Numarası Yer Tutucusu"/>
          <p:cNvSpPr>
            <a:spLocks noGrp="1"/>
          </p:cNvSpPr>
          <p:nvPr>
            <p:ph type="sldNum" sz="quarter" idx="12"/>
          </p:nvPr>
        </p:nvSpPr>
        <p:spPr/>
        <p:txBody>
          <a:bodyPr/>
          <a:lstStyle/>
          <a:p>
            <a:pPr>
              <a:defRPr/>
            </a:pPr>
            <a:fld id="{C8F819D1-07AC-4087-9F73-E6D4B6FE11A8}" type="slidenum">
              <a:rPr lang="tr-TR"/>
              <a:pPr>
                <a:defRPr/>
              </a:pPr>
              <a:t>3</a:t>
            </a:fld>
            <a:endParaRPr 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6589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65895"/>
                                        </p:tgtEl>
                                        <p:attrNameLst>
                                          <p:attrName>style.visibility</p:attrName>
                                        </p:attrNameLst>
                                      </p:cBhvr>
                                      <p:to>
                                        <p:strVal val="visible"/>
                                      </p:to>
                                    </p:set>
                                  </p:childTnLst>
                                </p:cTn>
                              </p:par>
                            </p:childTnLst>
                          </p:cTn>
                        </p:par>
                        <p:par>
                          <p:cTn id="11" fill="hold" nodeType="afterGroup">
                            <p:stCondLst>
                              <p:cond delay="500"/>
                            </p:stCondLst>
                            <p:childTnLst>
                              <p:par>
                                <p:cTn id="12" presetID="1" presetClass="entr" presetSubtype="0" fill="hold" nodeType="afterEffect">
                                  <p:stCondLst>
                                    <p:cond delay="0"/>
                                  </p:stCondLst>
                                  <p:childTnLst>
                                    <p:set>
                                      <p:cBhvr>
                                        <p:cTn id="13" dur="1" fill="hold">
                                          <p:stCondLst>
                                            <p:cond delay="499"/>
                                          </p:stCondLst>
                                        </p:cTn>
                                        <p:tgtEl>
                                          <p:spTgt spid="165892"/>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nodeType="clickEffect">
                                  <p:stCondLst>
                                    <p:cond delay="0"/>
                                  </p:stCondLst>
                                  <p:childTnLst>
                                    <p:set>
                                      <p:cBhvr>
                                        <p:cTn id="17" dur="1" fill="hold">
                                          <p:stCondLst>
                                            <p:cond delay="499"/>
                                          </p:stCondLst>
                                        </p:cTn>
                                        <p:tgtEl>
                                          <p:spTgt spid="165897"/>
                                        </p:tgtEl>
                                        <p:attrNameLst>
                                          <p:attrName>style.visibility</p:attrName>
                                        </p:attrNameLst>
                                      </p:cBhvr>
                                      <p:to>
                                        <p:strVal val="visible"/>
                                      </p:to>
                                    </p:set>
                                  </p:childTnLst>
                                </p:cTn>
                              </p:par>
                            </p:childTnLst>
                          </p:cTn>
                        </p:par>
                        <p:par>
                          <p:cTn id="18" fill="hold" nodeType="afterGroup">
                            <p:stCondLst>
                              <p:cond delay="500"/>
                            </p:stCondLst>
                            <p:childTnLst>
                              <p:par>
                                <p:cTn id="19" presetID="1" presetClass="entr" presetSubtype="0" fill="hold" nodeType="afterEffect">
                                  <p:stCondLst>
                                    <p:cond delay="0"/>
                                  </p:stCondLst>
                                  <p:childTnLst>
                                    <p:set>
                                      <p:cBhvr>
                                        <p:cTn id="20" dur="1" fill="hold">
                                          <p:stCondLst>
                                            <p:cond delay="499"/>
                                          </p:stCondLst>
                                        </p:cTn>
                                        <p:tgtEl>
                                          <p:spTgt spid="165894"/>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499"/>
                                          </p:stCondLst>
                                        </p:cTn>
                                        <p:tgtEl>
                                          <p:spTgt spid="165893"/>
                                        </p:tgtEl>
                                        <p:attrNameLst>
                                          <p:attrName>style.visibility</p:attrName>
                                        </p:attrNameLst>
                                      </p:cBhvr>
                                      <p:to>
                                        <p:strVal val="visible"/>
                                      </p:to>
                                    </p:set>
                                  </p:childTnLst>
                                </p:cTn>
                              </p:par>
                            </p:childTnLst>
                          </p:cTn>
                        </p:par>
                        <p:par>
                          <p:cTn id="25" fill="hold" nodeType="afterGroup">
                            <p:stCondLst>
                              <p:cond delay="500"/>
                            </p:stCondLst>
                            <p:childTnLst>
                              <p:par>
                                <p:cTn id="26" presetID="5" presetClass="entr" presetSubtype="10" fill="hold" nodeType="afterEffect">
                                  <p:stCondLst>
                                    <p:cond delay="0"/>
                                  </p:stCondLst>
                                  <p:childTnLst>
                                    <p:set>
                                      <p:cBhvr>
                                        <p:cTn id="27" dur="1" fill="hold">
                                          <p:stCondLst>
                                            <p:cond delay="0"/>
                                          </p:stCondLst>
                                        </p:cTn>
                                        <p:tgtEl>
                                          <p:spTgt spid="165898"/>
                                        </p:tgtEl>
                                        <p:attrNameLst>
                                          <p:attrName>style.visibility</p:attrName>
                                        </p:attrNameLst>
                                      </p:cBhvr>
                                      <p:to>
                                        <p:strVal val="visible"/>
                                      </p:to>
                                    </p:set>
                                    <p:animEffect transition="in" filter="checkerboard(across)">
                                      <p:cBhvr>
                                        <p:cTn id="28" dur="500"/>
                                        <p:tgtEl>
                                          <p:spTgt spid="165898"/>
                                        </p:tgtEl>
                                      </p:cBhvr>
                                    </p:animEffect>
                                  </p:childTnLst>
                                </p:cTn>
                              </p:par>
                              <p:par>
                                <p:cTn id="29" presetID="5" presetClass="entr" presetSubtype="10" fill="hold" nodeType="withEffect">
                                  <p:stCondLst>
                                    <p:cond delay="0"/>
                                  </p:stCondLst>
                                  <p:childTnLst>
                                    <p:set>
                                      <p:cBhvr>
                                        <p:cTn id="30" dur="1" fill="hold">
                                          <p:stCondLst>
                                            <p:cond delay="0"/>
                                          </p:stCondLst>
                                        </p:cTn>
                                        <p:tgtEl>
                                          <p:spTgt spid="165899"/>
                                        </p:tgtEl>
                                        <p:attrNameLst>
                                          <p:attrName>style.visibility</p:attrName>
                                        </p:attrNameLst>
                                      </p:cBhvr>
                                      <p:to>
                                        <p:strVal val="visible"/>
                                      </p:to>
                                    </p:set>
                                    <p:animEffect transition="in" filter="checkerboard(across)">
                                      <p:cBhvr>
                                        <p:cTn id="31" dur="500"/>
                                        <p:tgtEl>
                                          <p:spTgt spid="165899"/>
                                        </p:tgtEl>
                                      </p:cBhvr>
                                    </p:animEffect>
                                  </p:childTnLst>
                                </p:cTn>
                              </p:par>
                            </p:childTnLst>
                          </p:cTn>
                        </p:par>
                        <p:par>
                          <p:cTn id="32" fill="hold" nodeType="afterGroup">
                            <p:stCondLst>
                              <p:cond delay="1000"/>
                            </p:stCondLst>
                            <p:childTnLst>
                              <p:par>
                                <p:cTn id="33" presetID="1" presetClass="entr" presetSubtype="0" fill="hold" nodeType="afterEffect">
                                  <p:stCondLst>
                                    <p:cond delay="0"/>
                                  </p:stCondLst>
                                  <p:childTnLst>
                                    <p:set>
                                      <p:cBhvr>
                                        <p:cTn id="34" dur="1" fill="hold">
                                          <p:stCondLst>
                                            <p:cond delay="499"/>
                                          </p:stCondLst>
                                        </p:cTn>
                                        <p:tgtEl>
                                          <p:spTgt spid="1658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5" descr="C:\Users\ergdesigner\Desktop\images (3).jpg"/>
          <p:cNvPicPr>
            <a:picLocks noChangeAspect="1" noChangeArrowheads="1"/>
          </p:cNvPicPr>
          <p:nvPr/>
        </p:nvPicPr>
        <p:blipFill>
          <a:blip r:embed="rId2" cstate="print"/>
          <a:srcRect/>
          <a:stretch>
            <a:fillRect/>
          </a:stretch>
        </p:blipFill>
        <p:spPr bwMode="auto">
          <a:xfrm>
            <a:off x="5786438" y="5286375"/>
            <a:ext cx="2786062" cy="1357313"/>
          </a:xfrm>
          <a:prstGeom prst="rect">
            <a:avLst/>
          </a:prstGeom>
          <a:noFill/>
          <a:ln w="9525">
            <a:noFill/>
            <a:miter lim="800000"/>
            <a:headEnd/>
            <a:tailEnd/>
          </a:ln>
        </p:spPr>
      </p:pic>
      <p:pic>
        <p:nvPicPr>
          <p:cNvPr id="5123" name="Picture 4" descr="C:\Users\ergdesigner\Desktop\images (2).jpg"/>
          <p:cNvPicPr>
            <a:picLocks noChangeAspect="1" noChangeArrowheads="1"/>
          </p:cNvPicPr>
          <p:nvPr/>
        </p:nvPicPr>
        <p:blipFill>
          <a:blip r:embed="rId3" cstate="print"/>
          <a:srcRect/>
          <a:stretch>
            <a:fillRect/>
          </a:stretch>
        </p:blipFill>
        <p:spPr bwMode="auto">
          <a:xfrm>
            <a:off x="1000125" y="5000625"/>
            <a:ext cx="2819400" cy="1476375"/>
          </a:xfrm>
          <a:prstGeom prst="rect">
            <a:avLst/>
          </a:prstGeom>
          <a:noFill/>
          <a:ln w="9525">
            <a:noFill/>
            <a:miter lim="800000"/>
            <a:headEnd/>
            <a:tailEnd/>
          </a:ln>
        </p:spPr>
      </p:pic>
      <p:pic>
        <p:nvPicPr>
          <p:cNvPr id="5124" name="Picture 3" descr="C:\Users\ergdesigner\Desktop\images (1).jpg"/>
          <p:cNvPicPr>
            <a:picLocks noChangeAspect="1" noChangeArrowheads="1"/>
          </p:cNvPicPr>
          <p:nvPr/>
        </p:nvPicPr>
        <p:blipFill>
          <a:blip r:embed="rId4" cstate="print"/>
          <a:srcRect/>
          <a:stretch>
            <a:fillRect/>
          </a:stretch>
        </p:blipFill>
        <p:spPr bwMode="auto">
          <a:xfrm>
            <a:off x="6000750" y="1571625"/>
            <a:ext cx="2628900" cy="1457325"/>
          </a:xfrm>
          <a:prstGeom prst="rect">
            <a:avLst/>
          </a:prstGeom>
          <a:noFill/>
          <a:ln w="9525">
            <a:noFill/>
            <a:miter lim="800000"/>
            <a:headEnd/>
            <a:tailEnd/>
          </a:ln>
        </p:spPr>
      </p:pic>
      <p:pic>
        <p:nvPicPr>
          <p:cNvPr id="5125" name="Picture 2" descr="C:\Users\ergdesigner\Desktop\images.jpg"/>
          <p:cNvPicPr>
            <a:picLocks noChangeAspect="1" noChangeArrowheads="1"/>
          </p:cNvPicPr>
          <p:nvPr/>
        </p:nvPicPr>
        <p:blipFill>
          <a:blip r:embed="rId5" cstate="print"/>
          <a:srcRect/>
          <a:stretch>
            <a:fillRect/>
          </a:stretch>
        </p:blipFill>
        <p:spPr bwMode="auto">
          <a:xfrm>
            <a:off x="1285875" y="1500188"/>
            <a:ext cx="2571750" cy="1457325"/>
          </a:xfrm>
          <a:prstGeom prst="rect">
            <a:avLst/>
          </a:prstGeom>
          <a:noFill/>
          <a:ln w="9525">
            <a:noFill/>
            <a:miter lim="800000"/>
            <a:headEnd/>
            <a:tailEnd/>
          </a:ln>
        </p:spPr>
      </p:pic>
      <p:sp>
        <p:nvSpPr>
          <p:cNvPr id="17410" name="Oval 26"/>
          <p:cNvSpPr>
            <a:spLocks noChangeArrowheads="1"/>
          </p:cNvSpPr>
          <p:nvPr/>
        </p:nvSpPr>
        <p:spPr bwMode="auto">
          <a:xfrm>
            <a:off x="5710238" y="357188"/>
            <a:ext cx="3076575" cy="1512887"/>
          </a:xfrm>
          <a:prstGeom prst="ellipse">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fontAlgn="auto">
              <a:spcBef>
                <a:spcPts val="0"/>
              </a:spcBef>
              <a:spcAft>
                <a:spcPts val="0"/>
              </a:spcAft>
              <a:defRPr/>
            </a:pPr>
            <a:r>
              <a:rPr lang="tr-TR" sz="2400" b="1"/>
              <a:t>TEKNOLOJİ</a:t>
            </a:r>
          </a:p>
        </p:txBody>
      </p:sp>
      <p:sp>
        <p:nvSpPr>
          <p:cNvPr id="17411" name="Oval 26"/>
          <p:cNvSpPr>
            <a:spLocks noChangeArrowheads="1"/>
          </p:cNvSpPr>
          <p:nvPr/>
        </p:nvSpPr>
        <p:spPr bwMode="auto">
          <a:xfrm>
            <a:off x="1066800" y="285750"/>
            <a:ext cx="3076575" cy="1512888"/>
          </a:xfrm>
          <a:prstGeom prst="ellipse">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fontAlgn="auto">
              <a:spcBef>
                <a:spcPts val="0"/>
              </a:spcBef>
              <a:spcAft>
                <a:spcPts val="0"/>
              </a:spcAft>
              <a:defRPr/>
            </a:pPr>
            <a:r>
              <a:rPr lang="tr-TR" sz="2400" b="1"/>
              <a:t>BİLİM</a:t>
            </a:r>
          </a:p>
        </p:txBody>
      </p:sp>
      <p:sp>
        <p:nvSpPr>
          <p:cNvPr id="17412" name="Oval 26"/>
          <p:cNvSpPr>
            <a:spLocks noChangeArrowheads="1"/>
          </p:cNvSpPr>
          <p:nvPr/>
        </p:nvSpPr>
        <p:spPr bwMode="auto">
          <a:xfrm>
            <a:off x="5638800" y="3929063"/>
            <a:ext cx="3076575" cy="1512887"/>
          </a:xfrm>
          <a:prstGeom prst="ellipse">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fontAlgn="auto">
              <a:spcBef>
                <a:spcPts val="0"/>
              </a:spcBef>
              <a:spcAft>
                <a:spcPts val="0"/>
              </a:spcAft>
              <a:defRPr/>
            </a:pPr>
            <a:r>
              <a:rPr lang="tr-TR" sz="2400" b="1"/>
              <a:t>MAKİNA</a:t>
            </a:r>
          </a:p>
        </p:txBody>
      </p:sp>
      <p:sp>
        <p:nvSpPr>
          <p:cNvPr id="17413" name="Oval 26"/>
          <p:cNvSpPr>
            <a:spLocks noChangeArrowheads="1"/>
          </p:cNvSpPr>
          <p:nvPr/>
        </p:nvSpPr>
        <p:spPr bwMode="auto">
          <a:xfrm>
            <a:off x="852488" y="3857625"/>
            <a:ext cx="3076575" cy="1512888"/>
          </a:xfrm>
          <a:prstGeom prst="ellipse">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fontAlgn="auto">
              <a:spcBef>
                <a:spcPts val="0"/>
              </a:spcBef>
              <a:spcAft>
                <a:spcPts val="0"/>
              </a:spcAft>
              <a:defRPr/>
            </a:pPr>
            <a:r>
              <a:rPr lang="tr-TR" sz="2400" b="1"/>
              <a:t>TOPLUM</a:t>
            </a:r>
          </a:p>
        </p:txBody>
      </p:sp>
      <p:cxnSp>
        <p:nvCxnSpPr>
          <p:cNvPr id="17" name="16 Düz Ok Bağlayıcısı"/>
          <p:cNvCxnSpPr/>
          <p:nvPr/>
        </p:nvCxnSpPr>
        <p:spPr>
          <a:xfrm rot="5400000">
            <a:off x="1708151" y="2857500"/>
            <a:ext cx="1573212" cy="1587"/>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17 Düz Ok Bağlayıcısı"/>
          <p:cNvCxnSpPr/>
          <p:nvPr/>
        </p:nvCxnSpPr>
        <p:spPr>
          <a:xfrm>
            <a:off x="4424363" y="1071563"/>
            <a:ext cx="998537" cy="1587"/>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19 Düz Ok Bağlayıcısı"/>
          <p:cNvCxnSpPr/>
          <p:nvPr/>
        </p:nvCxnSpPr>
        <p:spPr>
          <a:xfrm rot="5400000">
            <a:off x="6496844" y="2785269"/>
            <a:ext cx="1571625" cy="1587"/>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1" name="20 Düz Ok Bağlayıcısı"/>
          <p:cNvCxnSpPr/>
          <p:nvPr/>
        </p:nvCxnSpPr>
        <p:spPr>
          <a:xfrm>
            <a:off x="4281488" y="4786313"/>
            <a:ext cx="998537" cy="1587"/>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0" name="9 Slayt Numarası Yer Tutucusu"/>
          <p:cNvSpPr>
            <a:spLocks noGrp="1"/>
          </p:cNvSpPr>
          <p:nvPr>
            <p:ph type="sldNum" sz="quarter" idx="12"/>
          </p:nvPr>
        </p:nvSpPr>
        <p:spPr/>
        <p:txBody>
          <a:bodyPr/>
          <a:lstStyle/>
          <a:p>
            <a:pPr>
              <a:defRPr/>
            </a:pPr>
            <a:fld id="{2E338ABF-6892-4DE8-BC80-4DCCB3B4FC8F}" type="slidenum">
              <a:rPr lang="tr-TR"/>
              <a:pPr>
                <a:defRPr/>
              </a:pPr>
              <a:t>4</a:t>
            </a:fld>
            <a:endParaRPr lang="tr-T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descr="C:\Users\ergdesigner\Desktop\indir.jpg"/>
          <p:cNvPicPr>
            <a:picLocks noChangeAspect="1" noChangeArrowheads="1"/>
          </p:cNvPicPr>
          <p:nvPr/>
        </p:nvPicPr>
        <p:blipFill>
          <a:blip r:embed="rId2" cstate="print"/>
          <a:srcRect/>
          <a:stretch>
            <a:fillRect/>
          </a:stretch>
        </p:blipFill>
        <p:spPr bwMode="auto">
          <a:xfrm>
            <a:off x="0" y="3000375"/>
            <a:ext cx="4572000" cy="2571750"/>
          </a:xfrm>
          <a:prstGeom prst="rect">
            <a:avLst/>
          </a:prstGeom>
          <a:noFill/>
          <a:effectLst>
            <a:outerShdw dist="50800" dir="5400000" sx="200000" sy="200000" algn="ctr" rotWithShape="0">
              <a:schemeClr val="bg1">
                <a:alpha val="0"/>
              </a:schemeClr>
            </a:outerShdw>
          </a:effectLst>
        </p:spPr>
      </p:pic>
      <p:pic>
        <p:nvPicPr>
          <p:cNvPr id="6147" name="Picture 2" descr="C:\Users\ergdesigner\Desktop\1486049.jpg"/>
          <p:cNvPicPr>
            <a:picLocks noChangeAspect="1" noChangeArrowheads="1"/>
          </p:cNvPicPr>
          <p:nvPr/>
        </p:nvPicPr>
        <p:blipFill>
          <a:blip r:embed="rId3" cstate="print"/>
          <a:srcRect/>
          <a:stretch>
            <a:fillRect/>
          </a:stretch>
        </p:blipFill>
        <p:spPr bwMode="auto">
          <a:xfrm>
            <a:off x="4572000" y="4286250"/>
            <a:ext cx="4572000" cy="2571750"/>
          </a:xfrm>
          <a:prstGeom prst="rect">
            <a:avLst/>
          </a:prstGeom>
          <a:noFill/>
          <a:ln w="9525">
            <a:noFill/>
            <a:miter lim="800000"/>
            <a:headEnd/>
            <a:tailEnd/>
          </a:ln>
        </p:spPr>
      </p:pic>
      <p:sp>
        <p:nvSpPr>
          <p:cNvPr id="4" name="3 Slayt Numarası Yer Tutucusu"/>
          <p:cNvSpPr>
            <a:spLocks noGrp="1"/>
          </p:cNvSpPr>
          <p:nvPr>
            <p:ph type="sldNum" sz="quarter" idx="12"/>
          </p:nvPr>
        </p:nvSpPr>
        <p:spPr/>
        <p:txBody>
          <a:bodyPr/>
          <a:lstStyle/>
          <a:p>
            <a:pPr>
              <a:defRPr/>
            </a:pPr>
            <a:fld id="{58F4DF61-074A-42D6-B7DA-4761D34F9066}" type="slidenum">
              <a:rPr lang="tr-TR"/>
              <a:pPr>
                <a:defRPr/>
              </a:pPr>
              <a:t>5</a:t>
            </a:fld>
            <a:endParaRPr lang="tr-TR"/>
          </a:p>
        </p:txBody>
      </p:sp>
      <p:sp>
        <p:nvSpPr>
          <p:cNvPr id="5" name="4 Metin kutusu"/>
          <p:cNvSpPr txBox="1"/>
          <p:nvPr/>
        </p:nvSpPr>
        <p:spPr>
          <a:xfrm>
            <a:off x="571500" y="428625"/>
            <a:ext cx="7715250" cy="646113"/>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0" scaled="1"/>
            <a:tileRect/>
          </a:gradFill>
        </p:spPr>
        <p:txBody>
          <a:bodyPr>
            <a:spAutoFit/>
          </a:bodyPr>
          <a:lstStyle/>
          <a:p>
            <a:pPr algn="ctr" fontAlgn="auto">
              <a:spcBef>
                <a:spcPts val="0"/>
              </a:spcBef>
              <a:spcAft>
                <a:spcPts val="0"/>
              </a:spcAft>
              <a:defRPr/>
            </a:pPr>
            <a:r>
              <a:rPr lang="tr-TR" sz="3600" b="1" i="1" dirty="0">
                <a:solidFill>
                  <a:schemeClr val="accent4">
                    <a:lumMod val="60000"/>
                    <a:lumOff val="40000"/>
                  </a:schemeClr>
                </a:solidFill>
                <a:latin typeface="+mn-lt"/>
                <a:cs typeface="+mn-cs"/>
              </a:rPr>
              <a:t>TASARIM        NEDİR?</a:t>
            </a:r>
          </a:p>
        </p:txBody>
      </p:sp>
      <p:pic>
        <p:nvPicPr>
          <p:cNvPr id="6150" name="Picture 2" descr="C:\Users\ergdesigner\Desktop\images (6).jpg"/>
          <p:cNvPicPr>
            <a:picLocks noChangeAspect="1" noChangeArrowheads="1"/>
          </p:cNvPicPr>
          <p:nvPr/>
        </p:nvPicPr>
        <p:blipFill>
          <a:blip r:embed="rId4" cstate="print"/>
          <a:srcRect/>
          <a:stretch>
            <a:fillRect/>
          </a:stretch>
        </p:blipFill>
        <p:spPr bwMode="auto">
          <a:xfrm>
            <a:off x="0" y="0"/>
            <a:ext cx="4625975" cy="1214438"/>
          </a:xfrm>
          <a:prstGeom prst="rect">
            <a:avLst/>
          </a:prstGeom>
          <a:noFill/>
          <a:ln w="9525">
            <a:noFill/>
            <a:miter lim="800000"/>
            <a:headEnd/>
            <a:tailEnd/>
          </a:ln>
        </p:spPr>
      </p:pic>
      <p:sp>
        <p:nvSpPr>
          <p:cNvPr id="6151" name="6 Metin kutusu"/>
          <p:cNvSpPr txBox="1">
            <a:spLocks noChangeArrowheads="1"/>
          </p:cNvSpPr>
          <p:nvPr/>
        </p:nvSpPr>
        <p:spPr bwMode="auto">
          <a:xfrm>
            <a:off x="214313" y="1571625"/>
            <a:ext cx="8501062" cy="2308225"/>
          </a:xfrm>
          <a:prstGeom prst="rect">
            <a:avLst/>
          </a:prstGeom>
          <a:noFill/>
          <a:ln w="9525">
            <a:noFill/>
            <a:miter lim="800000"/>
            <a:headEnd/>
            <a:tailEnd/>
          </a:ln>
        </p:spPr>
        <p:txBody>
          <a:bodyPr>
            <a:spAutoFit/>
          </a:bodyPr>
          <a:lstStyle/>
          <a:p>
            <a:pPr algn="ctr"/>
            <a:r>
              <a:rPr lang="tr-TR" sz="3600">
                <a:latin typeface="Times New Roman" pitchFamily="18" charset="0"/>
              </a:rPr>
              <a:t>Bir ürünün üretilmesinde başlangıç aşamasından bitiş aşamasına kadar geçen süre içinde zihnimizde canlandırdığımız şeklinin ortaya çıkmasıdır.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3" descr="C:\Users\ergdesigner\Desktop\images (10).jpg"/>
          <p:cNvPicPr>
            <a:picLocks noChangeAspect="1" noChangeArrowheads="1"/>
          </p:cNvPicPr>
          <p:nvPr/>
        </p:nvPicPr>
        <p:blipFill>
          <a:blip r:embed="rId2" cstate="print"/>
          <a:srcRect/>
          <a:stretch>
            <a:fillRect/>
          </a:stretch>
        </p:blipFill>
        <p:spPr bwMode="auto">
          <a:xfrm>
            <a:off x="357188" y="4929188"/>
            <a:ext cx="4929187" cy="1714500"/>
          </a:xfrm>
          <a:prstGeom prst="rect">
            <a:avLst/>
          </a:prstGeom>
          <a:noFill/>
          <a:ln w="9525">
            <a:noFill/>
            <a:miter lim="800000"/>
            <a:headEnd/>
            <a:tailEnd/>
          </a:ln>
        </p:spPr>
      </p:pic>
      <p:sp>
        <p:nvSpPr>
          <p:cNvPr id="4" name="3 Slayt Numarası Yer Tutucusu"/>
          <p:cNvSpPr>
            <a:spLocks noGrp="1"/>
          </p:cNvSpPr>
          <p:nvPr>
            <p:ph type="sldNum" sz="quarter" idx="12"/>
          </p:nvPr>
        </p:nvSpPr>
        <p:spPr/>
        <p:txBody>
          <a:bodyPr/>
          <a:lstStyle/>
          <a:p>
            <a:pPr>
              <a:defRPr/>
            </a:pPr>
            <a:fld id="{0CE65990-FAA9-4088-93D8-791E8204A0D2}" type="slidenum">
              <a:rPr lang="tr-TR"/>
              <a:pPr>
                <a:defRPr/>
              </a:pPr>
              <a:t>6</a:t>
            </a:fld>
            <a:endParaRPr lang="tr-TR"/>
          </a:p>
        </p:txBody>
      </p:sp>
      <p:sp>
        <p:nvSpPr>
          <p:cNvPr id="5" name="4 Dikdörtgen"/>
          <p:cNvSpPr/>
          <p:nvPr/>
        </p:nvSpPr>
        <p:spPr>
          <a:xfrm>
            <a:off x="357188" y="285750"/>
            <a:ext cx="8572500" cy="4646613"/>
          </a:xfrm>
          <a:prstGeom prst="rect">
            <a:avLst/>
          </a:prstGeom>
          <a:solidFill>
            <a:srgbClr val="E6FEFC"/>
          </a:solidFill>
        </p:spPr>
        <p:txBody>
          <a:bodyPr>
            <a:spAutoFit/>
          </a:bodyPr>
          <a:lstStyle/>
          <a:p>
            <a:pPr fontAlgn="auto">
              <a:spcBef>
                <a:spcPts val="0"/>
              </a:spcBef>
              <a:spcAft>
                <a:spcPts val="0"/>
              </a:spcAft>
              <a:defRPr/>
            </a:pPr>
            <a:r>
              <a:rPr lang="tr-TR" sz="3200" u="sng" dirty="0">
                <a:solidFill>
                  <a:schemeClr val="tx2">
                    <a:lumMod val="60000"/>
                    <a:lumOff val="40000"/>
                  </a:schemeClr>
                </a:solidFill>
                <a:latin typeface="+mn-lt"/>
                <a:cs typeface="+mn-cs"/>
              </a:rPr>
              <a:t>BİR BAŞKA TANIMIYLA;</a:t>
            </a:r>
          </a:p>
          <a:p>
            <a:pPr fontAlgn="auto">
              <a:spcBef>
                <a:spcPts val="0"/>
              </a:spcBef>
              <a:spcAft>
                <a:spcPts val="0"/>
              </a:spcAft>
              <a:defRPr/>
            </a:pPr>
            <a:endParaRPr lang="tr-TR" sz="3200" dirty="0">
              <a:solidFill>
                <a:schemeClr val="tx2">
                  <a:lumMod val="60000"/>
                  <a:lumOff val="40000"/>
                </a:schemeClr>
              </a:solidFill>
              <a:latin typeface="+mn-lt"/>
              <a:cs typeface="+mn-cs"/>
            </a:endParaRPr>
          </a:p>
          <a:p>
            <a:pPr fontAlgn="auto">
              <a:spcBef>
                <a:spcPts val="0"/>
              </a:spcBef>
              <a:spcAft>
                <a:spcPts val="0"/>
              </a:spcAft>
              <a:defRPr/>
            </a:pPr>
            <a:r>
              <a:rPr lang="tr-TR" sz="3600" dirty="0">
                <a:latin typeface="+mn-lt"/>
                <a:cs typeface="+mn-cs"/>
              </a:rPr>
              <a:t>Tasarım</a:t>
            </a:r>
            <a:r>
              <a:rPr lang="tr-TR" sz="3200" dirty="0">
                <a:latin typeface="+mn-lt"/>
                <a:cs typeface="+mn-cs"/>
              </a:rPr>
              <a:t>, zihinde canlandırılan biçimdir. Bu tanımlamada zihinsel süreçlerin kullanımı ön plana çıkmaktadır. Farklılıkları bulma, hayal kurma, sorgulama, yaratıcı düşünme, eleştirel düşünme,akıl yürütme gibi üst düzey zihinsel süreçlerin tasarım yapmada önemli bir yeri vardır.</a:t>
            </a:r>
            <a:r>
              <a:rPr lang="tr-TR" dirty="0">
                <a:latin typeface="+mn-lt"/>
                <a:cs typeface="+mn-cs"/>
              </a:rPr>
              <a:t/>
            </a:r>
            <a:br>
              <a:rPr lang="tr-TR" dirty="0">
                <a:latin typeface="+mn-lt"/>
                <a:cs typeface="+mn-cs"/>
              </a:rPr>
            </a:br>
            <a:r>
              <a:rPr lang="tr-TR" dirty="0">
                <a:latin typeface="+mn-lt"/>
                <a:cs typeface="+mn-cs"/>
              </a:rPr>
              <a:t/>
            </a:r>
            <a:br>
              <a:rPr lang="tr-TR" dirty="0">
                <a:latin typeface="+mn-lt"/>
                <a:cs typeface="+mn-cs"/>
              </a:rPr>
            </a:br>
            <a:endParaRPr lang="tr-TR" dirty="0">
              <a:latin typeface="+mn-lt"/>
              <a:cs typeface="+mn-cs"/>
            </a:endParaRPr>
          </a:p>
        </p:txBody>
      </p:sp>
      <p:pic>
        <p:nvPicPr>
          <p:cNvPr id="7173" name="Picture 2" descr="C:\Users\ergdesigner\Desktop\images (11).jpg"/>
          <p:cNvPicPr>
            <a:picLocks noChangeAspect="1" noChangeArrowheads="1"/>
          </p:cNvPicPr>
          <p:nvPr/>
        </p:nvPicPr>
        <p:blipFill>
          <a:blip r:embed="rId3" cstate="print"/>
          <a:srcRect/>
          <a:stretch>
            <a:fillRect/>
          </a:stretch>
        </p:blipFill>
        <p:spPr bwMode="auto">
          <a:xfrm>
            <a:off x="5572125" y="0"/>
            <a:ext cx="3571875" cy="1214438"/>
          </a:xfrm>
          <a:prstGeom prst="rect">
            <a:avLst/>
          </a:prstGeom>
          <a:noFill/>
          <a:ln w="9525">
            <a:noFill/>
            <a:miter lim="800000"/>
            <a:headEnd/>
            <a:tailEnd/>
          </a:ln>
        </p:spPr>
      </p:pic>
      <p:pic>
        <p:nvPicPr>
          <p:cNvPr id="7174" name="Picture 4" descr="C:\Users\ergdesigner\Desktop\images (8).jpg"/>
          <p:cNvPicPr>
            <a:picLocks noChangeAspect="1" noChangeArrowheads="1"/>
          </p:cNvPicPr>
          <p:nvPr/>
        </p:nvPicPr>
        <p:blipFill>
          <a:blip r:embed="rId4" cstate="print"/>
          <a:srcRect/>
          <a:stretch>
            <a:fillRect/>
          </a:stretch>
        </p:blipFill>
        <p:spPr bwMode="auto">
          <a:xfrm>
            <a:off x="4929188" y="4929188"/>
            <a:ext cx="4000500" cy="17526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ergdesigner\Desktop\images (7).jpg"/>
          <p:cNvPicPr>
            <a:picLocks noChangeAspect="1" noChangeArrowheads="1"/>
          </p:cNvPicPr>
          <p:nvPr/>
        </p:nvPicPr>
        <p:blipFill>
          <a:blip r:embed="rId2" cstate="print"/>
          <a:srcRect/>
          <a:stretch>
            <a:fillRect/>
          </a:stretch>
        </p:blipFill>
        <p:spPr bwMode="auto">
          <a:xfrm>
            <a:off x="285750" y="428625"/>
            <a:ext cx="8572500" cy="6000750"/>
          </a:xfrm>
          <a:prstGeom prst="rect">
            <a:avLst/>
          </a:prstGeom>
          <a:noFill/>
          <a:ln w="9525">
            <a:noFill/>
            <a:miter lim="800000"/>
            <a:headEnd/>
            <a:tailEnd/>
          </a:ln>
        </p:spPr>
      </p:pic>
      <p:sp>
        <p:nvSpPr>
          <p:cNvPr id="4" name="3 Slayt Numarası Yer Tutucusu"/>
          <p:cNvSpPr>
            <a:spLocks noGrp="1"/>
          </p:cNvSpPr>
          <p:nvPr>
            <p:ph type="sldNum" sz="quarter" idx="12"/>
          </p:nvPr>
        </p:nvSpPr>
        <p:spPr/>
        <p:txBody>
          <a:bodyPr/>
          <a:lstStyle/>
          <a:p>
            <a:pPr>
              <a:defRPr/>
            </a:pPr>
            <a:fld id="{E792A451-8C97-4725-A8A7-3276A12CF740}" type="slidenum">
              <a:rPr lang="tr-TR"/>
              <a:pPr>
                <a:defRPr/>
              </a:pPr>
              <a:t>7</a:t>
            </a:fld>
            <a:endParaRPr lang="tr-TR"/>
          </a:p>
        </p:txBody>
      </p:sp>
      <p:sp>
        <p:nvSpPr>
          <p:cNvPr id="8196" name="5 Metin kutusu"/>
          <p:cNvSpPr txBox="1">
            <a:spLocks noChangeArrowheads="1"/>
          </p:cNvSpPr>
          <p:nvPr/>
        </p:nvSpPr>
        <p:spPr bwMode="auto">
          <a:xfrm>
            <a:off x="785813" y="3000375"/>
            <a:ext cx="7286625" cy="1077913"/>
          </a:xfrm>
          <a:prstGeom prst="rect">
            <a:avLst/>
          </a:prstGeom>
          <a:solidFill>
            <a:srgbClr val="C00000"/>
          </a:solidFill>
          <a:ln w="9525">
            <a:noFill/>
            <a:miter lim="800000"/>
            <a:headEnd/>
            <a:tailEnd/>
          </a:ln>
        </p:spPr>
        <p:txBody>
          <a:bodyPr>
            <a:spAutoFit/>
          </a:bodyPr>
          <a:lstStyle/>
          <a:p>
            <a:pPr algn="ctr"/>
            <a:r>
              <a:rPr lang="tr-TR" sz="3200">
                <a:solidFill>
                  <a:schemeClr val="bg1"/>
                </a:solidFill>
                <a:latin typeface="Times New Roman" pitchFamily="18" charset="0"/>
              </a:rPr>
              <a:t>TEKNOLOJİ VE TASARIM ARASINDAKİ ETKİLEŞİM NASILDIR?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 descr="C:\Users\ergdesigner\Desktop\images.jpg"/>
          <p:cNvPicPr>
            <a:picLocks noChangeAspect="1" noChangeArrowheads="1"/>
          </p:cNvPicPr>
          <p:nvPr/>
        </p:nvPicPr>
        <p:blipFill>
          <a:blip r:embed="rId3" cstate="print">
            <a:lum bright="-44000" contrast="-66000"/>
          </a:blip>
          <a:srcRect/>
          <a:stretch>
            <a:fillRect/>
          </a:stretch>
        </p:blipFill>
        <p:spPr bwMode="auto">
          <a:xfrm>
            <a:off x="0" y="0"/>
            <a:ext cx="9144000" cy="6858000"/>
          </a:xfrm>
          <a:prstGeom prst="rect">
            <a:avLst/>
          </a:prstGeom>
          <a:noFill/>
          <a:ln w="9525">
            <a:noFill/>
            <a:miter lim="800000"/>
            <a:headEnd/>
            <a:tailEnd/>
          </a:ln>
        </p:spPr>
      </p:pic>
      <p:sp>
        <p:nvSpPr>
          <p:cNvPr id="4" name="3 Slayt Numarası Yer Tutucusu"/>
          <p:cNvSpPr>
            <a:spLocks noGrp="1"/>
          </p:cNvSpPr>
          <p:nvPr>
            <p:ph type="sldNum" sz="quarter" idx="12"/>
          </p:nvPr>
        </p:nvSpPr>
        <p:spPr/>
        <p:txBody>
          <a:bodyPr/>
          <a:lstStyle/>
          <a:p>
            <a:pPr>
              <a:defRPr/>
            </a:pPr>
            <a:fld id="{CACFB69E-6757-4DDF-88E2-B5B92A82A7CC}" type="slidenum">
              <a:rPr lang="tr-TR"/>
              <a:pPr>
                <a:defRPr/>
              </a:pPr>
              <a:t>8</a:t>
            </a:fld>
            <a:endParaRPr lang="tr-TR"/>
          </a:p>
        </p:txBody>
      </p:sp>
      <p:sp>
        <p:nvSpPr>
          <p:cNvPr id="9220" name="5 Dikdörtgen"/>
          <p:cNvSpPr>
            <a:spLocks noChangeArrowheads="1"/>
          </p:cNvSpPr>
          <p:nvPr/>
        </p:nvSpPr>
        <p:spPr bwMode="auto">
          <a:xfrm>
            <a:off x="0" y="214313"/>
            <a:ext cx="9144000" cy="6094412"/>
          </a:xfrm>
          <a:prstGeom prst="rect">
            <a:avLst/>
          </a:prstGeom>
          <a:noFill/>
          <a:ln w="9525">
            <a:noFill/>
            <a:miter lim="800000"/>
            <a:headEnd/>
            <a:tailEnd/>
          </a:ln>
        </p:spPr>
        <p:txBody>
          <a:bodyPr>
            <a:spAutoFit/>
          </a:bodyPr>
          <a:lstStyle/>
          <a:p>
            <a:pPr algn="ctr"/>
            <a:endParaRPr lang="tr-TR" sz="2800">
              <a:latin typeface="Times New Roman" pitchFamily="18" charset="0"/>
            </a:endParaRPr>
          </a:p>
          <a:p>
            <a:pPr algn="ctr"/>
            <a:r>
              <a:rPr lang="tr-TR" sz="2800">
                <a:solidFill>
                  <a:schemeClr val="bg1"/>
                </a:solidFill>
                <a:latin typeface="Times New Roman" pitchFamily="18" charset="0"/>
              </a:rPr>
              <a:t>Teknoloji ve tasarım ürün geliştirme sürecine yönelik olduğundan ve insan hayatını doğrudan etkilediğinden birlikte ele alınmalıdır. Teknoloji ve tasarım birbirini doğrudan etkileyen kavramlardır. İkisi arasındaki ilişki özne ile nesne arasındaki ilişki gibidir. Bu ilişkide öncelikli zihinsel süreç olarak yaratıcılık, karşımıza çıkmaktadır.</a:t>
            </a:r>
          </a:p>
          <a:p>
            <a:pPr algn="ctr"/>
            <a:r>
              <a:rPr lang="tr-TR" sz="2800">
                <a:solidFill>
                  <a:schemeClr val="bg1"/>
                </a:solidFill>
                <a:latin typeface="Times New Roman" pitchFamily="18" charset="0"/>
              </a:rPr>
              <a:t>Teknoloji ve tasarım ilişkisinin geliştirilmesi bireyin yaratıcılık düzeyinin geliştirilmesi ile mümkün olabilir. Yaratıcılığın geliştirilebilmesi dış uyarılara açık ve alıcı olmakla birlikte duygu, istek, hayal gücü ve iç tepkilerinin de bilincinde olmasını gerektirmektedir.</a:t>
            </a:r>
          </a:p>
          <a:p>
            <a:r>
              <a:rPr lang="tr-TR">
                <a:latin typeface="Times New Roman" pitchFamily="18" charset="0"/>
              </a:rPr>
              <a:t/>
            </a:r>
            <a:br>
              <a:rPr lang="tr-TR">
                <a:latin typeface="Times New Roman" pitchFamily="18" charset="0"/>
              </a:rPr>
            </a:br>
            <a:r>
              <a:rPr lang="tr-TR">
                <a:latin typeface="Times New Roman" pitchFamily="18" charset="0"/>
              </a:rPr>
              <a:t/>
            </a:r>
            <a:br>
              <a:rPr lang="tr-TR">
                <a:latin typeface="Times New Roman" pitchFamily="18" charset="0"/>
              </a:rPr>
            </a:br>
            <a:endParaRPr lang="tr-TR">
              <a:latin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28BB15C4-7EFB-4871-ACBB-5305CC035C0F}" type="slidenum">
              <a:rPr lang="tr-TR"/>
              <a:pPr>
                <a:defRPr/>
              </a:pPr>
              <a:t>9</a:t>
            </a:fld>
            <a:endParaRPr lang="tr-TR"/>
          </a:p>
        </p:txBody>
      </p:sp>
      <p:sp>
        <p:nvSpPr>
          <p:cNvPr id="6" name="5 Başlık"/>
          <p:cNvSpPr>
            <a:spLocks noGrp="1"/>
          </p:cNvSpPr>
          <p:nvPr>
            <p:ph type="title"/>
          </p:nvPr>
        </p:nvSpPr>
        <p:spPr>
          <a:xfrm>
            <a:off x="611560" y="2564904"/>
            <a:ext cx="8229600" cy="1143000"/>
          </a:xfrm>
        </p:spPr>
        <p:txBody>
          <a:bodyPr/>
          <a:lstStyle/>
          <a:p>
            <a:r>
              <a:rPr lang="tr-TR" dirty="0" smtClean="0">
                <a:solidFill>
                  <a:srgbClr val="FF0000"/>
                </a:solidFill>
              </a:rPr>
              <a:t>www.</a:t>
            </a:r>
            <a:r>
              <a:rPr lang="tr-TR" dirty="0" err="1" smtClean="0">
                <a:solidFill>
                  <a:srgbClr val="FF0000"/>
                </a:solidFill>
              </a:rPr>
              <a:t>gelisenbeyin</a:t>
            </a:r>
            <a:r>
              <a:rPr lang="tr-TR" dirty="0" smtClean="0">
                <a:solidFill>
                  <a:srgbClr val="FF0000"/>
                </a:solidFill>
              </a:rPr>
              <a:t>.net </a:t>
            </a:r>
            <a:endParaRPr lang="tr-TR" dirty="0">
              <a:solidFill>
                <a:srgbClr val="FF0000"/>
              </a:solidFill>
            </a:endParaRPr>
          </a:p>
        </p:txBody>
      </p:sp>
      <p:pic>
        <p:nvPicPr>
          <p:cNvPr id="10245" name="Picture 5" descr="C:\Users\Yahya\Desktop\gelisenbeyin-logo-yeni.jpg"/>
          <p:cNvPicPr>
            <a:picLocks noChangeAspect="1" noChangeArrowheads="1"/>
          </p:cNvPicPr>
          <p:nvPr/>
        </p:nvPicPr>
        <p:blipFill>
          <a:blip r:embed="rId2" cstate="print"/>
          <a:srcRect/>
          <a:stretch>
            <a:fillRect/>
          </a:stretch>
        </p:blipFill>
        <p:spPr bwMode="auto">
          <a:xfrm>
            <a:off x="1403648" y="836712"/>
            <a:ext cx="6667664" cy="1944216"/>
          </a:xfrm>
          <a:prstGeom prst="rect">
            <a:avLst/>
          </a:prstGeom>
          <a:noFill/>
        </p:spPr>
      </p:pic>
    </p:spTree>
  </p:cSld>
  <p:clrMapOvr>
    <a:masterClrMapping/>
  </p:clrMapOvr>
</p:sld>
</file>

<file path=ppt/theme/theme1.xml><?xml version="1.0" encoding="utf-8"?>
<a:theme xmlns:a="http://schemas.openxmlformats.org/drawingml/2006/main" name="Ofis Temas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is Klasik">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218</Words>
  <Application>Microsoft Office PowerPoint</Application>
  <PresentationFormat>Ekran Gösterisi (4:3)</PresentationFormat>
  <Paragraphs>51</Paragraphs>
  <Slides>9</Slides>
  <Notes>3</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Sizce Teknoloji Nedir?</vt:lpstr>
      <vt:lpstr>Teknoloji Nedir?</vt:lpstr>
      <vt:lpstr>Teknoloji ve Bilim</vt:lpstr>
      <vt:lpstr>Slayt 4</vt:lpstr>
      <vt:lpstr>Slayt 5</vt:lpstr>
      <vt:lpstr>Slayt 6</vt:lpstr>
      <vt:lpstr>Slayt 7</vt:lpstr>
      <vt:lpstr>Slayt 8</vt:lpstr>
      <vt:lpstr>www.gelisenbeyin.net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Teknoloji nedir?</dc:title>
  <cp:lastModifiedBy>Windows User</cp:lastModifiedBy>
  <cp:revision>16</cp:revision>
  <dcterms:created xsi:type="dcterms:W3CDTF">2015-10-04T09:38:17Z</dcterms:created>
  <dcterms:modified xsi:type="dcterms:W3CDTF">2017-10-11T20:12:05Z</dcterms:modified>
</cp:coreProperties>
</file>