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84" r:id="rId3"/>
    <p:sldId id="318" r:id="rId4"/>
    <p:sldId id="311" r:id="rId5"/>
    <p:sldId id="320" r:id="rId6"/>
    <p:sldId id="350" r:id="rId7"/>
    <p:sldId id="322" r:id="rId8"/>
    <p:sldId id="327" r:id="rId9"/>
    <p:sldId id="325" r:id="rId10"/>
    <p:sldId id="326" r:id="rId11"/>
    <p:sldId id="329" r:id="rId12"/>
    <p:sldId id="317" r:id="rId13"/>
    <p:sldId id="323" r:id="rId14"/>
    <p:sldId id="331" r:id="rId15"/>
    <p:sldId id="321" r:id="rId16"/>
    <p:sldId id="351" r:id="rId17"/>
    <p:sldId id="377" r:id="rId18"/>
    <p:sldId id="378" r:id="rId19"/>
    <p:sldId id="352" r:id="rId20"/>
    <p:sldId id="375" r:id="rId21"/>
    <p:sldId id="328" r:id="rId22"/>
    <p:sldId id="376" r:id="rId23"/>
    <p:sldId id="337" r:id="rId24"/>
    <p:sldId id="353" r:id="rId25"/>
    <p:sldId id="338" r:id="rId26"/>
    <p:sldId id="355" r:id="rId27"/>
    <p:sldId id="354" r:id="rId28"/>
    <p:sldId id="360" r:id="rId29"/>
    <p:sldId id="363" r:id="rId30"/>
    <p:sldId id="364" r:id="rId31"/>
    <p:sldId id="374" r:id="rId32"/>
    <p:sldId id="373" r:id="rId33"/>
    <p:sldId id="365" r:id="rId34"/>
    <p:sldId id="372" r:id="rId35"/>
    <p:sldId id="366" r:id="rId36"/>
    <p:sldId id="367" r:id="rId37"/>
    <p:sldId id="324" r:id="rId38"/>
    <p:sldId id="342" r:id="rId39"/>
    <p:sldId id="334" r:id="rId40"/>
    <p:sldId id="335" r:id="rId41"/>
  </p:sldIdLst>
  <p:sldSz cx="11522075" cy="6480175"/>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13" autoAdjust="0"/>
  </p:normalViewPr>
  <p:slideViewPr>
    <p:cSldViewPr>
      <p:cViewPr varScale="1">
        <p:scale>
          <a:sx n="73" d="100"/>
          <a:sy n="73" d="100"/>
        </p:scale>
        <p:origin x="-738" y="-102"/>
      </p:cViewPr>
      <p:guideLst>
        <p:guide orient="horz" pos="2041"/>
        <p:guide pos="362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3404613" y="2013055"/>
            <a:ext cx="6049089" cy="1389038"/>
          </a:xfrm>
        </p:spPr>
        <p:txBody>
          <a:bodyPr/>
          <a:lstStyle>
            <a:lvl1pPr>
              <a:buClr>
                <a:srgbClr val="FFFFFF"/>
              </a:buClr>
              <a:defRPr/>
            </a:lvl1pPr>
          </a:lstStyle>
          <a:p>
            <a:r>
              <a:rPr lang="en-US"/>
              <a:t>Asıl başlık stili için tıklatın</a:t>
            </a:r>
          </a:p>
        </p:txBody>
      </p:sp>
      <p:sp>
        <p:nvSpPr>
          <p:cNvPr id="40963" name="Rectangle 3"/>
          <p:cNvSpPr>
            <a:spLocks noGrp="1" noChangeArrowheads="1"/>
          </p:cNvSpPr>
          <p:nvPr>
            <p:ph type="subTitle" idx="1"/>
          </p:nvPr>
        </p:nvSpPr>
        <p:spPr>
          <a:xfrm>
            <a:off x="3404613" y="3672099"/>
            <a:ext cx="5184934" cy="1656045"/>
          </a:xfrm>
        </p:spPr>
        <p:txBody>
          <a:bodyPr/>
          <a:lstStyle>
            <a:lvl1pPr marL="0" indent="0">
              <a:buClr>
                <a:srgbClr val="FFFFFF"/>
              </a:buClr>
              <a:buFontTx/>
              <a:buNone/>
              <a:defRPr/>
            </a:lvl1pPr>
          </a:lstStyle>
          <a:p>
            <a:r>
              <a:rPr lang="en-US"/>
              <a:t>Asıl alt başlık stilini düzenlemek için tıklatın</a:t>
            </a:r>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smtClean="0"/>
            </a:lvl1pPr>
          </a:lstStyle>
          <a:p>
            <a:pPr>
              <a:defRPr/>
            </a:pPr>
            <a:r>
              <a:rPr lang="pl-PL">
                <a:solidFill>
                  <a:srgbClr val="000000"/>
                </a:solidFill>
              </a:rPr>
              <a:t>Dr. Ş. Gonca Zeren, 2011</a:t>
            </a: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78FA78DA-C1B1-4137-9370-7231E4E5C8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52304055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44DAAA-9602-4D73-A81A-6A8209D8D9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41825620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373688" y="259508"/>
            <a:ext cx="1992359" cy="5529149"/>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394612" y="259508"/>
            <a:ext cx="5787042" cy="552914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A9FE5A5-173A-41DF-8E87-442AB643365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71670103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864156" y="2013055"/>
            <a:ext cx="9793764" cy="1389038"/>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728311" y="3672099"/>
            <a:ext cx="8065453" cy="165604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fld id="{E19E008E-4AAC-4B53-BBAC-F4FE185493A7}" type="datetime1">
              <a:rPr lang="tr-TR">
                <a:solidFill>
                  <a:srgbClr val="000000"/>
                </a:solidFill>
              </a:rPr>
              <a:pPr>
                <a:defRPr/>
              </a:pPr>
              <a:t>5.06.2017</a:t>
            </a:fld>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C0125A-A43D-42A8-8EA3-36817C2D9E53}"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2126233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fld id="{9DB461DF-B15B-4DC8-974B-51B2628DE0B3}" type="datetime1">
              <a:rPr lang="tr-TR">
                <a:solidFill>
                  <a:srgbClr val="000000"/>
                </a:solidFill>
              </a:rPr>
              <a:pPr>
                <a:defRPr/>
              </a:pPr>
              <a:t>5.06.2017</a:t>
            </a:fld>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3AB8CE-C80E-4089-93F0-419A4D397CA6}"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80517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10164" y="4164113"/>
            <a:ext cx="9793764" cy="128703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10164" y="2746575"/>
            <a:ext cx="9793764" cy="14175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fld id="{368B7BB0-CB6E-4123-B56B-F4E674693BFC}" type="datetime1">
              <a:rPr lang="tr-TR">
                <a:solidFill>
                  <a:srgbClr val="000000"/>
                </a:solidFill>
              </a:rPr>
              <a:pPr>
                <a:defRPr/>
              </a:pPr>
              <a:t>5.06.2017</a:t>
            </a:fld>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6930FB-BDCB-408A-A10C-057F6A9FDAA6}"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427071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576104" y="1512041"/>
            <a:ext cx="5088916" cy="4276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857055" y="1512041"/>
            <a:ext cx="5088916" cy="4276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fld id="{A7A91AF7-A5D6-49E0-A016-02F40682C8A0}" type="datetime1">
              <a:rPr lang="tr-TR">
                <a:solidFill>
                  <a:srgbClr val="000000"/>
                </a:solidFill>
              </a:rPr>
              <a:pPr>
                <a:defRPr/>
              </a:pPr>
              <a:t>5.06.2017</a:t>
            </a:fld>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D64529-75C6-469F-BB5C-ADE053BA238F}"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3306618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576104" y="1450540"/>
            <a:ext cx="5090917"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576104" y="2055056"/>
            <a:ext cx="5090917"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5853055" y="1450540"/>
            <a:ext cx="5092917"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5853055" y="2055056"/>
            <a:ext cx="5092917"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fld id="{47B06626-E6B3-4BBA-8824-68278BD07F6E}" type="datetime1">
              <a:rPr lang="tr-TR">
                <a:solidFill>
                  <a:srgbClr val="000000"/>
                </a:solidFill>
              </a:rPr>
              <a:pPr>
                <a:defRPr/>
              </a:pPr>
              <a:t>5.06.2017</a:t>
            </a:fld>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CCC0802-49B2-4659-9AAD-55260009CB9F}"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2039125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fld id="{AFF0D93D-92A2-4809-A21C-DA82E17185ED}" type="datetime1">
              <a:rPr lang="tr-TR">
                <a:solidFill>
                  <a:srgbClr val="000000"/>
                </a:solidFill>
              </a:rPr>
              <a:pPr>
                <a:defRPr/>
              </a:pPr>
              <a:t>5.06.2017</a:t>
            </a:fld>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DD1B7F0-DBF3-4065-89B2-9ED0F5508A3D}"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39431552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A57A83D-5695-47CD-BC69-3B0E39933D69}" type="datetime1">
              <a:rPr lang="tr-TR">
                <a:solidFill>
                  <a:srgbClr val="000000"/>
                </a:solidFill>
              </a:rPr>
              <a:pPr>
                <a:defRPr/>
              </a:pPr>
              <a:t>5.06.2017</a:t>
            </a:fld>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5589540-5398-406E-9BF1-0B499211C81C}"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7044730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76105" y="258007"/>
            <a:ext cx="3790683" cy="109803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504811" y="258007"/>
            <a:ext cx="6441160" cy="5530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576105" y="1356037"/>
            <a:ext cx="3790683" cy="44326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fld id="{C799ECC3-D75A-41C2-BA2C-E5DBB7FC23F6}" type="datetime1">
              <a:rPr lang="tr-TR">
                <a:solidFill>
                  <a:srgbClr val="000000"/>
                </a:solidFill>
              </a:rPr>
              <a:pPr>
                <a:defRPr/>
              </a:pPr>
              <a:t>5.06.2017</a:t>
            </a:fld>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553DE97-BF90-403C-94A6-6C88A0E75190}"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4023145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86156A-EBCB-48CD-8563-DC52DB5C56D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71786952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258407" y="4536122"/>
            <a:ext cx="6913245" cy="535515"/>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258407" y="579016"/>
            <a:ext cx="6913245" cy="38881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258407" y="5071637"/>
            <a:ext cx="6913245" cy="7605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fld id="{12331ED0-27AB-4440-92EA-7765A357D9B5}" type="datetime1">
              <a:rPr lang="tr-TR">
                <a:solidFill>
                  <a:srgbClr val="000000"/>
                </a:solidFill>
              </a:rPr>
              <a:pPr>
                <a:defRPr/>
              </a:pPr>
              <a:t>5.06.2017</a:t>
            </a:fld>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6BC7140-B200-469E-B221-E78688FBF711}"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290729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fld id="{647A7FF8-5D91-4FCE-8DA9-8AB0908FBD65}" type="datetime1">
              <a:rPr lang="tr-TR">
                <a:solidFill>
                  <a:srgbClr val="000000"/>
                </a:solidFill>
              </a:rPr>
              <a:pPr>
                <a:defRPr/>
              </a:pPr>
              <a:t>5.06.2017</a:t>
            </a:fld>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CF58F8-C55A-4F8A-A7A6-D0BD4B453E06}"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25433418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353504" y="259508"/>
            <a:ext cx="2592467" cy="5529149"/>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576104" y="259508"/>
            <a:ext cx="7585366" cy="552914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fld id="{380EE08C-DABF-48FF-9100-F604F107A2FE}" type="datetime1">
              <a:rPr lang="tr-TR">
                <a:solidFill>
                  <a:srgbClr val="000000"/>
                </a:solidFill>
              </a:rPr>
              <a:pPr>
                <a:defRPr/>
              </a:pPr>
              <a:t>5.06.2017</a:t>
            </a:fld>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3F6C6F-1142-418F-AB6E-D5C9FB33510A}"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319664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576104" y="259508"/>
            <a:ext cx="10369868" cy="1080029"/>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576104" y="1512041"/>
            <a:ext cx="10369868" cy="4276616"/>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fld id="{81094D0A-F9A2-4063-A8D2-D301158097A1}" type="datetime1">
              <a:rPr lang="tr-TR">
                <a:solidFill>
                  <a:srgbClr val="000000"/>
                </a:solidFill>
              </a:rPr>
              <a:pPr>
                <a:defRPr/>
              </a:pPr>
              <a:t>5.06.2017</a:t>
            </a:fld>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CC95B8-6FB6-4922-9338-8C8BE318849E}"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xmlns="" val="3457499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10164" y="4164113"/>
            <a:ext cx="9793764" cy="128703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10164" y="2746575"/>
            <a:ext cx="9793764" cy="14175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54FC06C-7ADA-45A4-9503-85F51804FC3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73685357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394612" y="1512041"/>
            <a:ext cx="3888700" cy="4276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7475348" y="1512041"/>
            <a:ext cx="3890700" cy="4276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2A3FE67-0BDD-462B-BC6C-E5AB8CF814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38457276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76104" y="259508"/>
            <a:ext cx="10369868" cy="1080029"/>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576104" y="1450540"/>
            <a:ext cx="5090917"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576104" y="2055056"/>
            <a:ext cx="5090917"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5853055" y="1450540"/>
            <a:ext cx="5092917"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5853055" y="2055056"/>
            <a:ext cx="5092917"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0988AD5-A2FC-4F3F-B8CF-5FC0C31AA38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84336357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23EE37E-3655-4E8D-981E-1E1F215F813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61147601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25043C-574C-4606-880C-1B431F56B9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88942596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76105" y="258007"/>
            <a:ext cx="3790683" cy="109803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504811" y="258007"/>
            <a:ext cx="6441160" cy="5530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576105" y="1356037"/>
            <a:ext cx="3790683" cy="44326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D755EA6-122B-4F61-8A14-91EB972C1DC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74188482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258407" y="4536122"/>
            <a:ext cx="6913245" cy="535515"/>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258407" y="579016"/>
            <a:ext cx="6913245" cy="38881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258407" y="5071637"/>
            <a:ext cx="6913245" cy="7605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pl-PL">
                <a:solidFill>
                  <a:srgbClr val="000000"/>
                </a:solidFill>
              </a:rPr>
              <a:t>Dr. Ş. Gonca Zeren, 2011</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A17BBF-7C89-42A8-96A6-854335E789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10211504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3406614" y="259508"/>
            <a:ext cx="7959433" cy="10800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Asıl başlık stili için tıklatın</a:t>
            </a:r>
          </a:p>
        </p:txBody>
      </p:sp>
      <p:sp>
        <p:nvSpPr>
          <p:cNvPr id="1027" name="Rectangle 3"/>
          <p:cNvSpPr>
            <a:spLocks noGrp="1" noChangeArrowheads="1"/>
          </p:cNvSpPr>
          <p:nvPr>
            <p:ph type="body" idx="1"/>
            <p:custDataLst>
              <p:tags r:id="rId14"/>
            </p:custDataLst>
          </p:nvPr>
        </p:nvSpPr>
        <p:spPr bwMode="auto">
          <a:xfrm>
            <a:off x="3394613" y="1512041"/>
            <a:ext cx="7971435" cy="42766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p>
        </p:txBody>
      </p:sp>
      <p:sp>
        <p:nvSpPr>
          <p:cNvPr id="1028" name="Rectangle 4"/>
          <p:cNvSpPr>
            <a:spLocks noGrp="1" noChangeArrowheads="1"/>
          </p:cNvSpPr>
          <p:nvPr>
            <p:ph type="dt" sz="half" idx="2"/>
          </p:nvPr>
        </p:nvSpPr>
        <p:spPr bwMode="auto">
          <a:xfrm>
            <a:off x="576104" y="5901159"/>
            <a:ext cx="2688484" cy="4500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936709" y="5901159"/>
            <a:ext cx="3648657" cy="4500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pitchFamily="34" charset="0"/>
                <a:cs typeface="Arial" pitchFamily="34" charset="0"/>
              </a:defRPr>
            </a:lvl1pPr>
          </a:lstStyle>
          <a:p>
            <a:pPr fontAlgn="base">
              <a:spcBef>
                <a:spcPct val="0"/>
              </a:spcBef>
              <a:spcAft>
                <a:spcPct val="0"/>
              </a:spcAft>
              <a:defRPr/>
            </a:pPr>
            <a:r>
              <a:rPr lang="pl-PL">
                <a:solidFill>
                  <a:srgbClr val="000000"/>
                </a:solidFill>
              </a:rPr>
              <a:t>Dr. Ş. Gonca Zeren, 2011</a:t>
            </a:r>
            <a:endParaRPr lang="en-US">
              <a:solidFill>
                <a:srgbClr val="000000"/>
              </a:solidFill>
            </a:endParaRPr>
          </a:p>
        </p:txBody>
      </p:sp>
      <p:sp>
        <p:nvSpPr>
          <p:cNvPr id="1030" name="Rectangle 6"/>
          <p:cNvSpPr>
            <a:spLocks noGrp="1" noChangeArrowheads="1"/>
          </p:cNvSpPr>
          <p:nvPr>
            <p:ph type="sldNum" sz="quarter" idx="4"/>
          </p:nvPr>
        </p:nvSpPr>
        <p:spPr bwMode="auto">
          <a:xfrm>
            <a:off x="8257487" y="5901159"/>
            <a:ext cx="2688484" cy="4500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pPr fontAlgn="base">
              <a:spcBef>
                <a:spcPct val="0"/>
              </a:spcBef>
              <a:spcAft>
                <a:spcPct val="0"/>
              </a:spcAft>
              <a:defRPr/>
            </a:pPr>
            <a:fld id="{374D24E1-7177-4E4C-99B2-28DDCF0A1BB3}"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36510593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dt="0"/>
  <p:txStyles>
    <p:titleStyle>
      <a:lvl1pPr algn="l" rtl="0" eaLnBrk="0" fontAlgn="base" hangingPunct="0">
        <a:spcBef>
          <a:spcPct val="0"/>
        </a:spcBef>
        <a:spcAft>
          <a:spcPct val="0"/>
        </a:spcAft>
        <a:buClr>
          <a:schemeClr val="tx1"/>
        </a:buClr>
        <a:defRPr sz="3200">
          <a:solidFill>
            <a:schemeClr val="tx1"/>
          </a:solidFill>
          <a:latin typeface="+mj-lt"/>
          <a:ea typeface="+mj-ea"/>
          <a:cs typeface="+mj-cs"/>
        </a:defRPr>
      </a:lvl1pPr>
      <a:lvl2pPr algn="l" rtl="0" eaLnBrk="0" fontAlgn="base" hangingPunct="0">
        <a:spcBef>
          <a:spcPct val="0"/>
        </a:spcBef>
        <a:spcAft>
          <a:spcPct val="0"/>
        </a:spcAft>
        <a:buClr>
          <a:schemeClr val="tx1"/>
        </a:buClr>
        <a:defRPr sz="3200">
          <a:solidFill>
            <a:schemeClr val="tx1"/>
          </a:solidFill>
          <a:latin typeface="Arial" pitchFamily="34" charset="0"/>
          <a:cs typeface="Arial" pitchFamily="34" charset="0"/>
        </a:defRPr>
      </a:lvl2pPr>
      <a:lvl3pPr algn="l" rtl="0" eaLnBrk="0" fontAlgn="base" hangingPunct="0">
        <a:spcBef>
          <a:spcPct val="0"/>
        </a:spcBef>
        <a:spcAft>
          <a:spcPct val="0"/>
        </a:spcAft>
        <a:buClr>
          <a:schemeClr val="tx1"/>
        </a:buClr>
        <a:defRPr sz="3200">
          <a:solidFill>
            <a:schemeClr val="tx1"/>
          </a:solidFill>
          <a:latin typeface="Arial" pitchFamily="34" charset="0"/>
          <a:cs typeface="Arial" pitchFamily="34" charset="0"/>
        </a:defRPr>
      </a:lvl3pPr>
      <a:lvl4pPr algn="l" rtl="0" eaLnBrk="0" fontAlgn="base" hangingPunct="0">
        <a:spcBef>
          <a:spcPct val="0"/>
        </a:spcBef>
        <a:spcAft>
          <a:spcPct val="0"/>
        </a:spcAft>
        <a:buClr>
          <a:schemeClr val="tx1"/>
        </a:buClr>
        <a:defRPr sz="3200">
          <a:solidFill>
            <a:schemeClr val="tx1"/>
          </a:solidFill>
          <a:latin typeface="Arial" pitchFamily="34" charset="0"/>
          <a:cs typeface="Arial" pitchFamily="34" charset="0"/>
        </a:defRPr>
      </a:lvl4pPr>
      <a:lvl5pPr algn="l" rtl="0" eaLnBrk="0" fontAlgn="base" hangingPunct="0">
        <a:spcBef>
          <a:spcPct val="0"/>
        </a:spcBef>
        <a:spcAft>
          <a:spcPct val="0"/>
        </a:spcAft>
        <a:buClr>
          <a:schemeClr val="tx1"/>
        </a:buClr>
        <a:defRPr sz="3200">
          <a:solidFill>
            <a:schemeClr val="tx1"/>
          </a:solidFill>
          <a:latin typeface="Arial" pitchFamily="34" charset="0"/>
          <a:cs typeface="Arial" pitchFamily="34" charset="0"/>
        </a:defRPr>
      </a:lvl5pPr>
      <a:lvl6pPr marL="457200" algn="l" rtl="0" fontAlgn="base">
        <a:spcBef>
          <a:spcPct val="0"/>
        </a:spcBef>
        <a:spcAft>
          <a:spcPct val="0"/>
        </a:spcAft>
        <a:buClr>
          <a:schemeClr val="tx1"/>
        </a:buClr>
        <a:defRPr sz="3200">
          <a:solidFill>
            <a:schemeClr val="tx1"/>
          </a:solidFill>
          <a:latin typeface="Arial" pitchFamily="34" charset="0"/>
          <a:cs typeface="Arial" pitchFamily="34" charset="0"/>
        </a:defRPr>
      </a:lvl6pPr>
      <a:lvl7pPr marL="914400" algn="l" rtl="0" fontAlgn="base">
        <a:spcBef>
          <a:spcPct val="0"/>
        </a:spcBef>
        <a:spcAft>
          <a:spcPct val="0"/>
        </a:spcAft>
        <a:buClr>
          <a:schemeClr val="tx1"/>
        </a:buClr>
        <a:defRPr sz="3200">
          <a:solidFill>
            <a:schemeClr val="tx1"/>
          </a:solidFill>
          <a:latin typeface="Arial" pitchFamily="34" charset="0"/>
          <a:cs typeface="Arial" pitchFamily="34" charset="0"/>
        </a:defRPr>
      </a:lvl7pPr>
      <a:lvl8pPr marL="1371600" algn="l" rtl="0" fontAlgn="base">
        <a:spcBef>
          <a:spcPct val="0"/>
        </a:spcBef>
        <a:spcAft>
          <a:spcPct val="0"/>
        </a:spcAft>
        <a:buClr>
          <a:schemeClr val="tx1"/>
        </a:buClr>
        <a:defRPr sz="3200">
          <a:solidFill>
            <a:schemeClr val="tx1"/>
          </a:solidFill>
          <a:latin typeface="Arial" pitchFamily="34" charset="0"/>
          <a:cs typeface="Arial" pitchFamily="34" charset="0"/>
        </a:defRPr>
      </a:lvl8pPr>
      <a:lvl9pPr marL="1828800" algn="l" rtl="0" fontAlgn="base">
        <a:spcBef>
          <a:spcPct val="0"/>
        </a:spcBef>
        <a:spcAft>
          <a:spcPct val="0"/>
        </a:spcAft>
        <a:buClr>
          <a:schemeClr val="tx1"/>
        </a:buClr>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cs typeface="+mn-cs"/>
        </a:defRPr>
      </a:lvl3pPr>
      <a:lvl4pPr marL="1600200" indent="-228600" algn="l" rtl="0" eaLnBrk="0" fontAlgn="base" hangingPunct="0">
        <a:spcBef>
          <a:spcPct val="20000"/>
        </a:spcBef>
        <a:spcAft>
          <a:spcPct val="0"/>
        </a:spcAft>
        <a:buClr>
          <a:schemeClr val="tx1"/>
        </a:buClr>
        <a:buChar char="•"/>
        <a:defRPr sz="2400">
          <a:solidFill>
            <a:schemeClr val="tx1"/>
          </a:solidFill>
          <a:latin typeface="+mn-lt"/>
          <a:cs typeface="+mn-cs"/>
        </a:defRPr>
      </a:lvl4pPr>
      <a:lvl5pPr marL="2057400" indent="-228600" algn="l" rtl="0" eaLnBrk="0" fontAlgn="base" hangingPunct="0">
        <a:spcBef>
          <a:spcPct val="20000"/>
        </a:spcBef>
        <a:spcAft>
          <a:spcPct val="0"/>
        </a:spcAft>
        <a:buClr>
          <a:schemeClr val="tx1"/>
        </a:buClr>
        <a:buChar char="•"/>
        <a:defRPr sz="2400">
          <a:solidFill>
            <a:schemeClr val="tx1"/>
          </a:solidFill>
          <a:latin typeface="+mn-lt"/>
          <a:cs typeface="+mn-cs"/>
        </a:defRPr>
      </a:lvl5pPr>
      <a:lvl6pPr marL="2514600" indent="-228600" algn="l" rtl="0" fontAlgn="base">
        <a:spcBef>
          <a:spcPct val="20000"/>
        </a:spcBef>
        <a:spcAft>
          <a:spcPct val="0"/>
        </a:spcAft>
        <a:buClr>
          <a:schemeClr val="tx1"/>
        </a:buClr>
        <a:buChar char="•"/>
        <a:defRPr sz="2400">
          <a:solidFill>
            <a:schemeClr val="tx1"/>
          </a:solidFill>
          <a:latin typeface="+mn-lt"/>
          <a:cs typeface="+mn-cs"/>
        </a:defRPr>
      </a:lvl6pPr>
      <a:lvl7pPr marL="2971800" indent="-228600" algn="l" rtl="0" fontAlgn="base">
        <a:spcBef>
          <a:spcPct val="20000"/>
        </a:spcBef>
        <a:spcAft>
          <a:spcPct val="0"/>
        </a:spcAft>
        <a:buClr>
          <a:schemeClr val="tx1"/>
        </a:buClr>
        <a:buChar char="•"/>
        <a:defRPr sz="2400">
          <a:solidFill>
            <a:schemeClr val="tx1"/>
          </a:solidFill>
          <a:latin typeface="+mn-lt"/>
          <a:cs typeface="+mn-cs"/>
        </a:defRPr>
      </a:lvl7pPr>
      <a:lvl8pPr marL="3429000" indent="-228600" algn="l" rtl="0" fontAlgn="base">
        <a:spcBef>
          <a:spcPct val="20000"/>
        </a:spcBef>
        <a:spcAft>
          <a:spcPct val="0"/>
        </a:spcAft>
        <a:buClr>
          <a:schemeClr val="tx1"/>
        </a:buClr>
        <a:buChar char="•"/>
        <a:defRPr sz="2400">
          <a:solidFill>
            <a:schemeClr val="tx1"/>
          </a:solidFill>
          <a:latin typeface="+mn-lt"/>
          <a:cs typeface="+mn-cs"/>
        </a:defRPr>
      </a:lvl8pPr>
      <a:lvl9pPr marL="3886200" indent="-228600" algn="l" rtl="0" fontAlgn="base">
        <a:spcBef>
          <a:spcPct val="20000"/>
        </a:spcBef>
        <a:spcAft>
          <a:spcPct val="0"/>
        </a:spcAft>
        <a:buClr>
          <a:schemeClr val="tx1"/>
        </a:buClr>
        <a:buChar char="•"/>
        <a:defRPr sz="24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6104" y="259508"/>
            <a:ext cx="10369868" cy="10800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576104" y="1512041"/>
            <a:ext cx="10369868" cy="42766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5124" name="Rectangle 4"/>
          <p:cNvSpPr>
            <a:spLocks noGrp="1" noChangeArrowheads="1"/>
          </p:cNvSpPr>
          <p:nvPr>
            <p:ph type="dt" sz="half" idx="2"/>
          </p:nvPr>
        </p:nvSpPr>
        <p:spPr bwMode="auto">
          <a:xfrm>
            <a:off x="576104" y="5901159"/>
            <a:ext cx="2688484" cy="4500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fld id="{25FBCBF4-8371-4221-B7F6-5B062DE0C275}" type="datetime1">
              <a:rPr lang="tr-TR">
                <a:solidFill>
                  <a:srgbClr val="000000"/>
                </a:solidFill>
              </a:rPr>
              <a:pPr fontAlgn="base">
                <a:spcBef>
                  <a:spcPct val="0"/>
                </a:spcBef>
                <a:spcAft>
                  <a:spcPct val="0"/>
                </a:spcAft>
                <a:defRPr/>
              </a:pPr>
              <a:t>5.06.2017</a:t>
            </a:fld>
            <a:endParaRPr lang="tr-TR">
              <a:solidFill>
                <a:srgbClr val="000000"/>
              </a:solidFill>
            </a:endParaRPr>
          </a:p>
        </p:txBody>
      </p:sp>
      <p:sp>
        <p:nvSpPr>
          <p:cNvPr id="5125" name="Rectangle 5"/>
          <p:cNvSpPr>
            <a:spLocks noGrp="1" noChangeArrowheads="1"/>
          </p:cNvSpPr>
          <p:nvPr>
            <p:ph type="ftr" sz="quarter" idx="3"/>
          </p:nvPr>
        </p:nvSpPr>
        <p:spPr bwMode="auto">
          <a:xfrm>
            <a:off x="3936709" y="5901159"/>
            <a:ext cx="3648657" cy="4500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endParaRPr lang="tr-TR">
              <a:solidFill>
                <a:srgbClr val="000000"/>
              </a:solidFill>
            </a:endParaRPr>
          </a:p>
        </p:txBody>
      </p:sp>
      <p:sp>
        <p:nvSpPr>
          <p:cNvPr id="5126" name="Rectangle 6"/>
          <p:cNvSpPr>
            <a:spLocks noGrp="1" noChangeArrowheads="1"/>
          </p:cNvSpPr>
          <p:nvPr>
            <p:ph type="sldNum" sz="quarter" idx="4"/>
          </p:nvPr>
        </p:nvSpPr>
        <p:spPr bwMode="auto">
          <a:xfrm>
            <a:off x="8257487" y="5901159"/>
            <a:ext cx="2688484" cy="4500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smtClean="0"/>
            </a:lvl1pPr>
          </a:lstStyle>
          <a:p>
            <a:pPr fontAlgn="base">
              <a:spcBef>
                <a:spcPct val="0"/>
              </a:spcBef>
              <a:spcAft>
                <a:spcPct val="0"/>
              </a:spcAft>
              <a:defRPr/>
            </a:pPr>
            <a:fld id="{FB71DBC8-2467-4462-8592-D8D576A46763}" type="slidenum">
              <a:rPr lang="tr-TR">
                <a:solidFill>
                  <a:srgbClr val="000000"/>
                </a:solidFill>
              </a:rPr>
              <a:pPr fontAlgn="base">
                <a:spcBef>
                  <a:spcPct val="0"/>
                </a:spcBef>
                <a:spcAft>
                  <a:spcPct val="0"/>
                </a:spcAft>
                <a:defRPr/>
              </a:pPr>
              <a:t>‹#›</a:t>
            </a:fld>
            <a:endParaRPr lang="tr-TR">
              <a:solidFill>
                <a:srgbClr val="000000"/>
              </a:solidFill>
            </a:endParaRPr>
          </a:p>
        </p:txBody>
      </p:sp>
      <p:pic>
        <p:nvPicPr>
          <p:cNvPr id="1031" name="Picture 7" descr="sablon image"/>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3906704" y="0"/>
            <a:ext cx="7615371" cy="5826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276523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www.populerbilim.com.tr/arsiv/0605/b01.htm" TargetMode="External"/><Relationship Id="rId13" Type="http://schemas.openxmlformats.org/officeDocument/2006/relationships/hyperlink" Target="http://www.gelisenbeyin.net/" TargetMode="External"/><Relationship Id="rId3" Type="http://schemas.openxmlformats.org/officeDocument/2006/relationships/hyperlink" Target="http://www.bilgiustam.com/harika-beynimiz/" TargetMode="External"/><Relationship Id="rId7" Type="http://schemas.openxmlformats.org/officeDocument/2006/relationships/hyperlink" Target="http://www.superbeyin.net/Makale-_buyuk_dahiler_beyinlerini_nasil_kullandilar_161.aspx" TargetMode="External"/><Relationship Id="rId12" Type="http://schemas.openxmlformats.org/officeDocument/2006/relationships/hyperlink" Target="http://estelll.blogcu.com/sag-sol-beyin-cakismasi/8764215" TargetMode="External"/><Relationship Id="rId2" Type="http://schemas.openxmlformats.org/officeDocument/2006/relationships/hyperlink" Target="http://fistikyesili.com/2010/08/25/sag-beyin-sol-beyin-karmasasi/http:/estelll.blogcu.com/sag-sol-beyin-cakismasi/8764215" TargetMode="External"/><Relationship Id="rId1" Type="http://schemas.openxmlformats.org/officeDocument/2006/relationships/slideLayout" Target="../slideLayouts/slideLayout2.xml"/><Relationship Id="rId6" Type="http://schemas.openxmlformats.org/officeDocument/2006/relationships/hyperlink" Target="http://tr.wikipedia.org/wiki/Teknoloji_ve_Tasar%C4%B1m_dersi" TargetMode="External"/><Relationship Id="rId11" Type="http://schemas.openxmlformats.org/officeDocument/2006/relationships/hyperlink" Target="http://www.beyinegzersizi.com/hafiza-gelistirme/fotografik-bir-hafizaya-sahip-olmak-mumkun-mu.html" TargetMode="External"/><Relationship Id="rId5" Type="http://schemas.openxmlformats.org/officeDocument/2006/relationships/hyperlink" Target="http://www.tiamo.com.tr/tiamo-beyin-gelisimi-3-tr.html" TargetMode="External"/><Relationship Id="rId10" Type="http://schemas.openxmlformats.org/officeDocument/2006/relationships/hyperlink" Target="http://anadolucografyacilari.blogcu.com/resimde-once-gordugunuz-hangisi-beyin-nasil-calisir/10103366" TargetMode="External"/><Relationship Id="rId4" Type="http://schemas.openxmlformats.org/officeDocument/2006/relationships/hyperlink" Target="http://www.doktorsitesi.com/yazi/sag-beyin--sol-beyin/3326" TargetMode="External"/><Relationship Id="rId9" Type="http://schemas.openxmlformats.org/officeDocument/2006/relationships/hyperlink" Target="http://www.kalitesigma.com/makaleler/makale23.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2664693" y="359767"/>
            <a:ext cx="7527356" cy="4137361"/>
          </a:xfrm>
        </p:spPr>
        <p:txBody>
          <a:bodyPr/>
          <a:lstStyle/>
          <a:p>
            <a:pPr algn="ctr" eaLnBrk="1" hangingPunct="1">
              <a:defRPr/>
            </a:pPr>
            <a:r>
              <a:rPr lang="tr-TR" sz="6600" b="1" dirty="0" smtClean="0">
                <a:effectLst>
                  <a:outerShdw blurRad="38100" dist="38100" dir="2700000" algn="tl">
                    <a:srgbClr val="FFFFFF"/>
                  </a:outerShdw>
                </a:effectLst>
                <a:latin typeface="Tempus Sans ITC" pitchFamily="82" charset="0"/>
              </a:rPr>
              <a:t>Beynimizin Yapısı</a:t>
            </a:r>
            <a:br>
              <a:rPr lang="tr-TR" sz="6600" b="1" dirty="0" smtClean="0">
                <a:effectLst>
                  <a:outerShdw blurRad="38100" dist="38100" dir="2700000" algn="tl">
                    <a:srgbClr val="FFFFFF"/>
                  </a:outerShdw>
                </a:effectLst>
                <a:latin typeface="Tempus Sans ITC" pitchFamily="82" charset="0"/>
              </a:rPr>
            </a:br>
            <a:r>
              <a:rPr lang="tr-TR" sz="6600" b="1" dirty="0" smtClean="0">
                <a:effectLst>
                  <a:outerShdw blurRad="38100" dist="38100" dir="2700000" algn="tl">
                    <a:srgbClr val="FFFFFF"/>
                  </a:outerShdw>
                </a:effectLst>
                <a:latin typeface="Tempus Sans ITC" pitchFamily="82" charset="0"/>
              </a:rPr>
              <a:t>ve</a:t>
            </a:r>
            <a:br>
              <a:rPr lang="tr-TR" sz="6600" b="1" dirty="0" smtClean="0">
                <a:effectLst>
                  <a:outerShdw blurRad="38100" dist="38100" dir="2700000" algn="tl">
                    <a:srgbClr val="FFFFFF"/>
                  </a:outerShdw>
                </a:effectLst>
                <a:latin typeface="Tempus Sans ITC" pitchFamily="82" charset="0"/>
              </a:rPr>
            </a:br>
            <a:r>
              <a:rPr lang="tr-TR" sz="6600" b="1" dirty="0" smtClean="0">
                <a:solidFill>
                  <a:srgbClr val="FF0000"/>
                </a:solidFill>
                <a:effectLst>
                  <a:outerShdw blurRad="38100" dist="38100" dir="2700000" algn="tl">
                    <a:srgbClr val="FFFFFF"/>
                  </a:outerShdw>
                </a:effectLst>
                <a:latin typeface="Tempus Sans ITC" pitchFamily="82" charset="0"/>
              </a:rPr>
              <a:t>Teknoloji ve Tasarım </a:t>
            </a:r>
            <a:r>
              <a:rPr lang="tr-TR" sz="6600" b="1" dirty="0" smtClean="0">
                <a:effectLst>
                  <a:outerShdw blurRad="38100" dist="38100" dir="2700000" algn="tl">
                    <a:srgbClr val="FFFFFF"/>
                  </a:outerShdw>
                </a:effectLst>
                <a:latin typeface="Tempus Sans ITC" pitchFamily="82" charset="0"/>
              </a:rPr>
              <a:t>Dersi</a:t>
            </a:r>
            <a:endParaRPr lang="tr-TR" sz="6600" dirty="0" smtClean="0"/>
          </a:p>
        </p:txBody>
      </p:sp>
      <p:sp>
        <p:nvSpPr>
          <p:cNvPr id="5123" name="Rectangle 3"/>
          <p:cNvSpPr>
            <a:spLocks noGrp="1" noChangeArrowheads="1"/>
          </p:cNvSpPr>
          <p:nvPr>
            <p:ph type="subTitle" idx="1"/>
          </p:nvPr>
        </p:nvSpPr>
        <p:spPr>
          <a:xfrm>
            <a:off x="4536817" y="5400327"/>
            <a:ext cx="6985258" cy="652476"/>
          </a:xfrm>
        </p:spPr>
        <p:txBody>
          <a:bodyPr/>
          <a:lstStyle/>
          <a:p>
            <a:pPr algn="r" eaLnBrk="1" hangingPunct="1">
              <a:lnSpc>
                <a:spcPct val="90000"/>
              </a:lnSpc>
            </a:pPr>
            <a:r>
              <a:rPr lang="tr-TR" sz="3200" b="1" dirty="0" smtClean="0">
                <a:latin typeface="Tempus Sans ITC" pitchFamily="82" charset="0"/>
              </a:rPr>
              <a:t>Mürsel EREN</a:t>
            </a:r>
          </a:p>
        </p:txBody>
      </p:sp>
      <p:pic>
        <p:nvPicPr>
          <p:cNvPr id="2050" name="Picture 2" descr="C:\Users\Yahya\Desktop\gelisenbeyin-logo-yeni.jpg"/>
          <p:cNvPicPr>
            <a:picLocks noChangeAspect="1" noChangeArrowheads="1"/>
          </p:cNvPicPr>
          <p:nvPr/>
        </p:nvPicPr>
        <p:blipFill>
          <a:blip r:embed="rId2" cstate="print"/>
          <a:srcRect/>
          <a:stretch>
            <a:fillRect/>
          </a:stretch>
        </p:blipFill>
        <p:spPr bwMode="auto">
          <a:xfrm>
            <a:off x="3672805" y="4680247"/>
            <a:ext cx="5095875" cy="1485900"/>
          </a:xfrm>
          <a:prstGeom prst="rect">
            <a:avLst/>
          </a:prstGeom>
          <a:noFill/>
        </p:spPr>
      </p:pic>
    </p:spTree>
    <p:extLst>
      <p:ext uri="{BB962C8B-B14F-4D97-AF65-F5344CB8AC3E}">
        <p14:creationId xmlns:p14="http://schemas.microsoft.com/office/powerpoint/2010/main" xmlns="" val="142549694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12765" y="647799"/>
            <a:ext cx="7971435" cy="5400600"/>
          </a:xfrm>
        </p:spPr>
        <p:txBody>
          <a:bodyPr/>
          <a:lstStyle/>
          <a:p>
            <a:pPr marL="0" indent="0" algn="ctr">
              <a:lnSpc>
                <a:spcPct val="200000"/>
              </a:lnSpc>
              <a:buNone/>
            </a:pPr>
            <a:r>
              <a:rPr lang="tr-TR" sz="4000" dirty="0" err="1" smtClean="0"/>
              <a:t>Eeee</a:t>
            </a:r>
            <a:r>
              <a:rPr lang="tr-TR" sz="4000" dirty="0" smtClean="0"/>
              <a:t> ne olmuş yani…</a:t>
            </a:r>
          </a:p>
          <a:p>
            <a:pPr marL="0" indent="0" algn="ctr">
              <a:lnSpc>
                <a:spcPct val="200000"/>
              </a:lnSpc>
              <a:buNone/>
            </a:pPr>
            <a:r>
              <a:rPr lang="tr-TR" sz="4000" dirty="0" smtClean="0"/>
              <a:t>Beynin </a:t>
            </a:r>
            <a:r>
              <a:rPr lang="tr-TR" sz="4000" dirty="0" smtClean="0">
                <a:solidFill>
                  <a:srgbClr val="FF0000"/>
                </a:solidFill>
              </a:rPr>
              <a:t>sağ tarafının gelişimi</a:t>
            </a:r>
            <a:r>
              <a:rPr lang="tr-TR" sz="4000" dirty="0" smtClean="0"/>
              <a:t> bize ne kazandırır…</a:t>
            </a:r>
          </a:p>
          <a:p>
            <a:pPr marL="0" indent="0" algn="ctr">
              <a:lnSpc>
                <a:spcPct val="200000"/>
              </a:lnSpc>
              <a:buNone/>
            </a:pPr>
            <a:r>
              <a:rPr lang="tr-TR" sz="4000" dirty="0" smtClean="0"/>
              <a:t>Diyorsanız!</a:t>
            </a:r>
            <a:endParaRPr lang="tr-TR" sz="4000" dirty="0"/>
          </a:p>
        </p:txBody>
      </p:sp>
    </p:spTree>
    <p:extLst>
      <p:ext uri="{BB962C8B-B14F-4D97-AF65-F5344CB8AC3E}">
        <p14:creationId xmlns:p14="http://schemas.microsoft.com/office/powerpoint/2010/main" xmlns="" val="456551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12765" y="1007839"/>
            <a:ext cx="7971435" cy="4276616"/>
          </a:xfrm>
        </p:spPr>
        <p:txBody>
          <a:bodyPr/>
          <a:lstStyle/>
          <a:p>
            <a:pPr marL="0" lvl="0" indent="0" algn="just">
              <a:lnSpc>
                <a:spcPct val="150000"/>
              </a:lnSpc>
              <a:buClr>
                <a:prstClr val="black"/>
              </a:buClr>
              <a:buNone/>
            </a:pPr>
            <a:r>
              <a:rPr lang="tr-TR" sz="3200" dirty="0" smtClean="0">
                <a:solidFill>
                  <a:srgbClr val="FF0000"/>
                </a:solidFill>
              </a:rPr>
              <a:t>1. Sağ </a:t>
            </a:r>
            <a:r>
              <a:rPr lang="tr-TR" sz="3200" dirty="0">
                <a:solidFill>
                  <a:srgbClr val="FF0000"/>
                </a:solidFill>
              </a:rPr>
              <a:t>lobun </a:t>
            </a:r>
            <a:r>
              <a:rPr lang="tr-TR" sz="3200" dirty="0">
                <a:solidFill>
                  <a:srgbClr val="2A2A2A"/>
                </a:solidFill>
              </a:rPr>
              <a:t>duygular ve hayallerin etkisinde olduğu ve </a:t>
            </a:r>
            <a:r>
              <a:rPr lang="tr-TR" sz="3200" dirty="0" smtClean="0">
                <a:solidFill>
                  <a:srgbClr val="2A2A2A"/>
                </a:solidFill>
              </a:rPr>
              <a:t>fotoğrafik </a:t>
            </a:r>
            <a:r>
              <a:rPr lang="tr-TR" sz="3200" dirty="0">
                <a:solidFill>
                  <a:srgbClr val="2A2A2A"/>
                </a:solidFill>
              </a:rPr>
              <a:t>yani bütünsel öğrendiği ortaya çıktı. Bu yüzden bilgiyi sıra ile işleyen sol lobun aksine </a:t>
            </a:r>
            <a:r>
              <a:rPr lang="tr-TR" sz="3200" dirty="0">
                <a:solidFill>
                  <a:srgbClr val="FF0000"/>
                </a:solidFill>
              </a:rPr>
              <a:t>sağ lobun </a:t>
            </a:r>
            <a:r>
              <a:rPr lang="tr-TR" sz="3200" dirty="0">
                <a:solidFill>
                  <a:srgbClr val="2A2A2A"/>
                </a:solidFill>
              </a:rPr>
              <a:t>öğrenmede çok daha hızlı ve etkili olduğu anlaşıldı</a:t>
            </a:r>
            <a:r>
              <a:rPr lang="tr-TR" sz="3200" dirty="0" smtClean="0">
                <a:solidFill>
                  <a:srgbClr val="2A2A2A"/>
                </a:solidFill>
              </a:rPr>
              <a:t>.</a:t>
            </a:r>
            <a:endParaRPr lang="tr-TR" sz="3200" dirty="0">
              <a:solidFill>
                <a:srgbClr val="2A2A2A"/>
              </a:solidFill>
            </a:endParaRPr>
          </a:p>
        </p:txBody>
      </p:sp>
    </p:spTree>
    <p:extLst>
      <p:ext uri="{BB962C8B-B14F-4D97-AF65-F5344CB8AC3E}">
        <p14:creationId xmlns:p14="http://schemas.microsoft.com/office/powerpoint/2010/main" xmlns="" val="390798163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a:spLocks noGrp="1"/>
          </p:cNvSpPr>
          <p:nvPr>
            <p:ph sz="quarter" idx="1"/>
          </p:nvPr>
        </p:nvSpPr>
        <p:spPr>
          <a:xfrm>
            <a:off x="3384773" y="359767"/>
            <a:ext cx="7920880" cy="5976664"/>
          </a:xfrm>
        </p:spPr>
        <p:txBody>
          <a:bodyPr>
            <a:noAutofit/>
          </a:bodyPr>
          <a:lstStyle/>
          <a:p>
            <a:pPr marL="0" indent="0" algn="just">
              <a:lnSpc>
                <a:spcPct val="150000"/>
              </a:lnSpc>
              <a:buNone/>
            </a:pPr>
            <a:r>
              <a:rPr lang="tr-TR" sz="2800" dirty="0" smtClean="0">
                <a:solidFill>
                  <a:srgbClr val="FF0000"/>
                </a:solidFill>
                <a:latin typeface="Arial"/>
              </a:rPr>
              <a:t>2. </a:t>
            </a:r>
            <a:r>
              <a:rPr lang="tr-TR" sz="2800" dirty="0" smtClean="0">
                <a:solidFill>
                  <a:srgbClr val="2A2A2A"/>
                </a:solidFill>
                <a:latin typeface="Arial"/>
              </a:rPr>
              <a:t>Araştırma </a:t>
            </a:r>
            <a:r>
              <a:rPr lang="tr-TR" sz="2800" dirty="0">
                <a:solidFill>
                  <a:srgbClr val="2A2A2A"/>
                </a:solidFill>
                <a:latin typeface="Arial"/>
              </a:rPr>
              <a:t>sonuçları </a:t>
            </a:r>
            <a:r>
              <a:rPr lang="tr-TR" sz="2800" dirty="0" smtClean="0">
                <a:solidFill>
                  <a:srgbClr val="2A2A2A"/>
                </a:solidFill>
                <a:latin typeface="Arial"/>
              </a:rPr>
              <a:t>insanın </a:t>
            </a:r>
            <a:r>
              <a:rPr lang="tr-TR" sz="2800" dirty="0">
                <a:solidFill>
                  <a:srgbClr val="2A2A2A"/>
                </a:solidFill>
                <a:latin typeface="Arial"/>
              </a:rPr>
              <a:t>mucitlik ve üretkenlik kısmı sağ lob fonksiyonları arasında yer almaktadır. Sadece sol lobu gelişmiş olan ve bu lobu iyi kullanan insanların üretken düşünebilmesi için </a:t>
            </a:r>
            <a:r>
              <a:rPr lang="tr-TR" sz="2800" dirty="0">
                <a:solidFill>
                  <a:srgbClr val="FF0000"/>
                </a:solidFill>
                <a:latin typeface="Arial"/>
              </a:rPr>
              <a:t>sağ loblarını da geliştirmeleri </a:t>
            </a:r>
            <a:r>
              <a:rPr lang="tr-TR" sz="2800" dirty="0">
                <a:solidFill>
                  <a:srgbClr val="2A2A2A"/>
                </a:solidFill>
                <a:latin typeface="Arial"/>
              </a:rPr>
              <a:t>gerekmektedir. Öğrendikleri konular ve formüllerden yeni şeyler üretebilmeleri için beynin sağ lobunu da işin içine katmaları gerekmektedir.</a:t>
            </a:r>
            <a:endParaRPr lang="tr-TR" sz="2800" dirty="0"/>
          </a:p>
        </p:txBody>
      </p:sp>
    </p:spTree>
    <p:extLst>
      <p:ext uri="{BB962C8B-B14F-4D97-AF65-F5344CB8AC3E}">
        <p14:creationId xmlns:p14="http://schemas.microsoft.com/office/powerpoint/2010/main" xmlns="" val="324720863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12765" y="863823"/>
            <a:ext cx="7971435" cy="5112568"/>
          </a:xfrm>
        </p:spPr>
        <p:txBody>
          <a:bodyPr/>
          <a:lstStyle/>
          <a:p>
            <a:pPr marL="0" indent="0" algn="just">
              <a:lnSpc>
                <a:spcPct val="150000"/>
              </a:lnSpc>
              <a:buNone/>
            </a:pPr>
            <a:r>
              <a:rPr lang="tr-TR" sz="2800" dirty="0" smtClean="0">
                <a:solidFill>
                  <a:srgbClr val="FF0000"/>
                </a:solidFill>
              </a:rPr>
              <a:t>3. </a:t>
            </a:r>
            <a:r>
              <a:rPr lang="tr-TR" sz="2800" dirty="0" smtClean="0"/>
              <a:t>Bir </a:t>
            </a:r>
            <a:r>
              <a:rPr lang="tr-TR" sz="2800" dirty="0"/>
              <a:t>bütün olan beynin </a:t>
            </a:r>
            <a:r>
              <a:rPr lang="tr-TR" sz="2800" dirty="0" smtClean="0"/>
              <a:t>yarısını </a:t>
            </a:r>
            <a:r>
              <a:rPr lang="tr-TR" sz="2800" dirty="0"/>
              <a:t>yoğun olarak kullanıp diğer yarısını ihmal eden insanların performanslarında yetersizlikler, kusurlar görülür. Fakat, diğer yarının da geliştirilmesi, son derece ilginç, harika sonuçları beraberinde getirir. İki lobun birlikte çalışmasıyla 1+1=2 şeklinde aritmetik bir artış olmaz; </a:t>
            </a:r>
            <a:r>
              <a:rPr lang="tr-TR" sz="2800" dirty="0">
                <a:solidFill>
                  <a:srgbClr val="FF0000"/>
                </a:solidFill>
              </a:rPr>
              <a:t>verim kat be kat artar</a:t>
            </a:r>
            <a:r>
              <a:rPr lang="tr-TR" sz="2800" dirty="0">
                <a:solidFill>
                  <a:srgbClr val="555555"/>
                </a:solidFill>
              </a:rPr>
              <a:t>…</a:t>
            </a:r>
          </a:p>
        </p:txBody>
      </p:sp>
    </p:spTree>
    <p:extLst>
      <p:ext uri="{BB962C8B-B14F-4D97-AF65-F5344CB8AC3E}">
        <p14:creationId xmlns:p14="http://schemas.microsoft.com/office/powerpoint/2010/main" xmlns="" val="300173686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40757" y="791815"/>
            <a:ext cx="7971435" cy="4896544"/>
          </a:xfrm>
        </p:spPr>
        <p:txBody>
          <a:bodyPr/>
          <a:lstStyle/>
          <a:p>
            <a:pPr marL="0" indent="0" algn="just">
              <a:lnSpc>
                <a:spcPct val="150000"/>
              </a:lnSpc>
              <a:buNone/>
            </a:pPr>
            <a:r>
              <a:rPr lang="tr-TR" sz="3200" dirty="0" smtClean="0">
                <a:solidFill>
                  <a:srgbClr val="FF0000"/>
                </a:solidFill>
              </a:rPr>
              <a:t>4. </a:t>
            </a:r>
            <a:r>
              <a:rPr lang="tr-TR" sz="3200" dirty="0" smtClean="0">
                <a:solidFill>
                  <a:srgbClr val="2A2A2A"/>
                </a:solidFill>
              </a:rPr>
              <a:t>Beyinlerinin </a:t>
            </a:r>
            <a:r>
              <a:rPr lang="tr-TR" sz="3200" dirty="0">
                <a:solidFill>
                  <a:srgbClr val="2A2A2A"/>
                </a:solidFill>
              </a:rPr>
              <a:t>bir yarısını diğerine göre daha iyi kullanan kişiler, işleri ve ilişkileri bu boyutta çalışan </a:t>
            </a:r>
            <a:r>
              <a:rPr lang="tr-TR" sz="3200" dirty="0" smtClean="0">
                <a:solidFill>
                  <a:srgbClr val="2A2A2A"/>
                </a:solidFill>
              </a:rPr>
              <a:t>yarıkürenin </a:t>
            </a:r>
            <a:r>
              <a:rPr lang="tr-TR" sz="3200" dirty="0">
                <a:solidFill>
                  <a:srgbClr val="2A2A2A"/>
                </a:solidFill>
              </a:rPr>
              <a:t>yeteneklerine ihtiyaç duyduklarında </a:t>
            </a:r>
            <a:r>
              <a:rPr lang="tr-TR" sz="3200" dirty="0">
                <a:solidFill>
                  <a:srgbClr val="FF0000"/>
                </a:solidFill>
              </a:rPr>
              <a:t>zorlanırlar ve başarısız olurlar.</a:t>
            </a:r>
            <a:endParaRPr lang="tr-TR" sz="3200" dirty="0">
              <a:solidFill>
                <a:srgbClr val="FF0000"/>
              </a:solidFill>
              <a:cs typeface="Calibri" pitchFamily="34" charset="0"/>
            </a:endParaRPr>
          </a:p>
          <a:p>
            <a:pPr algn="just">
              <a:lnSpc>
                <a:spcPct val="150000"/>
              </a:lnSpc>
            </a:pPr>
            <a:endParaRPr lang="tr-TR" sz="3200" dirty="0"/>
          </a:p>
        </p:txBody>
      </p:sp>
    </p:spTree>
    <p:extLst>
      <p:ext uri="{BB962C8B-B14F-4D97-AF65-F5344CB8AC3E}">
        <p14:creationId xmlns:p14="http://schemas.microsoft.com/office/powerpoint/2010/main" xmlns="" val="59901209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94613" y="431775"/>
            <a:ext cx="7971435" cy="5688632"/>
          </a:xfrm>
        </p:spPr>
        <p:txBody>
          <a:bodyPr/>
          <a:lstStyle/>
          <a:p>
            <a:pPr marL="0" indent="0" algn="just">
              <a:lnSpc>
                <a:spcPct val="150000"/>
              </a:lnSpc>
              <a:buNone/>
            </a:pPr>
            <a:r>
              <a:rPr lang="tr-TR" sz="2800" dirty="0" smtClean="0">
                <a:solidFill>
                  <a:srgbClr val="FF0000"/>
                </a:solidFill>
              </a:rPr>
              <a:t>5. </a:t>
            </a:r>
            <a:r>
              <a:rPr lang="tr-TR" sz="2800" dirty="0" smtClean="0">
                <a:solidFill>
                  <a:srgbClr val="000000"/>
                </a:solidFill>
              </a:rPr>
              <a:t>İnsanların </a:t>
            </a:r>
            <a:r>
              <a:rPr lang="tr-TR" sz="2800" dirty="0">
                <a:solidFill>
                  <a:srgbClr val="000000"/>
                </a:solidFill>
              </a:rPr>
              <a:t>yüzünü kolayca hatırlarken, ismini hatırlamada zorlanışımız sağ lobun öğrenmede sol lobdan ne derece etkin olduğunu gösterir. Hızlı ve etkili öğrenmenin yolu beynin her iki lobunu birlikte ve dengeli kullanmaktan geçiyor. İki lobun birlikte kullanıldığı, birbirleriyle uyumun sağlandığı ve işbirliği içinde çalışıldığı durumlarda kişisel yetenek ve etkinlikte olağanüstü artış gözlenmektedir.</a:t>
            </a:r>
            <a:endParaRPr lang="tr-TR" sz="2800" dirty="0"/>
          </a:p>
        </p:txBody>
      </p:sp>
    </p:spTree>
    <p:extLst>
      <p:ext uri="{BB962C8B-B14F-4D97-AF65-F5344CB8AC3E}">
        <p14:creationId xmlns:p14="http://schemas.microsoft.com/office/powerpoint/2010/main" xmlns="" val="346323930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84773" y="431775"/>
            <a:ext cx="7971435" cy="5832648"/>
          </a:xfrm>
        </p:spPr>
        <p:txBody>
          <a:bodyPr/>
          <a:lstStyle/>
          <a:p>
            <a:pPr marL="0" indent="0" algn="just">
              <a:lnSpc>
                <a:spcPct val="150000"/>
              </a:lnSpc>
              <a:buNone/>
            </a:pPr>
            <a:r>
              <a:rPr lang="tr-TR" sz="3200" dirty="0" smtClean="0">
                <a:solidFill>
                  <a:srgbClr val="FF0000"/>
                </a:solidFill>
              </a:rPr>
              <a:t>6. </a:t>
            </a:r>
            <a:r>
              <a:rPr lang="tr-TR" sz="3200" dirty="0" smtClean="0"/>
              <a:t>Tarihte </a:t>
            </a:r>
            <a:r>
              <a:rPr lang="tr-TR" sz="3200" dirty="0"/>
              <a:t>büyük sıçramalar yapanlar, beynin her iki lobunu da birlikte kullanan insanlardır. İki lob arasında muhteşem bir diyalog gerçekleşir. Sağ ve sol lob âdeta tek yumurta ikizi gibidir. Mantık, matematik, sezgi ve hayâl el ele yürümeli ve birbirini tamamlamalıdır. Yoksa günümüzün çaresiz insan portresi karşımıza </a:t>
            </a:r>
            <a:r>
              <a:rPr lang="tr-TR" sz="3200" dirty="0" smtClean="0"/>
              <a:t>çıkacaktır.</a:t>
            </a:r>
          </a:p>
        </p:txBody>
      </p:sp>
    </p:spTree>
    <p:extLst>
      <p:ext uri="{BB962C8B-B14F-4D97-AF65-F5344CB8AC3E}">
        <p14:creationId xmlns:p14="http://schemas.microsoft.com/office/powerpoint/2010/main" xmlns="" val="14622144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84773" y="-1"/>
            <a:ext cx="7971435" cy="6480175"/>
          </a:xfrm>
        </p:spPr>
        <p:txBody>
          <a:bodyPr/>
          <a:lstStyle/>
          <a:p>
            <a:pPr marL="0" indent="0" algn="just">
              <a:lnSpc>
                <a:spcPct val="150000"/>
              </a:lnSpc>
              <a:buNone/>
            </a:pPr>
            <a:r>
              <a:rPr lang="tr-TR" sz="2800" dirty="0" smtClean="0">
                <a:solidFill>
                  <a:srgbClr val="FF0000"/>
                </a:solidFill>
              </a:rPr>
              <a:t>7. </a:t>
            </a:r>
            <a:r>
              <a:rPr lang="tr-TR" sz="2800" dirty="0" smtClean="0"/>
              <a:t>Hayâl </a:t>
            </a:r>
            <a:r>
              <a:rPr lang="tr-TR" sz="2800" dirty="0"/>
              <a:t>gücü, </a:t>
            </a:r>
            <a:r>
              <a:rPr lang="tr-TR" sz="2800" dirty="0" err="1"/>
              <a:t>ekzantrik</a:t>
            </a:r>
            <a:r>
              <a:rPr lang="tr-TR" sz="2800" dirty="0"/>
              <a:t> fikirler oluşturma, düşünülmeyeni düşünebilme insan zihninin üretkenliğini açığa çıkarır. Bu sebeple sağ lobun devreye sokulması gerekiyor. Bu tarz düşünen insanlarda duyusal keskinlik, üretken ve duygusal zekâ devreye girerek farkı meydana getiriyor. Matematik ve mantık işlemlerini yapabilen makinaları yaptık: Bilgisayarlar… </a:t>
            </a:r>
            <a:r>
              <a:rPr lang="tr-TR" sz="2800" dirty="0">
                <a:solidFill>
                  <a:srgbClr val="FF0000"/>
                </a:solidFill>
              </a:rPr>
              <a:t>Duygusal zekâ ve üretken düşünce ise sadece insanda var. </a:t>
            </a:r>
          </a:p>
        </p:txBody>
      </p:sp>
    </p:spTree>
    <p:extLst>
      <p:ext uri="{BB962C8B-B14F-4D97-AF65-F5344CB8AC3E}">
        <p14:creationId xmlns:p14="http://schemas.microsoft.com/office/powerpoint/2010/main" xmlns="" val="346302136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Kısaca…</a:t>
            </a:r>
            <a:endParaRPr lang="tr-TR" dirty="0">
              <a:solidFill>
                <a:srgbClr val="FF0000"/>
              </a:solidFill>
            </a:endParaRPr>
          </a:p>
        </p:txBody>
      </p:sp>
      <p:sp>
        <p:nvSpPr>
          <p:cNvPr id="3" name="İçerik Yer Tutucusu 2"/>
          <p:cNvSpPr>
            <a:spLocks noGrp="1"/>
          </p:cNvSpPr>
          <p:nvPr>
            <p:ph idx="1"/>
          </p:nvPr>
        </p:nvSpPr>
        <p:spPr/>
        <p:txBody>
          <a:bodyPr/>
          <a:lstStyle/>
          <a:p>
            <a:pPr marL="0" indent="0" algn="just">
              <a:lnSpc>
                <a:spcPct val="150000"/>
              </a:lnSpc>
              <a:buNone/>
            </a:pPr>
            <a:r>
              <a:rPr lang="tr-TR" sz="3200" dirty="0"/>
              <a:t>Nasıl bir kuş tek </a:t>
            </a:r>
            <a:r>
              <a:rPr lang="tr-TR" sz="3200" dirty="0" smtClean="0"/>
              <a:t>kanadı </a:t>
            </a:r>
            <a:r>
              <a:rPr lang="tr-TR" sz="3200" dirty="0"/>
              <a:t>ile uçamaz ise; beyin de tek lob ile verimli öğrenmeyi gerçekleştiremez.</a:t>
            </a:r>
          </a:p>
        </p:txBody>
      </p:sp>
    </p:spTree>
    <p:extLst>
      <p:ext uri="{BB962C8B-B14F-4D97-AF65-F5344CB8AC3E}">
        <p14:creationId xmlns:p14="http://schemas.microsoft.com/office/powerpoint/2010/main" xmlns="" val="47695739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406614" y="-273"/>
            <a:ext cx="7959433" cy="1080029"/>
          </a:xfrm>
        </p:spPr>
        <p:txBody>
          <a:bodyPr/>
          <a:lstStyle/>
          <a:p>
            <a:r>
              <a:rPr lang="tr-TR" dirty="0">
                <a:solidFill>
                  <a:srgbClr val="FF0000"/>
                </a:solidFill>
              </a:rPr>
              <a:t>Ve sol lop odaklı eğitim sistemi…</a:t>
            </a:r>
            <a:endParaRPr lang="tr-TR" dirty="0"/>
          </a:p>
        </p:txBody>
      </p:sp>
      <p:sp>
        <p:nvSpPr>
          <p:cNvPr id="3" name="İçerik Yer Tutucusu 2"/>
          <p:cNvSpPr>
            <a:spLocks noGrp="1"/>
          </p:cNvSpPr>
          <p:nvPr>
            <p:ph idx="1"/>
          </p:nvPr>
        </p:nvSpPr>
        <p:spPr>
          <a:xfrm>
            <a:off x="3394613" y="1079847"/>
            <a:ext cx="7971435" cy="5184576"/>
          </a:xfrm>
        </p:spPr>
        <p:txBody>
          <a:bodyPr/>
          <a:lstStyle/>
          <a:p>
            <a:pPr marL="0" indent="0" algn="just">
              <a:lnSpc>
                <a:spcPct val="150000"/>
              </a:lnSpc>
              <a:buNone/>
            </a:pPr>
            <a:r>
              <a:rPr lang="tr-TR" sz="2800" dirty="0" smtClean="0"/>
              <a:t>Ülkemizdeki </a:t>
            </a:r>
            <a:r>
              <a:rPr lang="tr-TR" sz="2800" dirty="0"/>
              <a:t>yaygın eğitim sisteminde ise; çoğunlukla sol beyin faaliyetlerinin kullanımı teşvik edilmektedir. Kısaca okuma, yazma ve aritmetik yeteneklerinin gelişimine önem verilmektedir</a:t>
            </a:r>
            <a:r>
              <a:rPr lang="tr-TR" sz="2800" dirty="0" smtClean="0"/>
              <a:t>. Ve boş </a:t>
            </a:r>
            <a:r>
              <a:rPr lang="tr-TR" sz="2800" dirty="0"/>
              <a:t>bir kutu içine bir şeyler dolduruyormuşçasına süre giden sadece sol loba hitap eden ezberci eğitimin, ne derece verimsiz kaldığını hep birlikte görüyoruz.</a:t>
            </a:r>
          </a:p>
          <a:p>
            <a:pPr algn="just">
              <a:lnSpc>
                <a:spcPct val="150000"/>
              </a:lnSpc>
            </a:pPr>
            <a:endParaRPr lang="tr-TR" sz="2800" dirty="0"/>
          </a:p>
        </p:txBody>
      </p:sp>
    </p:spTree>
    <p:extLst>
      <p:ext uri="{BB962C8B-B14F-4D97-AF65-F5344CB8AC3E}">
        <p14:creationId xmlns:p14="http://schemas.microsoft.com/office/powerpoint/2010/main" xmlns="" val="104422678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68749" y="-273"/>
            <a:ext cx="7992888" cy="6408712"/>
          </a:xfrm>
        </p:spPr>
        <p:txBody>
          <a:bodyPr/>
          <a:lstStyle/>
          <a:p>
            <a:pPr marL="0" indent="0" algn="ctr">
              <a:lnSpc>
                <a:spcPct val="150000"/>
              </a:lnSpc>
              <a:buNone/>
            </a:pPr>
            <a:r>
              <a:rPr lang="tr-TR" sz="2800" dirty="0" smtClean="0"/>
              <a:t>Bu sunumda, yaptığım araştırmalardan </a:t>
            </a:r>
            <a:r>
              <a:rPr lang="tr-TR" sz="2800" dirty="0"/>
              <a:t>derlediğim </a:t>
            </a:r>
            <a:r>
              <a:rPr lang="tr-TR" sz="2800" dirty="0" smtClean="0"/>
              <a:t>bilgilere yer verdim. Öncelikle </a:t>
            </a:r>
            <a:r>
              <a:rPr lang="tr-TR" sz="2800" dirty="0"/>
              <a:t>beynimizin yapısı hakkında bilgi </a:t>
            </a:r>
            <a:r>
              <a:rPr lang="tr-TR" sz="2800" dirty="0" smtClean="0"/>
              <a:t>edineceğiz. </a:t>
            </a:r>
            <a:r>
              <a:rPr lang="tr-TR" sz="2800" dirty="0"/>
              <a:t>D</a:t>
            </a:r>
            <a:r>
              <a:rPr lang="tr-TR" sz="2800" dirty="0" smtClean="0"/>
              <a:t>aha </a:t>
            </a:r>
            <a:r>
              <a:rPr lang="tr-TR" sz="2800" dirty="0"/>
              <a:t>sonra </a:t>
            </a:r>
            <a:r>
              <a:rPr lang="tr-TR" sz="2800" dirty="0" smtClean="0"/>
              <a:t>hayal </a:t>
            </a:r>
            <a:r>
              <a:rPr lang="tr-TR" sz="2800" dirty="0"/>
              <a:t>kurma, sorgulama, oluşturucu düşünme, eleştirel düşünme, akıl yürütme </a:t>
            </a:r>
            <a:r>
              <a:rPr lang="tr-TR" sz="2800" dirty="0" smtClean="0"/>
              <a:t>gibi üst </a:t>
            </a:r>
            <a:r>
              <a:rPr lang="tr-TR" sz="2800" dirty="0"/>
              <a:t>düzey zihinsel süreçlerin kullanımına imkan sağlaması </a:t>
            </a:r>
            <a:r>
              <a:rPr lang="tr-TR" sz="2800" dirty="0" smtClean="0"/>
              <a:t>açısından oldukça önemli bir yere sahip dersimiz </a:t>
            </a:r>
            <a:r>
              <a:rPr lang="tr-TR" sz="2800" dirty="0" smtClean="0">
                <a:solidFill>
                  <a:srgbClr val="FF0000"/>
                </a:solidFill>
              </a:rPr>
              <a:t>Teknoloji </a:t>
            </a:r>
            <a:r>
              <a:rPr lang="tr-TR" sz="2800" dirty="0">
                <a:solidFill>
                  <a:srgbClr val="FF0000"/>
                </a:solidFill>
              </a:rPr>
              <a:t>Ve </a:t>
            </a:r>
            <a:r>
              <a:rPr lang="tr-TR" sz="2800" dirty="0" err="1" smtClean="0">
                <a:solidFill>
                  <a:srgbClr val="FF0000"/>
                </a:solidFill>
              </a:rPr>
              <a:t>Tasarım’</a:t>
            </a:r>
            <a:r>
              <a:rPr lang="tr-TR" sz="2800" dirty="0" err="1" smtClean="0"/>
              <a:t>ın</a:t>
            </a:r>
            <a:r>
              <a:rPr lang="tr-TR" sz="2800" dirty="0" smtClean="0"/>
              <a:t>, </a:t>
            </a:r>
            <a:r>
              <a:rPr lang="tr-TR" sz="2800" dirty="0"/>
              <a:t>beynimizin işleyişinde nasıl bir öneme sahip olduğunu </a:t>
            </a:r>
            <a:r>
              <a:rPr lang="tr-TR" sz="2800" dirty="0" smtClean="0"/>
              <a:t>kavrayacağız…</a:t>
            </a:r>
            <a:endParaRPr lang="tr-TR" sz="2800" dirty="0"/>
          </a:p>
        </p:txBody>
      </p:sp>
    </p:spTree>
    <p:extLst>
      <p:ext uri="{BB962C8B-B14F-4D97-AF65-F5344CB8AC3E}">
        <p14:creationId xmlns:p14="http://schemas.microsoft.com/office/powerpoint/2010/main" xmlns="" val="92459330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Ve dahası var…</a:t>
            </a:r>
            <a:endParaRPr lang="tr-TR" dirty="0">
              <a:solidFill>
                <a:srgbClr val="FF0000"/>
              </a:solidFill>
            </a:endParaRPr>
          </a:p>
        </p:txBody>
      </p:sp>
      <p:sp>
        <p:nvSpPr>
          <p:cNvPr id="3" name="İçerik Yer Tutucusu 2"/>
          <p:cNvSpPr>
            <a:spLocks noGrp="1"/>
          </p:cNvSpPr>
          <p:nvPr>
            <p:ph idx="1"/>
          </p:nvPr>
        </p:nvSpPr>
        <p:spPr/>
        <p:txBody>
          <a:bodyPr/>
          <a:lstStyle/>
          <a:p>
            <a:pPr marL="0" indent="0" algn="just">
              <a:lnSpc>
                <a:spcPct val="150000"/>
              </a:lnSpc>
              <a:buNone/>
            </a:pPr>
            <a:r>
              <a:rPr lang="tr-TR" sz="2800" dirty="0" smtClean="0"/>
              <a:t>Çocuklar</a:t>
            </a:r>
            <a:r>
              <a:rPr lang="tr-TR" sz="2800" dirty="0"/>
              <a:t>, beynin iki </a:t>
            </a:r>
            <a:r>
              <a:rPr lang="tr-TR" sz="2800" dirty="0" smtClean="0"/>
              <a:t>yarısını </a:t>
            </a:r>
            <a:r>
              <a:rPr lang="tr-TR" sz="2800" dirty="0"/>
              <a:t>beraber kullandıkları halde, onlara</a:t>
            </a:r>
            <a:r>
              <a:rPr lang="tr-TR" sz="2800" b="1" dirty="0"/>
              <a:t> hayâl gücü</a:t>
            </a:r>
            <a:r>
              <a:rPr lang="tr-TR" sz="2800" dirty="0"/>
              <a:t> ve </a:t>
            </a:r>
            <a:r>
              <a:rPr lang="tr-TR" sz="2800" b="1" dirty="0"/>
              <a:t>hafıza </a:t>
            </a:r>
            <a:r>
              <a:rPr lang="tr-TR" sz="2800" dirty="0"/>
              <a:t>gibi </a:t>
            </a:r>
            <a:r>
              <a:rPr lang="tr-TR" sz="2800" b="1" dirty="0"/>
              <a:t>sağ beyin</a:t>
            </a:r>
            <a:r>
              <a:rPr lang="tr-TR" sz="2800" dirty="0"/>
              <a:t> fonksiyonlarıyla ilgili eğitimden çok, mantık ve ezbere dayanan eğitim verilmesi sonucunda bu yetenekleri büyük ölçüde yok olmaktadır</a:t>
            </a:r>
            <a:r>
              <a:rPr lang="tr-TR" sz="2800" dirty="0" smtClean="0"/>
              <a:t>.</a:t>
            </a:r>
            <a:endParaRPr lang="tr-TR" sz="2800" dirty="0"/>
          </a:p>
        </p:txBody>
      </p:sp>
    </p:spTree>
    <p:extLst>
      <p:ext uri="{BB962C8B-B14F-4D97-AF65-F5344CB8AC3E}">
        <p14:creationId xmlns:p14="http://schemas.microsoft.com/office/powerpoint/2010/main" xmlns="" val="415661670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94613" y="503783"/>
            <a:ext cx="7971435" cy="5616624"/>
          </a:xfrm>
        </p:spPr>
        <p:txBody>
          <a:bodyPr/>
          <a:lstStyle/>
          <a:p>
            <a:pPr marL="0" indent="0" algn="just">
              <a:lnSpc>
                <a:spcPct val="150000"/>
              </a:lnSpc>
              <a:buNone/>
            </a:pPr>
            <a:r>
              <a:rPr lang="tr-TR" dirty="0"/>
              <a:t>Hayal gücü, yeni fikirler oluşturma, orijinalite gibi değerler, insan zihninin üretkenliğini ortaya koyar. Bilgi dünyasına uçtuğumuz günümüzde asıl fark, işte bu noktadadır. Yani, geleceğin başarılı insanları, üretken zekaya, hayal gücüne, esnekliğe ve güçlü vizyona, duygusal zekaya, müthiş duygusal güce sahip insanlar </a:t>
            </a:r>
            <a:r>
              <a:rPr lang="tr-TR" dirty="0" smtClean="0"/>
              <a:t>olacaktır.</a:t>
            </a:r>
          </a:p>
          <a:p>
            <a:pPr marL="0" indent="0" algn="just">
              <a:lnSpc>
                <a:spcPct val="150000"/>
              </a:lnSpc>
              <a:buNone/>
            </a:pPr>
            <a:r>
              <a:rPr lang="tr-TR" dirty="0" smtClean="0"/>
              <a:t>Eğitim </a:t>
            </a:r>
            <a:r>
              <a:rPr lang="tr-TR" dirty="0"/>
              <a:t>sistemi ise, bu hedefe ulaştırmak bir yana, insanları yalnızca sol lobun fonksiyonları içine adeta hapsetmektedir.</a:t>
            </a:r>
          </a:p>
        </p:txBody>
      </p:sp>
    </p:spTree>
    <p:extLst>
      <p:ext uri="{BB962C8B-B14F-4D97-AF65-F5344CB8AC3E}">
        <p14:creationId xmlns:p14="http://schemas.microsoft.com/office/powerpoint/2010/main" xmlns="" val="53505209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rgbClr val="FF0000"/>
                </a:solidFill>
              </a:rPr>
              <a:t>Bi</a:t>
            </a:r>
            <a:r>
              <a:rPr lang="tr-TR" dirty="0" smtClean="0">
                <a:solidFill>
                  <a:srgbClr val="FF0000"/>
                </a:solidFill>
              </a:rPr>
              <a:t> düşünelim..</a:t>
            </a:r>
            <a:endParaRPr lang="tr-TR" dirty="0">
              <a:solidFill>
                <a:srgbClr val="FF0000"/>
              </a:solidFill>
            </a:endParaRPr>
          </a:p>
        </p:txBody>
      </p:sp>
      <p:sp>
        <p:nvSpPr>
          <p:cNvPr id="3" name="İçerik Yer Tutucusu 2"/>
          <p:cNvSpPr>
            <a:spLocks noGrp="1"/>
          </p:cNvSpPr>
          <p:nvPr>
            <p:ph idx="1"/>
          </p:nvPr>
        </p:nvSpPr>
        <p:spPr>
          <a:xfrm>
            <a:off x="3394613" y="1512041"/>
            <a:ext cx="7971435" cy="4752382"/>
          </a:xfrm>
        </p:spPr>
        <p:txBody>
          <a:bodyPr/>
          <a:lstStyle/>
          <a:p>
            <a:pPr marL="0" indent="0" algn="just">
              <a:lnSpc>
                <a:spcPct val="150000"/>
              </a:lnSpc>
              <a:buNone/>
            </a:pPr>
            <a:r>
              <a:rPr lang="tr-TR" sz="2800" dirty="0" smtClean="0"/>
              <a:t>Çocukluğumuzdan itibaren okullarımızda girdiğimiz tonlarca sınavların haricinde SBS</a:t>
            </a:r>
            <a:r>
              <a:rPr lang="tr-TR" sz="2800" dirty="0"/>
              <a:t>, OKS, LGS, YGS, </a:t>
            </a:r>
            <a:r>
              <a:rPr lang="tr-TR" sz="2800" dirty="0" smtClean="0"/>
              <a:t>ÖSS</a:t>
            </a:r>
            <a:r>
              <a:rPr lang="tr-TR" sz="2800" dirty="0"/>
              <a:t>, </a:t>
            </a:r>
            <a:r>
              <a:rPr lang="tr-TR" sz="2800" dirty="0" smtClean="0"/>
              <a:t>ÖYS,  YGS, LYS, </a:t>
            </a:r>
            <a:r>
              <a:rPr lang="tr-TR" sz="2800" dirty="0"/>
              <a:t>KPSS, TUS, LES, ÜDS, YDS, KPDS, DGS, AÖF, PMYO, </a:t>
            </a:r>
            <a:r>
              <a:rPr lang="tr-TR" sz="2800" dirty="0" smtClean="0"/>
              <a:t>PMOM vesaire bir dünya sınava girdik veya gireceğiz… Bu sınavlar sizce beynin hangi lobunu çalıştırıyor? </a:t>
            </a:r>
            <a:r>
              <a:rPr lang="tr-TR" sz="2800" dirty="0" smtClean="0">
                <a:solidFill>
                  <a:srgbClr val="FF0000"/>
                </a:solidFill>
              </a:rPr>
              <a:t>Cevap açık değil mi sizce…</a:t>
            </a:r>
            <a:endParaRPr lang="tr-TR" sz="2800" dirty="0">
              <a:solidFill>
                <a:srgbClr val="FF0000"/>
              </a:solidFill>
            </a:endParaRPr>
          </a:p>
        </p:txBody>
      </p:sp>
    </p:spTree>
    <p:extLst>
      <p:ext uri="{BB962C8B-B14F-4D97-AF65-F5344CB8AC3E}">
        <p14:creationId xmlns:p14="http://schemas.microsoft.com/office/powerpoint/2010/main" xmlns="" val="35779326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406614" y="-273"/>
            <a:ext cx="7959433" cy="1080029"/>
          </a:xfrm>
        </p:spPr>
        <p:txBody>
          <a:bodyPr/>
          <a:lstStyle/>
          <a:p>
            <a:r>
              <a:rPr lang="tr-TR" dirty="0" smtClean="0">
                <a:solidFill>
                  <a:srgbClr val="FF0000"/>
                </a:solidFill>
              </a:rPr>
              <a:t>Sabahlara kadar çalıştığımız sınavlar…</a:t>
            </a:r>
            <a:endParaRPr lang="tr-TR" dirty="0">
              <a:solidFill>
                <a:srgbClr val="FF0000"/>
              </a:solidFill>
            </a:endParaRPr>
          </a:p>
        </p:txBody>
      </p:sp>
      <p:sp>
        <p:nvSpPr>
          <p:cNvPr id="3" name="İçerik Yer Tutucusu 2"/>
          <p:cNvSpPr>
            <a:spLocks noGrp="1"/>
          </p:cNvSpPr>
          <p:nvPr>
            <p:ph idx="1"/>
          </p:nvPr>
        </p:nvSpPr>
        <p:spPr>
          <a:xfrm>
            <a:off x="3394613" y="1223863"/>
            <a:ext cx="7971435" cy="4276616"/>
          </a:xfrm>
        </p:spPr>
        <p:txBody>
          <a:bodyPr/>
          <a:lstStyle/>
          <a:p>
            <a:pPr marL="0" indent="0" algn="just">
              <a:lnSpc>
                <a:spcPct val="150000"/>
              </a:lnSpc>
              <a:buNone/>
            </a:pPr>
            <a:r>
              <a:rPr lang="tr-TR" sz="2200" dirty="0"/>
              <a:t>Anadolu Liseleri Sınavlarına ya da üniversiteye hazırlayacağız diye eğitim, tamamen ezberci ve tekrara dayanan sol beyin ağırlıklı bir öğrenim yöntemine dönüştürülmüştür. Bu durum, bir öğrenim ya da öğrenme değil, sadece kişilere verilen bilgilerin belleğe kayıt edilmesidir. Bu kayıtlar ise inanılmaz bir hızla bellekten silinmektedir (ya da öğrenciler bu kayıtlara ulaşamamaktadır</a:t>
            </a:r>
            <a:r>
              <a:rPr lang="tr-TR" sz="2200" dirty="0" smtClean="0"/>
              <a:t>).</a:t>
            </a:r>
          </a:p>
          <a:p>
            <a:pPr marL="0" indent="0" algn="just">
              <a:lnSpc>
                <a:spcPct val="150000"/>
              </a:lnSpc>
              <a:buNone/>
            </a:pPr>
            <a:r>
              <a:rPr lang="tr-TR" sz="2200" dirty="0" smtClean="0"/>
              <a:t>Bir düşünelim bazen günlerce, bazen de sabahlara kadar çalıştığımız sınavlardan çıktığımızda çalıştığımız, ezbere çektiğimiz bilgilerden kaçı aklımızda kalıyor…</a:t>
            </a:r>
            <a:endParaRPr lang="tr-TR" sz="2200" dirty="0"/>
          </a:p>
        </p:txBody>
      </p:sp>
    </p:spTree>
    <p:extLst>
      <p:ext uri="{BB962C8B-B14F-4D97-AF65-F5344CB8AC3E}">
        <p14:creationId xmlns:p14="http://schemas.microsoft.com/office/powerpoint/2010/main" xmlns="" val="299593036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94613" y="2447999"/>
            <a:ext cx="7971435" cy="3888432"/>
          </a:xfrm>
        </p:spPr>
        <p:txBody>
          <a:bodyPr/>
          <a:lstStyle/>
          <a:p>
            <a:pPr marL="0" indent="0" algn="just">
              <a:lnSpc>
                <a:spcPct val="150000"/>
              </a:lnSpc>
              <a:buNone/>
            </a:pPr>
            <a:r>
              <a:rPr lang="tr-TR" sz="2800" dirty="0" smtClean="0"/>
              <a:t>Yapılan </a:t>
            </a:r>
            <a:r>
              <a:rPr lang="tr-TR" sz="2800" dirty="0"/>
              <a:t>araştırmalara göre özellikle beynin bir tarafının daha ağırlıklı olarak çalıştırılması ileriki yaşlarda durağanlığa, üretkenliğin azalmasına sebep oluyor.</a:t>
            </a:r>
          </a:p>
          <a:p>
            <a:pPr marL="0" indent="0" algn="just">
              <a:lnSpc>
                <a:spcPct val="150000"/>
              </a:lnSpc>
              <a:buNone/>
            </a:pPr>
            <a:r>
              <a:rPr lang="tr-TR" sz="2800" dirty="0"/>
              <a:t>Üretkenlikten uzak bireylerde,  üretkenlikten uzak bir topluma sebep oluyor…</a:t>
            </a:r>
          </a:p>
          <a:p>
            <a:pPr marL="0" indent="0" algn="just">
              <a:lnSpc>
                <a:spcPct val="150000"/>
              </a:lnSpc>
              <a:buNone/>
            </a:pPr>
            <a:endParaRPr lang="tr-TR" sz="2800" dirty="0" smtClean="0"/>
          </a:p>
          <a:p>
            <a:pPr marL="0" indent="0" algn="just">
              <a:lnSpc>
                <a:spcPct val="150000"/>
              </a:lnSpc>
              <a:buNone/>
            </a:pPr>
            <a:endParaRPr lang="tr-TR" sz="2800" dirty="0"/>
          </a:p>
        </p:txBody>
      </p:sp>
      <p:sp>
        <p:nvSpPr>
          <p:cNvPr id="4" name="Başlık 3"/>
          <p:cNvSpPr>
            <a:spLocks noGrp="1"/>
          </p:cNvSpPr>
          <p:nvPr>
            <p:ph type="title"/>
          </p:nvPr>
        </p:nvSpPr>
        <p:spPr>
          <a:xfrm>
            <a:off x="3406614" y="259508"/>
            <a:ext cx="7959433" cy="2116483"/>
          </a:xfrm>
        </p:spPr>
        <p:txBody>
          <a:bodyPr/>
          <a:lstStyle/>
          <a:p>
            <a:pPr>
              <a:lnSpc>
                <a:spcPct val="150000"/>
              </a:lnSpc>
            </a:pPr>
            <a:r>
              <a:rPr lang="tr-TR" dirty="0">
                <a:solidFill>
                  <a:srgbClr val="FF0000"/>
                </a:solidFill>
              </a:rPr>
              <a:t>Beynimizin sol lobuna bombardıman yapan ve sağ lobunu ihmal eden eğitim sisteminin sonucu ne olabilir sizce</a:t>
            </a:r>
            <a:r>
              <a:rPr lang="tr-TR" dirty="0" smtClean="0">
                <a:solidFill>
                  <a:srgbClr val="FF0000"/>
                </a:solidFill>
              </a:rPr>
              <a:t>…</a:t>
            </a:r>
            <a:endParaRPr lang="tr-TR" dirty="0">
              <a:solidFill>
                <a:srgbClr val="FF0000"/>
              </a:solidFill>
            </a:endParaRPr>
          </a:p>
        </p:txBody>
      </p:sp>
    </p:spTree>
    <p:extLst>
      <p:ext uri="{BB962C8B-B14F-4D97-AF65-F5344CB8AC3E}">
        <p14:creationId xmlns:p14="http://schemas.microsoft.com/office/powerpoint/2010/main" xmlns="" val="336340597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96741" y="143743"/>
            <a:ext cx="7959433" cy="864096"/>
          </a:xfrm>
        </p:spPr>
        <p:txBody>
          <a:bodyPr/>
          <a:lstStyle/>
          <a:p>
            <a:r>
              <a:rPr lang="tr-TR" dirty="0" smtClean="0">
                <a:solidFill>
                  <a:srgbClr val="FF0000"/>
                </a:solidFill>
              </a:rPr>
              <a:t>Nasıl bir nesil yetiştirmek güzel olur!</a:t>
            </a:r>
            <a:endParaRPr lang="tr-TR" dirty="0">
              <a:solidFill>
                <a:srgbClr val="FF0000"/>
              </a:solidFill>
            </a:endParaRPr>
          </a:p>
        </p:txBody>
      </p:sp>
      <p:sp>
        <p:nvSpPr>
          <p:cNvPr id="3" name="İçerik Yer Tutucusu 2"/>
          <p:cNvSpPr>
            <a:spLocks noGrp="1"/>
          </p:cNvSpPr>
          <p:nvPr>
            <p:ph idx="1"/>
          </p:nvPr>
        </p:nvSpPr>
        <p:spPr>
          <a:xfrm>
            <a:off x="3024733" y="1079847"/>
            <a:ext cx="8341315" cy="5040560"/>
          </a:xfrm>
        </p:spPr>
        <p:txBody>
          <a:bodyPr/>
          <a:lstStyle/>
          <a:p>
            <a:pPr algn="just">
              <a:lnSpc>
                <a:spcPct val="150000"/>
              </a:lnSpc>
              <a:buFont typeface="Wingdings" pitchFamily="2" charset="2"/>
              <a:buChar char="v"/>
            </a:pPr>
            <a:r>
              <a:rPr lang="tr-TR" sz="2600" dirty="0" smtClean="0"/>
              <a:t>Kendi </a:t>
            </a:r>
            <a:r>
              <a:rPr lang="tr-TR" sz="2600" dirty="0"/>
              <a:t>kurduğu hayallerinin </a:t>
            </a:r>
            <a:r>
              <a:rPr lang="tr-TR" sz="2600" dirty="0" smtClean="0"/>
              <a:t>peşinden gidip </a:t>
            </a:r>
            <a:r>
              <a:rPr lang="tr-TR" sz="2600" dirty="0"/>
              <a:t>sona ulaşan bir </a:t>
            </a:r>
            <a:r>
              <a:rPr lang="tr-TR" sz="2600" dirty="0" smtClean="0"/>
              <a:t>nesil mi, yoksa basılı </a:t>
            </a:r>
            <a:r>
              <a:rPr lang="tr-TR" sz="2600" dirty="0"/>
              <a:t>ve yazılı yayınlardan kopya çekerek sona ulaşan bir </a:t>
            </a:r>
            <a:r>
              <a:rPr lang="tr-TR" sz="2600" dirty="0" smtClean="0"/>
              <a:t>nesil mi?</a:t>
            </a:r>
          </a:p>
          <a:p>
            <a:pPr algn="just">
              <a:lnSpc>
                <a:spcPct val="150000"/>
              </a:lnSpc>
              <a:buFont typeface="Wingdings" pitchFamily="2" charset="2"/>
              <a:buChar char="v"/>
            </a:pPr>
            <a:r>
              <a:rPr lang="tr-TR" sz="2600" dirty="0"/>
              <a:t>Yenilikçi düşüncelere </a:t>
            </a:r>
            <a:r>
              <a:rPr lang="tr-TR" sz="2600" dirty="0" smtClean="0"/>
              <a:t>açık, tasarlayan</a:t>
            </a:r>
            <a:r>
              <a:rPr lang="tr-TR" sz="2600" dirty="0"/>
              <a:t>, üreten ve araştıran bir </a:t>
            </a:r>
            <a:r>
              <a:rPr lang="tr-TR" sz="2600" dirty="0" smtClean="0"/>
              <a:t>nesil mi, yoksa hazırcı</a:t>
            </a:r>
            <a:r>
              <a:rPr lang="tr-TR" sz="2600" dirty="0"/>
              <a:t>, ezberci bir </a:t>
            </a:r>
            <a:r>
              <a:rPr lang="tr-TR" sz="2600" dirty="0" smtClean="0"/>
              <a:t>nesil mi?</a:t>
            </a:r>
          </a:p>
          <a:p>
            <a:pPr algn="just">
              <a:lnSpc>
                <a:spcPct val="150000"/>
              </a:lnSpc>
              <a:buFont typeface="Wingdings" pitchFamily="2" charset="2"/>
              <a:buChar char="v"/>
            </a:pPr>
            <a:r>
              <a:rPr lang="tr-TR" sz="2600" dirty="0" smtClean="0"/>
              <a:t>Harekete geçen, kendinden </a:t>
            </a:r>
            <a:r>
              <a:rPr lang="tr-TR" sz="2600" dirty="0"/>
              <a:t>emin bir </a:t>
            </a:r>
            <a:r>
              <a:rPr lang="tr-TR" sz="2600" dirty="0" smtClean="0"/>
              <a:t>nesil mi, yoksa </a:t>
            </a:r>
            <a:r>
              <a:rPr lang="tr-TR" sz="2600" dirty="0" err="1" smtClean="0"/>
              <a:t>acabalarla</a:t>
            </a:r>
            <a:r>
              <a:rPr lang="tr-TR" sz="2600" dirty="0"/>
              <a:t>, </a:t>
            </a:r>
            <a:r>
              <a:rPr lang="tr-TR" sz="2600" dirty="0" err="1"/>
              <a:t>keşkelerle</a:t>
            </a:r>
            <a:r>
              <a:rPr lang="tr-TR" sz="2600" dirty="0"/>
              <a:t> avunan bir </a:t>
            </a:r>
            <a:r>
              <a:rPr lang="tr-TR" sz="2600" dirty="0" smtClean="0"/>
              <a:t>nesil mi?</a:t>
            </a:r>
            <a:endParaRPr lang="tr-TR" sz="2600" dirty="0"/>
          </a:p>
        </p:txBody>
      </p:sp>
    </p:spTree>
    <p:extLst>
      <p:ext uri="{BB962C8B-B14F-4D97-AF65-F5344CB8AC3E}">
        <p14:creationId xmlns:p14="http://schemas.microsoft.com/office/powerpoint/2010/main" xmlns="" val="407405541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384773" y="143743"/>
            <a:ext cx="7959433" cy="563180"/>
          </a:xfrm>
        </p:spPr>
        <p:txBody>
          <a:bodyPr/>
          <a:lstStyle/>
          <a:p>
            <a:r>
              <a:rPr lang="tr-TR" dirty="0" smtClean="0">
                <a:solidFill>
                  <a:srgbClr val="FF0000"/>
                </a:solidFill>
              </a:rPr>
              <a:t>Ve bilgi...</a:t>
            </a:r>
            <a:endParaRPr lang="tr-TR" dirty="0">
              <a:solidFill>
                <a:srgbClr val="FF0000"/>
              </a:solidFill>
            </a:endParaRPr>
          </a:p>
        </p:txBody>
      </p:sp>
      <p:sp>
        <p:nvSpPr>
          <p:cNvPr id="3" name="İçerik Yer Tutucusu 2"/>
          <p:cNvSpPr>
            <a:spLocks noGrp="1"/>
          </p:cNvSpPr>
          <p:nvPr>
            <p:ph idx="1"/>
          </p:nvPr>
        </p:nvSpPr>
        <p:spPr>
          <a:xfrm>
            <a:off x="3384773" y="647799"/>
            <a:ext cx="7971435" cy="5544616"/>
          </a:xfrm>
        </p:spPr>
        <p:txBody>
          <a:bodyPr/>
          <a:lstStyle/>
          <a:p>
            <a:pPr marL="0" indent="0" algn="just">
              <a:lnSpc>
                <a:spcPct val="150000"/>
              </a:lnSpc>
              <a:buNone/>
            </a:pPr>
            <a:r>
              <a:rPr lang="tr-TR" sz="2200" dirty="0" smtClean="0"/>
              <a:t>Bilgi </a:t>
            </a:r>
            <a:r>
              <a:rPr lang="tr-TR" sz="2200" dirty="0"/>
              <a:t>her yerde </a:t>
            </a:r>
            <a:r>
              <a:rPr lang="tr-TR" sz="2200" dirty="0" smtClean="0"/>
              <a:t>var</a:t>
            </a:r>
            <a:r>
              <a:rPr lang="tr-TR" sz="2200" dirty="0"/>
              <a:t>. </a:t>
            </a:r>
            <a:r>
              <a:rPr lang="tr-TR" sz="2200" dirty="0" smtClean="0"/>
              <a:t>Bilgiye herhangi bir kitaptan ulaşabiliriz ve hatta bilgi bir kablodan geçip bilgisayarlarımıza kadar da gelebilir. Günümüz dünyasında bilgiyi </a:t>
            </a:r>
            <a:r>
              <a:rPr lang="tr-TR" sz="2200" dirty="0"/>
              <a:t>sadece hafızasına alan değil o bilgiden yararlanarak </a:t>
            </a:r>
            <a:r>
              <a:rPr lang="tr-TR" sz="2200" dirty="0" smtClean="0"/>
              <a:t>yenilikçi fikirler geliştiren ve üreten toplumlar gelişmiştir. Yenilikçi fikir geliştirme </a:t>
            </a:r>
            <a:r>
              <a:rPr lang="tr-TR" sz="2200" dirty="0"/>
              <a:t>olgusunu küçük yaşlarda benliğine yerleştirmiş bir öğrenci gelecekte mühendis, doktor, avukat, tekniker </a:t>
            </a:r>
            <a:r>
              <a:rPr lang="tr-TR" sz="2200" dirty="0" smtClean="0"/>
              <a:t>ve başka bir çok meslekte </a:t>
            </a:r>
            <a:r>
              <a:rPr lang="tr-TR" sz="2200" dirty="0"/>
              <a:t>çalıştığı iş yerlerini daha verimli daha yaşanılır kılarlar ve hatta bir çok </a:t>
            </a:r>
            <a:r>
              <a:rPr lang="tr-TR" sz="2200" dirty="0" smtClean="0"/>
              <a:t>yeniliğe </a:t>
            </a:r>
            <a:r>
              <a:rPr lang="tr-TR" sz="2200" dirty="0"/>
              <a:t>imza </a:t>
            </a:r>
            <a:r>
              <a:rPr lang="tr-TR" sz="2200" dirty="0" smtClean="0"/>
              <a:t>dahi atabilirler</a:t>
            </a:r>
            <a:r>
              <a:rPr lang="tr-TR" sz="2200" dirty="0"/>
              <a:t>. Bunun en önemli örneği Japonya'dır. Sürekli değişime ve gelişime açık olan bu gibi ülkelerde </a:t>
            </a:r>
            <a:r>
              <a:rPr lang="tr-TR" sz="2200" dirty="0">
                <a:solidFill>
                  <a:srgbClr val="FF0000"/>
                </a:solidFill>
              </a:rPr>
              <a:t>SAĞ </a:t>
            </a:r>
            <a:r>
              <a:rPr lang="tr-TR" sz="2200" dirty="0" smtClean="0">
                <a:solidFill>
                  <a:srgbClr val="FF0000"/>
                </a:solidFill>
              </a:rPr>
              <a:t>BEYİN de </a:t>
            </a:r>
            <a:r>
              <a:rPr lang="tr-TR" sz="2200" dirty="0" smtClean="0"/>
              <a:t>kullanılır.</a:t>
            </a:r>
            <a:endParaRPr lang="tr-TR" sz="2200" dirty="0"/>
          </a:p>
        </p:txBody>
      </p:sp>
    </p:spTree>
    <p:extLst>
      <p:ext uri="{BB962C8B-B14F-4D97-AF65-F5344CB8AC3E}">
        <p14:creationId xmlns:p14="http://schemas.microsoft.com/office/powerpoint/2010/main" xmlns="" val="209092160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alpha val="5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2160637" y="172085"/>
            <a:ext cx="7959433" cy="691738"/>
          </a:xfrm>
        </p:spPr>
        <p:txBody>
          <a:bodyPr/>
          <a:lstStyle/>
          <a:p>
            <a:r>
              <a:rPr lang="tr-TR" dirty="0" smtClean="0">
                <a:solidFill>
                  <a:srgbClr val="FF0000"/>
                </a:solidFill>
              </a:rPr>
              <a:t>Yeni fikirler, Yenilikçi Fikirler ve </a:t>
            </a:r>
            <a:r>
              <a:rPr lang="tr-TR" dirty="0" err="1" smtClean="0">
                <a:solidFill>
                  <a:srgbClr val="FF0000"/>
                </a:solidFill>
              </a:rPr>
              <a:t>İnovasyon</a:t>
            </a:r>
            <a:endParaRPr lang="tr-TR" dirty="0">
              <a:solidFill>
                <a:srgbClr val="FF0000"/>
              </a:solidFill>
            </a:endParaRPr>
          </a:p>
        </p:txBody>
      </p:sp>
      <p:sp>
        <p:nvSpPr>
          <p:cNvPr id="3" name="İçerik Yer Tutucusu 2"/>
          <p:cNvSpPr>
            <a:spLocks noGrp="1"/>
          </p:cNvSpPr>
          <p:nvPr>
            <p:ph idx="1"/>
          </p:nvPr>
        </p:nvSpPr>
        <p:spPr>
          <a:xfrm>
            <a:off x="288429" y="1007839"/>
            <a:ext cx="11017223" cy="5328592"/>
          </a:xfrm>
        </p:spPr>
        <p:txBody>
          <a:bodyPr/>
          <a:lstStyle/>
          <a:p>
            <a:pPr marL="0" indent="0" algn="just">
              <a:lnSpc>
                <a:spcPct val="150000"/>
              </a:lnSpc>
              <a:buNone/>
            </a:pPr>
            <a:r>
              <a:rPr lang="tr-TR" sz="2100" dirty="0" smtClean="0"/>
              <a:t>Dünyayı </a:t>
            </a:r>
            <a:r>
              <a:rPr lang="tr-TR" sz="2100" dirty="0"/>
              <a:t>yöneten gelişmiş ülkelerin, topraklarından petrol çıkan ülkeler değil insanlarından </a:t>
            </a:r>
            <a:r>
              <a:rPr lang="tr-TR" sz="2100" dirty="0">
                <a:solidFill>
                  <a:srgbClr val="FF0000"/>
                </a:solidFill>
              </a:rPr>
              <a:t>YENİ FİKİRLER </a:t>
            </a:r>
            <a:r>
              <a:rPr lang="tr-TR" sz="2100" dirty="0"/>
              <a:t>çıkan ülkeler olduğu aşikardır. </a:t>
            </a:r>
            <a:r>
              <a:rPr lang="tr-TR" sz="2100" dirty="0" smtClean="0">
                <a:solidFill>
                  <a:srgbClr val="FF0000"/>
                </a:solidFill>
              </a:rPr>
              <a:t>Yenilikçi fikirleri, </a:t>
            </a:r>
            <a:r>
              <a:rPr lang="tr-TR" sz="2100" dirty="0" err="1" smtClean="0">
                <a:solidFill>
                  <a:srgbClr val="FF0000"/>
                </a:solidFill>
              </a:rPr>
              <a:t>İnovasyonu</a:t>
            </a:r>
            <a:r>
              <a:rPr lang="tr-TR" sz="2100" dirty="0" smtClean="0">
                <a:solidFill>
                  <a:srgbClr val="FF0000"/>
                </a:solidFill>
              </a:rPr>
              <a:t> </a:t>
            </a:r>
            <a:r>
              <a:rPr lang="tr-TR" sz="2100" dirty="0" smtClean="0"/>
              <a:t>özümseyen Teknoloji </a:t>
            </a:r>
            <a:r>
              <a:rPr lang="tr-TR" sz="2100" dirty="0"/>
              <a:t>ve Tasarım dersinde öğrenciler; işbirliği yaparak, araştırarak, sorarak, bilgiler toplayıp,  gözlemler yaparak, akıl ve düş gücünün yardımıyla öğrenmek istediği konuyla ilgili çeşitli varsayımlarda bulunup ötesini görebiliyor,  </a:t>
            </a:r>
            <a:r>
              <a:rPr lang="tr-TR" sz="2100" dirty="0" smtClean="0"/>
              <a:t>ayrıca kendilerini </a:t>
            </a:r>
            <a:r>
              <a:rPr lang="tr-TR" sz="2100" dirty="0"/>
              <a:t>yazarak, çizerek ve uygulayarak en iyi şekilde ifade </a:t>
            </a:r>
            <a:r>
              <a:rPr lang="tr-TR" sz="2100" dirty="0" smtClean="0"/>
              <a:t>edebiliyorlar.</a:t>
            </a:r>
            <a:endParaRPr lang="tr-TR" sz="2100" dirty="0"/>
          </a:p>
          <a:p>
            <a:pPr marL="0" indent="0" algn="just">
              <a:lnSpc>
                <a:spcPct val="150000"/>
              </a:lnSpc>
              <a:buNone/>
            </a:pPr>
            <a:r>
              <a:rPr lang="tr-TR" sz="2100" dirty="0" smtClean="0"/>
              <a:t>Sorunları </a:t>
            </a:r>
            <a:r>
              <a:rPr lang="tr-TR" sz="2100" dirty="0"/>
              <a:t>görebilen, sorun </a:t>
            </a:r>
            <a:r>
              <a:rPr lang="tr-TR" sz="2100" dirty="0" smtClean="0"/>
              <a:t>çözen, çözümler </a:t>
            </a:r>
            <a:r>
              <a:rPr lang="tr-TR" sz="2100" dirty="0"/>
              <a:t>üreten, düşünen</a:t>
            </a:r>
            <a:r>
              <a:rPr lang="tr-TR" sz="2100" dirty="0" smtClean="0"/>
              <a:t>, </a:t>
            </a:r>
            <a:r>
              <a:rPr lang="tr-TR" sz="2100" dirty="0"/>
              <a:t>kişisel gelişimi en üst seviyede hedef edinen, Türkiye’nin geleceği için çok önemli bir dönüm noktası olarak gördüğümüz </a:t>
            </a:r>
            <a:r>
              <a:rPr lang="tr-TR" sz="2100" dirty="0" smtClean="0">
                <a:solidFill>
                  <a:srgbClr val="FF0000"/>
                </a:solidFill>
              </a:rPr>
              <a:t>Teknoloji ve Tasarım </a:t>
            </a:r>
            <a:r>
              <a:rPr lang="tr-TR" sz="2100" dirty="0" smtClean="0"/>
              <a:t>dersimiz; hayatta </a:t>
            </a:r>
            <a:r>
              <a:rPr lang="tr-TR" sz="2100" dirty="0"/>
              <a:t>karşılaşılan sorunların teorik kuramlarla değil de düşünen çözüm üretebilen beyinlerle </a:t>
            </a:r>
            <a:r>
              <a:rPr lang="tr-TR" sz="2100" dirty="0" smtClean="0"/>
              <a:t>giderilebileceğini</a:t>
            </a:r>
            <a:r>
              <a:rPr lang="tr-TR" sz="2100" dirty="0"/>
              <a:t> </a:t>
            </a:r>
            <a:r>
              <a:rPr lang="tr-TR" sz="2100" dirty="0" smtClean="0"/>
              <a:t>temel almıştır. </a:t>
            </a:r>
            <a:endParaRPr lang="tr-TR" sz="2100" dirty="0"/>
          </a:p>
        </p:txBody>
      </p:sp>
    </p:spTree>
    <p:extLst>
      <p:ext uri="{BB962C8B-B14F-4D97-AF65-F5344CB8AC3E}">
        <p14:creationId xmlns:p14="http://schemas.microsoft.com/office/powerpoint/2010/main" xmlns="" val="198386185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1"/>
          <p:cNvSpPr>
            <a:spLocks noGrp="1"/>
          </p:cNvSpPr>
          <p:nvPr>
            <p:ph type="title"/>
          </p:nvPr>
        </p:nvSpPr>
        <p:spPr>
          <a:xfrm>
            <a:off x="4464893" y="359767"/>
            <a:ext cx="6697103" cy="5328592"/>
          </a:xfrm>
        </p:spPr>
        <p:txBody>
          <a:bodyPr>
            <a:noAutofit/>
          </a:bodyPr>
          <a:lstStyle/>
          <a:p>
            <a:pPr algn="ctr">
              <a:lnSpc>
                <a:spcPct val="150000"/>
              </a:lnSpc>
            </a:pPr>
            <a:r>
              <a:rPr lang="tr-TR" sz="3200" dirty="0" smtClean="0"/>
              <a:t>Tarihte </a:t>
            </a:r>
            <a:r>
              <a:rPr lang="tr-TR" sz="3200" dirty="0"/>
              <a:t>büyük sıçramalar yapan insanlar da, bilerek ya da bilmeyerek, beynin her iki lobunu da birlikte kullanan insanlardır.</a:t>
            </a:r>
            <a:br>
              <a:rPr lang="tr-TR" sz="3200" dirty="0"/>
            </a:br>
            <a:r>
              <a:rPr lang="tr-TR" sz="3200" dirty="0" smtClean="0">
                <a:solidFill>
                  <a:srgbClr val="FF0000"/>
                </a:solidFill>
              </a:rPr>
              <a:t>Bazı isimlerden bahsedeceğiz, bakalım tanıdık gelecek mi?</a:t>
            </a:r>
            <a:br>
              <a:rPr lang="tr-TR" sz="3200" dirty="0" smtClean="0">
                <a:solidFill>
                  <a:srgbClr val="FF0000"/>
                </a:solidFill>
              </a:rPr>
            </a:br>
            <a:r>
              <a:rPr lang="tr-TR" sz="3200" dirty="0" smtClean="0">
                <a:solidFill>
                  <a:srgbClr val="FF0000"/>
                </a:solidFill>
              </a:rPr>
              <a:t>Dikkatlice dinleyelim…</a:t>
            </a:r>
            <a:endParaRPr lang="tr-TR" sz="3200" dirty="0">
              <a:solidFill>
                <a:srgbClr val="FF0000"/>
              </a:solidFill>
            </a:endParaRPr>
          </a:p>
        </p:txBody>
      </p:sp>
      <p:pic>
        <p:nvPicPr>
          <p:cNvPr id="4" name="İçerik Yer Tutucusu 5"/>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a:off x="288429" y="719807"/>
            <a:ext cx="3600400" cy="4813068"/>
          </a:xfrm>
        </p:spPr>
      </p:pic>
    </p:spTree>
    <p:extLst>
      <p:ext uri="{BB962C8B-B14F-4D97-AF65-F5344CB8AC3E}">
        <p14:creationId xmlns:p14="http://schemas.microsoft.com/office/powerpoint/2010/main" xmlns="" val="38524796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Einstein</a:t>
            </a:r>
          </a:p>
        </p:txBody>
      </p:sp>
      <p:sp>
        <p:nvSpPr>
          <p:cNvPr id="5" name="İçerik Yer Tutucusu 4"/>
          <p:cNvSpPr>
            <a:spLocks noGrp="1"/>
          </p:cNvSpPr>
          <p:nvPr>
            <p:ph idx="1"/>
          </p:nvPr>
        </p:nvSpPr>
        <p:spPr>
          <a:xfrm>
            <a:off x="576104" y="1123711"/>
            <a:ext cx="10369868" cy="4924688"/>
          </a:xfrm>
        </p:spPr>
        <p:txBody>
          <a:bodyPr/>
          <a:lstStyle/>
          <a:p>
            <a:pPr marL="0" indent="0" algn="just">
              <a:lnSpc>
                <a:spcPct val="150000"/>
              </a:lnSpc>
              <a:buNone/>
            </a:pPr>
            <a:r>
              <a:rPr lang="tr-TR" sz="2800" dirty="0"/>
              <a:t>Einstein bir yaz günü tek başına bir tepede otururken hayalinde güneş ışığına binmişti. Evrenin en uzak köşelerine giderek saatlerce dolaşıp geri geldi zihinsel dünyasında. Ve bu yolculukta bazı sonuçlara ulaştı. Bunu </a:t>
            </a:r>
            <a:r>
              <a:rPr lang="tr-TR" sz="2800" dirty="0" err="1"/>
              <a:t>teyid</a:t>
            </a:r>
            <a:r>
              <a:rPr lang="tr-TR" sz="2800" dirty="0"/>
              <a:t> etmek için güneşin başka bir yöndeki ışığına bindi ve evrendeki yolculuğuna başladı. Bu gezinti aylarca, yıllarca sürdü. Bu arada laboratuvarındaki araştırmaları da hummalı bir zihinsel ve fiziksel faaliyet içinde devam ediyordu</a:t>
            </a:r>
            <a:r>
              <a:rPr lang="tr-TR" sz="2800" dirty="0" smtClean="0"/>
              <a:t>.</a:t>
            </a:r>
          </a:p>
        </p:txBody>
      </p:sp>
    </p:spTree>
    <p:extLst>
      <p:ext uri="{BB962C8B-B14F-4D97-AF65-F5344CB8AC3E}">
        <p14:creationId xmlns:p14="http://schemas.microsoft.com/office/powerpoint/2010/main" xmlns="" val="732275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Başlık"/>
          <p:cNvSpPr>
            <a:spLocks noGrp="1"/>
          </p:cNvSpPr>
          <p:nvPr>
            <p:ph type="title"/>
          </p:nvPr>
        </p:nvSpPr>
        <p:spPr>
          <a:xfrm>
            <a:off x="3384773" y="791815"/>
            <a:ext cx="7704856" cy="5256584"/>
          </a:xfrm>
        </p:spPr>
        <p:txBody>
          <a:bodyPr/>
          <a:lstStyle/>
          <a:p>
            <a:pPr algn="ctr" eaLnBrk="1" hangingPunct="1">
              <a:lnSpc>
                <a:spcPct val="200000"/>
              </a:lnSpc>
            </a:pPr>
            <a:r>
              <a:rPr lang="tr-TR" sz="4800" b="1" dirty="0" smtClean="0">
                <a:latin typeface="+mn-lt"/>
              </a:rPr>
              <a:t>Beynimiz sağ ve sol olmak üzere iki yarım küreye (</a:t>
            </a:r>
            <a:r>
              <a:rPr lang="tr-TR" sz="4800" b="1" dirty="0" err="1" smtClean="0">
                <a:latin typeface="+mn-lt"/>
              </a:rPr>
              <a:t>hemisfer</a:t>
            </a:r>
            <a:r>
              <a:rPr lang="tr-TR" sz="4800" b="1" dirty="0" smtClean="0">
                <a:latin typeface="+mn-lt"/>
              </a:rPr>
              <a:t>) ayrılmaktadır. </a:t>
            </a:r>
          </a:p>
        </p:txBody>
      </p:sp>
    </p:spTree>
    <p:extLst>
      <p:ext uri="{BB962C8B-B14F-4D97-AF65-F5344CB8AC3E}">
        <p14:creationId xmlns:p14="http://schemas.microsoft.com/office/powerpoint/2010/main" xmlns="" val="3963685155"/>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Einstein</a:t>
            </a:r>
          </a:p>
        </p:txBody>
      </p:sp>
      <p:sp>
        <p:nvSpPr>
          <p:cNvPr id="5" name="İçerik Yer Tutucusu 4"/>
          <p:cNvSpPr>
            <a:spLocks noGrp="1"/>
          </p:cNvSpPr>
          <p:nvPr>
            <p:ph idx="1"/>
          </p:nvPr>
        </p:nvSpPr>
        <p:spPr>
          <a:xfrm>
            <a:off x="576104" y="1123711"/>
            <a:ext cx="10369868" cy="4924688"/>
          </a:xfrm>
        </p:spPr>
        <p:txBody>
          <a:bodyPr/>
          <a:lstStyle/>
          <a:p>
            <a:pPr marL="0" indent="0" algn="just">
              <a:lnSpc>
                <a:spcPct val="150000"/>
              </a:lnSpc>
              <a:buNone/>
            </a:pPr>
            <a:r>
              <a:rPr lang="tr-TR" sz="2800" dirty="0" smtClean="0"/>
              <a:t>Laboratuvar </a:t>
            </a:r>
            <a:r>
              <a:rPr lang="tr-TR" sz="2800" dirty="0"/>
              <a:t>araştırmalarını ve hayallerini birleştirerek yani sol ve sağ beyin aktivesi ve işbirliğiyle bir sonuca vardı: “Evren kıvrımlı ve sonludur.” Bu teorisini geliştirmesinde günlük düşünsel gezilerinin payı büyüktür. Hatta rüyalarında bile bu sonucu yaşamıştı. Düzenli olarak günde 1 saat hayal koltuğuna oturan Einstein, kurduğu hayal oyunlarıyla birçok buluşunu ve teorisini bilim dünyasına sundu. Burada da her iki beyin </a:t>
            </a:r>
            <a:r>
              <a:rPr lang="tr-TR" sz="2800" dirty="0" smtClean="0"/>
              <a:t>devredeydi.</a:t>
            </a:r>
          </a:p>
        </p:txBody>
      </p:sp>
    </p:spTree>
    <p:extLst>
      <p:ext uri="{BB962C8B-B14F-4D97-AF65-F5344CB8AC3E}">
        <p14:creationId xmlns:p14="http://schemas.microsoft.com/office/powerpoint/2010/main" xmlns="" val="25368878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Einstein</a:t>
            </a:r>
          </a:p>
        </p:txBody>
      </p:sp>
      <p:sp>
        <p:nvSpPr>
          <p:cNvPr id="5" name="İçerik Yer Tutucusu 4"/>
          <p:cNvSpPr>
            <a:spLocks noGrp="1"/>
          </p:cNvSpPr>
          <p:nvPr>
            <p:ph idx="1"/>
          </p:nvPr>
        </p:nvSpPr>
        <p:spPr>
          <a:xfrm>
            <a:off x="576104" y="1123711"/>
            <a:ext cx="10369868" cy="4924688"/>
          </a:xfrm>
        </p:spPr>
        <p:txBody>
          <a:bodyPr/>
          <a:lstStyle/>
          <a:p>
            <a:pPr marL="0" indent="0" algn="just">
              <a:lnSpc>
                <a:spcPct val="150000"/>
              </a:lnSpc>
              <a:buNone/>
            </a:pPr>
            <a:r>
              <a:rPr lang="tr-TR" dirty="0" smtClean="0"/>
              <a:t>Birçoğunuz </a:t>
            </a:r>
            <a:r>
              <a:rPr lang="tr-TR" dirty="0"/>
              <a:t>Einstein’ın sol beyin ağırlıklı (matematik-mantık) düşündüğünü söyler; ama gerçeğin hiç de öyle olmadığını yukarıdaki satırlardan anladınız. Her iki beyni gerektiği yerde kullanan bir dahi var karşımızda. Özellikle üretkenlik, buluşçuluk ve sezgi ağırlıklı sağ beyni için özel bir saati sektirmeden ayıracak kadar disiplinli ve bilinçli bir Einstein var sahnede. </a:t>
            </a:r>
          </a:p>
        </p:txBody>
      </p:sp>
    </p:spTree>
    <p:extLst>
      <p:ext uri="{BB962C8B-B14F-4D97-AF65-F5344CB8AC3E}">
        <p14:creationId xmlns:p14="http://schemas.microsoft.com/office/powerpoint/2010/main" xmlns="" val="2409458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latin typeface="arial"/>
              </a:rPr>
              <a:t>Fatih Sultan Mehmet</a:t>
            </a:r>
            <a:endParaRPr lang="tr-TR" dirty="0">
              <a:solidFill>
                <a:srgbClr val="FF0000"/>
              </a:solidFill>
            </a:endParaRPr>
          </a:p>
        </p:txBody>
      </p:sp>
      <p:sp>
        <p:nvSpPr>
          <p:cNvPr id="3" name="İçerik Yer Tutucusu 2"/>
          <p:cNvSpPr>
            <a:spLocks noGrp="1"/>
          </p:cNvSpPr>
          <p:nvPr>
            <p:ph idx="1"/>
          </p:nvPr>
        </p:nvSpPr>
        <p:spPr>
          <a:xfrm>
            <a:off x="576104" y="1512041"/>
            <a:ext cx="10369868" cy="4896398"/>
          </a:xfrm>
        </p:spPr>
        <p:txBody>
          <a:bodyPr/>
          <a:lstStyle/>
          <a:p>
            <a:pPr marL="0" indent="0" algn="just">
              <a:lnSpc>
                <a:spcPct val="150000"/>
              </a:lnSpc>
              <a:buNone/>
            </a:pPr>
            <a:r>
              <a:rPr lang="tr-TR" sz="2400" dirty="0" smtClean="0">
                <a:solidFill>
                  <a:srgbClr val="252525"/>
                </a:solidFill>
                <a:latin typeface="arial"/>
              </a:rPr>
              <a:t>Fatih </a:t>
            </a:r>
            <a:r>
              <a:rPr lang="tr-TR" sz="2400" dirty="0">
                <a:solidFill>
                  <a:srgbClr val="252525"/>
                </a:solidFill>
                <a:latin typeface="arial"/>
              </a:rPr>
              <a:t>Sultan Mehmet, İstanbul’u almak için her türlü planı ve hazırlığı yapmıştı. Hiç hesap etmediği engeller onun azmini kıramadı. Bizanslıların Haliç’e zincir germesiyle Osmanlı gemilerinin önü bir anda kesilmişti. Sanki bütün umutlar yok olmuştu. Bunca hazırlık boşuna mı gidecekti? Elbette hayır! İşte o an Fatih Sultan Mehmet’in zihninde sezgi ağırlıklı sağ lob ve üretken zeka devreye girdi. Sol lob ile sağ lob hiç durmak bilmeyen bir sohbete başladı. </a:t>
            </a:r>
            <a:r>
              <a:rPr lang="tr-TR" sz="2400" dirty="0" err="1">
                <a:solidFill>
                  <a:srgbClr val="252525"/>
                </a:solidFill>
                <a:latin typeface="arial"/>
              </a:rPr>
              <a:t>Corpus</a:t>
            </a:r>
            <a:r>
              <a:rPr lang="tr-TR" sz="2400" dirty="0">
                <a:solidFill>
                  <a:srgbClr val="252525"/>
                </a:solidFill>
                <a:latin typeface="arial"/>
              </a:rPr>
              <a:t> </a:t>
            </a:r>
            <a:r>
              <a:rPr lang="tr-TR" sz="2400" dirty="0" err="1">
                <a:solidFill>
                  <a:srgbClr val="252525"/>
                </a:solidFill>
                <a:latin typeface="arial"/>
              </a:rPr>
              <a:t>collosumda</a:t>
            </a:r>
            <a:r>
              <a:rPr lang="tr-TR" sz="2400" dirty="0">
                <a:solidFill>
                  <a:srgbClr val="252525"/>
                </a:solidFill>
                <a:latin typeface="arial"/>
              </a:rPr>
              <a:t> (beynin her iki lobu arasındaki bilgi iletişimini sağlayan sinir ağlarından oluşan yapı) inanılmaz bir trafik </a:t>
            </a:r>
            <a:r>
              <a:rPr lang="tr-TR" sz="2400" dirty="0" smtClean="0">
                <a:solidFill>
                  <a:srgbClr val="252525"/>
                </a:solidFill>
                <a:latin typeface="arial"/>
              </a:rPr>
              <a:t>söz konusuydu.</a:t>
            </a:r>
            <a:endParaRPr lang="tr-TR" sz="2400" dirty="0"/>
          </a:p>
        </p:txBody>
      </p:sp>
    </p:spTree>
    <p:extLst>
      <p:ext uri="{BB962C8B-B14F-4D97-AF65-F5344CB8AC3E}">
        <p14:creationId xmlns:p14="http://schemas.microsoft.com/office/powerpoint/2010/main" xmlns="" val="3049828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latin typeface="arial"/>
              </a:rPr>
              <a:t>Fatih Sultan Mehmet</a:t>
            </a:r>
            <a:endParaRPr lang="tr-TR" dirty="0">
              <a:solidFill>
                <a:srgbClr val="FF0000"/>
              </a:solidFill>
            </a:endParaRPr>
          </a:p>
        </p:txBody>
      </p:sp>
      <p:sp>
        <p:nvSpPr>
          <p:cNvPr id="3" name="İçerik Yer Tutucusu 2"/>
          <p:cNvSpPr>
            <a:spLocks noGrp="1"/>
          </p:cNvSpPr>
          <p:nvPr>
            <p:ph idx="1"/>
          </p:nvPr>
        </p:nvSpPr>
        <p:spPr/>
        <p:txBody>
          <a:bodyPr/>
          <a:lstStyle/>
          <a:p>
            <a:pPr marL="0" indent="0" algn="just">
              <a:lnSpc>
                <a:spcPct val="150000"/>
              </a:lnSpc>
              <a:buNone/>
            </a:pPr>
            <a:r>
              <a:rPr lang="tr-TR" sz="2400" dirty="0" smtClean="0">
                <a:solidFill>
                  <a:srgbClr val="252525"/>
                </a:solidFill>
                <a:latin typeface="arial"/>
              </a:rPr>
              <a:t>Kalıplar </a:t>
            </a:r>
            <a:r>
              <a:rPr lang="tr-TR" sz="2400" dirty="0">
                <a:solidFill>
                  <a:srgbClr val="252525"/>
                </a:solidFill>
                <a:latin typeface="arial"/>
              </a:rPr>
              <a:t>kırılmış, tekdüzelikten uzak bir düşünme süreci başlamıştı en başta ki gibi... Ama şimdi çok daha yoğun ve hızlı bir trafik vardı. Dehanın ateşlendiği, sezgisel gücün hayata geçirildiği andı bu. Her iki beyin birlikte çalışarak müthiş bir sinerji oluştu, zihinsel potansiyel en yüksek seviyeye çıkmıştı. Kararlılığı ve azmi bitmez tükenmez bir liderdi Fatih. Önce zihninde, daha sonra da gerçekte gemileri karada yürüterek imkansız ve sıra dışı görülen bu hadise tarihte bir ilk olarak kayıtlara geçti. Gemiler bir gecede Kasımpaşa’dan Haliç’e indirildi. Bir çağ kapandı ve yeni bir çağ başladı.</a:t>
            </a:r>
            <a:endParaRPr lang="tr-TR" sz="2400" dirty="0"/>
          </a:p>
        </p:txBody>
      </p:sp>
    </p:spTree>
    <p:extLst>
      <p:ext uri="{BB962C8B-B14F-4D97-AF65-F5344CB8AC3E}">
        <p14:creationId xmlns:p14="http://schemas.microsoft.com/office/powerpoint/2010/main" xmlns="" val="27874260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solidFill>
                  <a:srgbClr val="FF0000"/>
                </a:solidFill>
              </a:rPr>
              <a:t>Arşimed</a:t>
            </a:r>
            <a:endParaRPr lang="tr-TR" dirty="0">
              <a:solidFill>
                <a:srgbClr val="FF0000"/>
              </a:solidFill>
            </a:endParaRPr>
          </a:p>
        </p:txBody>
      </p:sp>
      <p:sp>
        <p:nvSpPr>
          <p:cNvPr id="3" name="İçerik Yer Tutucusu 2"/>
          <p:cNvSpPr>
            <a:spLocks noGrp="1"/>
          </p:cNvSpPr>
          <p:nvPr>
            <p:ph idx="1"/>
          </p:nvPr>
        </p:nvSpPr>
        <p:spPr/>
        <p:txBody>
          <a:bodyPr/>
          <a:lstStyle/>
          <a:p>
            <a:pPr marL="0" indent="0" algn="just">
              <a:lnSpc>
                <a:spcPct val="150000"/>
              </a:lnSpc>
              <a:buNone/>
            </a:pPr>
            <a:r>
              <a:rPr lang="tr-TR" dirty="0" err="1" smtClean="0"/>
              <a:t>Arşimed</a:t>
            </a:r>
            <a:r>
              <a:rPr lang="tr-TR" dirty="0" smtClean="0"/>
              <a:t> </a:t>
            </a:r>
            <a:r>
              <a:rPr lang="tr-TR" dirty="0"/>
              <a:t>hamamda iken tasın suda batmadığını gözlemleyince suyun kaldırma kuvvetini önce sağ beyninde imgelemiş, daha sonra sol beyniyle bu teorisini bilimsel olarak ispat etmiştir. Her iki beynin işbirliği bu buluşun gerçekleşmesinde temeldir. </a:t>
            </a:r>
          </a:p>
        </p:txBody>
      </p:sp>
    </p:spTree>
    <p:extLst>
      <p:ext uri="{BB962C8B-B14F-4D97-AF65-F5344CB8AC3E}">
        <p14:creationId xmlns:p14="http://schemas.microsoft.com/office/powerpoint/2010/main" xmlns="" val="30041263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Leonardo Da Vinci</a:t>
            </a:r>
          </a:p>
        </p:txBody>
      </p:sp>
      <p:sp>
        <p:nvSpPr>
          <p:cNvPr id="3" name="İçerik Yer Tutucusu 2"/>
          <p:cNvSpPr>
            <a:spLocks noGrp="1"/>
          </p:cNvSpPr>
          <p:nvPr>
            <p:ph idx="1"/>
          </p:nvPr>
        </p:nvSpPr>
        <p:spPr/>
        <p:txBody>
          <a:bodyPr/>
          <a:lstStyle/>
          <a:p>
            <a:pPr marL="0" indent="0" algn="just">
              <a:lnSpc>
                <a:spcPct val="150000"/>
              </a:lnSpc>
              <a:buNone/>
            </a:pPr>
            <a:r>
              <a:rPr lang="tr-TR" dirty="0" smtClean="0"/>
              <a:t>O </a:t>
            </a:r>
            <a:r>
              <a:rPr lang="tr-TR" dirty="0"/>
              <a:t>bir matematikçi ve doktor, o bir mühendis ve </a:t>
            </a:r>
            <a:r>
              <a:rPr lang="tr-TR" dirty="0" smtClean="0"/>
              <a:t>heykeltıraş, </a:t>
            </a:r>
            <a:r>
              <a:rPr lang="tr-TR" dirty="0"/>
              <a:t>o bir ressam ve müzisyen idi. Daha ne olsun değil mi? Beyninin her iki lobunu eş zamanlı kullanabilen tarihin en büyük </a:t>
            </a:r>
            <a:r>
              <a:rPr lang="tr-TR" dirty="0" smtClean="0"/>
              <a:t>dâhisi </a:t>
            </a:r>
            <a:r>
              <a:rPr lang="tr-TR" dirty="0"/>
              <a:t>olarak kabul ediliyor. Hem sol eliyle hem de sağ eliyle yazı yazabiliyor ve her türlü işi yapabiliyordu. Bu büyük dahi Leonardo Da Vinci’dir.    </a:t>
            </a:r>
          </a:p>
        </p:txBody>
      </p:sp>
    </p:spTree>
    <p:extLst>
      <p:ext uri="{BB962C8B-B14F-4D97-AF65-F5344CB8AC3E}">
        <p14:creationId xmlns:p14="http://schemas.microsoft.com/office/powerpoint/2010/main" xmlns="" val="32150174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p:cNvSpPr>
            <a:spLocks noGrp="1"/>
          </p:cNvSpPr>
          <p:nvPr>
            <p:ph type="title"/>
          </p:nvPr>
        </p:nvSpPr>
        <p:spPr>
          <a:xfrm>
            <a:off x="3384773" y="287850"/>
            <a:ext cx="7909267" cy="1080029"/>
          </a:xfrm>
        </p:spPr>
        <p:txBody>
          <a:bodyPr/>
          <a:lstStyle/>
          <a:p>
            <a:pPr>
              <a:lnSpc>
                <a:spcPct val="150000"/>
              </a:lnSpc>
            </a:pPr>
            <a:r>
              <a:rPr lang="tr-TR" sz="2800" b="1" dirty="0" smtClean="0">
                <a:solidFill>
                  <a:srgbClr val="FF0000"/>
                </a:solidFill>
              </a:rPr>
              <a:t>Ve hayal gücünü en güzel kullanabileceğimiz dersimiz…</a:t>
            </a:r>
            <a:endParaRPr lang="tr-TR" sz="2800" b="1" dirty="0">
              <a:solidFill>
                <a:srgbClr val="FF0000"/>
              </a:solidFill>
            </a:endParaRPr>
          </a:p>
        </p:txBody>
      </p:sp>
      <p:sp>
        <p:nvSpPr>
          <p:cNvPr id="7" name="İçerik Yer Tutucusu 6"/>
          <p:cNvSpPr>
            <a:spLocks noGrp="1"/>
          </p:cNvSpPr>
          <p:nvPr>
            <p:ph idx="1"/>
          </p:nvPr>
        </p:nvSpPr>
        <p:spPr>
          <a:xfrm>
            <a:off x="3394613" y="1223863"/>
            <a:ext cx="7971435" cy="5112568"/>
          </a:xfrm>
        </p:spPr>
        <p:txBody>
          <a:bodyPr/>
          <a:lstStyle/>
          <a:p>
            <a:pPr marL="0" indent="0" algn="just">
              <a:lnSpc>
                <a:spcPct val="150000"/>
              </a:lnSpc>
              <a:buNone/>
            </a:pPr>
            <a:r>
              <a:rPr lang="tr-TR" sz="2800" dirty="0" smtClean="0"/>
              <a:t>Düş </a:t>
            </a:r>
            <a:r>
              <a:rPr lang="tr-TR" sz="2800" dirty="0"/>
              <a:t>kurmak, müzik dinlemek gibidir</a:t>
            </a:r>
            <a:r>
              <a:rPr lang="tr-TR" sz="2800" dirty="0" smtClean="0"/>
              <a:t>. İnsanı </a:t>
            </a:r>
            <a:r>
              <a:rPr lang="tr-TR" sz="2800" dirty="0"/>
              <a:t>rahatlatır</a:t>
            </a:r>
            <a:r>
              <a:rPr lang="tr-TR" sz="2800" dirty="0" smtClean="0"/>
              <a:t>, ona </a:t>
            </a:r>
            <a:r>
              <a:rPr lang="tr-TR" sz="2800" dirty="0"/>
              <a:t>keyif verir</a:t>
            </a:r>
            <a:r>
              <a:rPr lang="tr-TR" sz="2800" dirty="0" smtClean="0"/>
              <a:t>. Newton</a:t>
            </a:r>
            <a:r>
              <a:rPr lang="tr-TR" sz="2800" dirty="0"/>
              <a:t>, derin bir hayal aleminde iken yer çekimi kanunu buldu</a:t>
            </a:r>
            <a:r>
              <a:rPr lang="tr-TR" sz="2800" dirty="0" smtClean="0"/>
              <a:t>. Arşimet </a:t>
            </a:r>
            <a:r>
              <a:rPr lang="tr-TR" sz="2800" dirty="0"/>
              <a:t>de suyun kaldırma kuvvetini bulduğunda hayaller alemindeydi</a:t>
            </a:r>
            <a:r>
              <a:rPr lang="tr-TR" sz="2800" dirty="0" smtClean="0"/>
              <a:t>. Einstein, hayal </a:t>
            </a:r>
            <a:r>
              <a:rPr lang="tr-TR" sz="2800" dirty="0"/>
              <a:t>etmeseydi zamanın göreceli olduğunu bulamazdı</a:t>
            </a:r>
            <a:r>
              <a:rPr lang="tr-TR" sz="2800" dirty="0" smtClean="0"/>
              <a:t>. Bu </a:t>
            </a:r>
            <a:r>
              <a:rPr lang="tr-TR" sz="2800" dirty="0"/>
              <a:t>insanlar daha önce hiç bilinmeyen şeyleri </a:t>
            </a:r>
            <a:r>
              <a:rPr lang="tr-TR" sz="2800" dirty="0">
                <a:solidFill>
                  <a:srgbClr val="FF0000"/>
                </a:solidFill>
              </a:rPr>
              <a:t>HAYAL ETTİKLERİ </a:t>
            </a:r>
            <a:r>
              <a:rPr lang="tr-TR" sz="2800" dirty="0"/>
              <a:t>için bir şeyleri bulabildiler</a:t>
            </a:r>
            <a:r>
              <a:rPr lang="tr-TR" sz="2800" dirty="0" smtClean="0"/>
              <a:t>.</a:t>
            </a:r>
            <a:endParaRPr lang="tr-TR" sz="2800" dirty="0"/>
          </a:p>
        </p:txBody>
      </p:sp>
    </p:spTree>
    <p:extLst>
      <p:ext uri="{BB962C8B-B14F-4D97-AF65-F5344CB8AC3E}">
        <p14:creationId xmlns:p14="http://schemas.microsoft.com/office/powerpoint/2010/main" xmlns="" val="3544809491"/>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8"/>
          <p:cNvSpPr txBox="1">
            <a:spLocks noChangeArrowheads="1"/>
          </p:cNvSpPr>
          <p:nvPr/>
        </p:nvSpPr>
        <p:spPr bwMode="auto">
          <a:xfrm>
            <a:off x="432445" y="662309"/>
            <a:ext cx="10875859" cy="53860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lvl="0" algn="ctr" eaLnBrk="0" hangingPunct="0">
              <a:lnSpc>
                <a:spcPct val="150000"/>
              </a:lnSpc>
              <a:spcBef>
                <a:spcPct val="50000"/>
              </a:spcBef>
            </a:pPr>
            <a:r>
              <a:rPr lang="tr-TR" sz="4000" b="1" dirty="0">
                <a:solidFill>
                  <a:srgbClr val="FF0000"/>
                </a:solidFill>
                <a:latin typeface="+mj-lt"/>
              </a:rPr>
              <a:t>En fazla iş başaranlar en çok hayal kuranlar olabilir. </a:t>
            </a:r>
          </a:p>
          <a:p>
            <a:pPr lvl="0" algn="ctr" eaLnBrk="0" hangingPunct="0">
              <a:lnSpc>
                <a:spcPct val="150000"/>
              </a:lnSpc>
              <a:spcBef>
                <a:spcPct val="50000"/>
              </a:spcBef>
            </a:pPr>
            <a:r>
              <a:rPr lang="tr-TR" sz="3600" b="1" i="1" dirty="0">
                <a:latin typeface="+mj-lt"/>
              </a:rPr>
              <a:t>Stephan </a:t>
            </a:r>
            <a:r>
              <a:rPr lang="tr-TR" sz="3600" b="1" i="1" dirty="0" err="1">
                <a:latin typeface="+mj-lt"/>
              </a:rPr>
              <a:t>Leacock</a:t>
            </a:r>
            <a:endParaRPr lang="tr-TR" sz="3600" b="1" i="1" dirty="0">
              <a:latin typeface="+mj-lt"/>
            </a:endParaRPr>
          </a:p>
          <a:p>
            <a:pPr algn="ctr" eaLnBrk="0" hangingPunct="0">
              <a:lnSpc>
                <a:spcPct val="150000"/>
              </a:lnSpc>
              <a:spcBef>
                <a:spcPct val="50000"/>
              </a:spcBef>
            </a:pPr>
            <a:r>
              <a:rPr lang="tr-TR" sz="4000" b="1" dirty="0" smtClean="0">
                <a:solidFill>
                  <a:srgbClr val="FF0000"/>
                </a:solidFill>
                <a:latin typeface="+mj-lt"/>
              </a:rPr>
              <a:t>Hayal </a:t>
            </a:r>
            <a:r>
              <a:rPr lang="tr-TR" sz="4000" b="1" dirty="0">
                <a:solidFill>
                  <a:srgbClr val="FF0000"/>
                </a:solidFill>
                <a:latin typeface="+mj-lt"/>
              </a:rPr>
              <a:t>gücü bilgi gücünden önemlidir.</a:t>
            </a:r>
          </a:p>
          <a:p>
            <a:pPr algn="ctr" eaLnBrk="0" hangingPunct="0">
              <a:lnSpc>
                <a:spcPct val="150000"/>
              </a:lnSpc>
              <a:spcBef>
                <a:spcPct val="50000"/>
              </a:spcBef>
            </a:pPr>
            <a:r>
              <a:rPr lang="tr-TR" sz="3600" b="1" dirty="0">
                <a:solidFill>
                  <a:srgbClr val="FF0000"/>
                </a:solidFill>
                <a:latin typeface="+mj-lt"/>
              </a:rPr>
              <a:t> </a:t>
            </a:r>
            <a:r>
              <a:rPr lang="tr-TR" sz="3600" b="1" i="1" dirty="0">
                <a:latin typeface="+mj-lt"/>
              </a:rPr>
              <a:t>Albert Einstein</a:t>
            </a:r>
          </a:p>
        </p:txBody>
      </p:sp>
    </p:spTree>
    <p:extLst>
      <p:ext uri="{BB962C8B-B14F-4D97-AF65-F5344CB8AC3E}">
        <p14:creationId xmlns:p14="http://schemas.microsoft.com/office/powerpoint/2010/main" xmlns="" val="325687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rgbClr val="00FF00"/>
                                        </p:clrVal>
                                      </p:to>
                                    </p:set>
                                    <p:set>
                                      <p:cBhvr>
                                        <p:cTn id="7" dur="500" fill="hold"/>
                                        <p:tgtEl>
                                          <p:spTgt spid="2"/>
                                        </p:tgtEl>
                                        <p:attrNameLst>
                                          <p:attrName>fillcolor</p:attrName>
                                        </p:attrNameLst>
                                      </p:cBhvr>
                                      <p:to>
                                        <p:clrVal>
                                          <a:srgbClr val="00FF00"/>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 Başlık 2"/>
          <p:cNvSpPr>
            <a:spLocks noGrp="1"/>
          </p:cNvSpPr>
          <p:nvPr>
            <p:ph sz="quarter" idx="1"/>
          </p:nvPr>
        </p:nvSpPr>
        <p:spPr>
          <a:xfrm>
            <a:off x="3096741" y="3096071"/>
            <a:ext cx="7345532" cy="1223960"/>
          </a:xfrm>
        </p:spPr>
        <p:txBody>
          <a:bodyPr>
            <a:normAutofit/>
          </a:bodyPr>
          <a:lstStyle/>
          <a:p>
            <a:pPr marL="0" indent="0" algn="ctr">
              <a:buNone/>
            </a:pPr>
            <a:r>
              <a:rPr lang="tr-TR" sz="4000" b="1" dirty="0" smtClean="0">
                <a:solidFill>
                  <a:srgbClr val="C00000"/>
                </a:solidFill>
              </a:rPr>
              <a:t>Teşekkür Ederim</a:t>
            </a:r>
          </a:p>
          <a:p>
            <a:pPr marL="0" indent="0" algn="ctr">
              <a:buNone/>
            </a:pPr>
            <a:r>
              <a:rPr lang="tr-TR" dirty="0" smtClean="0">
                <a:solidFill>
                  <a:srgbClr val="C00000"/>
                </a:solidFill>
              </a:rPr>
              <a:t>Mürsel EREN</a:t>
            </a:r>
            <a:endParaRPr lang="tr-TR" dirty="0">
              <a:solidFill>
                <a:srgbClr val="C00000"/>
              </a:solidFill>
            </a:endParaRPr>
          </a:p>
        </p:txBody>
      </p:sp>
      <p:sp>
        <p:nvSpPr>
          <p:cNvPr id="3" name="İçerik Yer Tutucusu 2"/>
          <p:cNvSpPr txBox="1">
            <a:spLocks/>
          </p:cNvSpPr>
          <p:nvPr/>
        </p:nvSpPr>
        <p:spPr bwMode="auto">
          <a:xfrm>
            <a:off x="576461" y="0"/>
            <a:ext cx="10369868" cy="2520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cs typeface="+mn-cs"/>
              </a:defRPr>
            </a:lvl3pPr>
            <a:lvl4pPr marL="1600200" indent="-228600" algn="l" rtl="0" eaLnBrk="0" fontAlgn="base" hangingPunct="0">
              <a:spcBef>
                <a:spcPct val="20000"/>
              </a:spcBef>
              <a:spcAft>
                <a:spcPct val="0"/>
              </a:spcAft>
              <a:buClr>
                <a:schemeClr val="tx1"/>
              </a:buClr>
              <a:buChar char="•"/>
              <a:defRPr sz="2400">
                <a:solidFill>
                  <a:schemeClr val="tx1"/>
                </a:solidFill>
                <a:latin typeface="+mn-lt"/>
                <a:cs typeface="+mn-cs"/>
              </a:defRPr>
            </a:lvl4pPr>
            <a:lvl5pPr marL="2057400" indent="-228600" algn="l" rtl="0" eaLnBrk="0" fontAlgn="base" hangingPunct="0">
              <a:spcBef>
                <a:spcPct val="20000"/>
              </a:spcBef>
              <a:spcAft>
                <a:spcPct val="0"/>
              </a:spcAft>
              <a:buClr>
                <a:schemeClr val="tx1"/>
              </a:buClr>
              <a:buChar char="•"/>
              <a:defRPr sz="2400">
                <a:solidFill>
                  <a:schemeClr val="tx1"/>
                </a:solidFill>
                <a:latin typeface="+mn-lt"/>
                <a:cs typeface="+mn-cs"/>
              </a:defRPr>
            </a:lvl5pPr>
            <a:lvl6pPr marL="2514600" indent="-228600" algn="l" rtl="0" fontAlgn="base">
              <a:spcBef>
                <a:spcPct val="20000"/>
              </a:spcBef>
              <a:spcAft>
                <a:spcPct val="0"/>
              </a:spcAft>
              <a:buClr>
                <a:schemeClr val="tx1"/>
              </a:buClr>
              <a:buChar char="•"/>
              <a:defRPr sz="2400">
                <a:solidFill>
                  <a:schemeClr val="tx1"/>
                </a:solidFill>
                <a:latin typeface="+mn-lt"/>
                <a:cs typeface="+mn-cs"/>
              </a:defRPr>
            </a:lvl6pPr>
            <a:lvl7pPr marL="2971800" indent="-228600" algn="l" rtl="0" fontAlgn="base">
              <a:spcBef>
                <a:spcPct val="20000"/>
              </a:spcBef>
              <a:spcAft>
                <a:spcPct val="0"/>
              </a:spcAft>
              <a:buClr>
                <a:schemeClr val="tx1"/>
              </a:buClr>
              <a:buChar char="•"/>
              <a:defRPr sz="2400">
                <a:solidFill>
                  <a:schemeClr val="tx1"/>
                </a:solidFill>
                <a:latin typeface="+mn-lt"/>
                <a:cs typeface="+mn-cs"/>
              </a:defRPr>
            </a:lvl7pPr>
            <a:lvl8pPr marL="3429000" indent="-228600" algn="l" rtl="0" fontAlgn="base">
              <a:spcBef>
                <a:spcPct val="20000"/>
              </a:spcBef>
              <a:spcAft>
                <a:spcPct val="0"/>
              </a:spcAft>
              <a:buClr>
                <a:schemeClr val="tx1"/>
              </a:buClr>
              <a:buChar char="•"/>
              <a:defRPr sz="2400">
                <a:solidFill>
                  <a:schemeClr val="tx1"/>
                </a:solidFill>
                <a:latin typeface="+mn-lt"/>
                <a:cs typeface="+mn-cs"/>
              </a:defRPr>
            </a:lvl8pPr>
            <a:lvl9pPr marL="3886200" indent="-228600" algn="l" rtl="0" fontAlgn="base">
              <a:spcBef>
                <a:spcPct val="20000"/>
              </a:spcBef>
              <a:spcAft>
                <a:spcPct val="0"/>
              </a:spcAft>
              <a:buClr>
                <a:schemeClr val="tx1"/>
              </a:buClr>
              <a:buChar char="•"/>
              <a:defRPr sz="2400">
                <a:solidFill>
                  <a:schemeClr val="tx1"/>
                </a:solidFill>
                <a:latin typeface="+mn-lt"/>
                <a:cs typeface="+mn-cs"/>
              </a:defRPr>
            </a:lvl9pPr>
          </a:lstStyle>
          <a:p>
            <a:pPr marL="0" indent="0" algn="ctr">
              <a:buFontTx/>
              <a:buNone/>
            </a:pPr>
            <a:endParaRPr lang="tr-TR" dirty="0" smtClean="0">
              <a:solidFill>
                <a:srgbClr val="FF0000"/>
              </a:solidFill>
            </a:endParaRPr>
          </a:p>
          <a:p>
            <a:pPr marL="0" indent="0" algn="ctr">
              <a:buFontTx/>
              <a:buNone/>
            </a:pPr>
            <a:endParaRPr lang="tr-TR" dirty="0" smtClean="0">
              <a:solidFill>
                <a:srgbClr val="FF0000"/>
              </a:solidFill>
            </a:endParaRPr>
          </a:p>
          <a:p>
            <a:pPr marL="0" indent="0" algn="ctr">
              <a:buFontTx/>
              <a:buNone/>
            </a:pPr>
            <a:endParaRPr lang="tr-TR" dirty="0" smtClean="0">
              <a:solidFill>
                <a:srgbClr val="FF0000"/>
              </a:solidFill>
            </a:endParaRPr>
          </a:p>
          <a:p>
            <a:pPr marL="0" indent="0" algn="ctr">
              <a:buFontTx/>
              <a:buNone/>
            </a:pPr>
            <a:r>
              <a:rPr lang="tr-TR" sz="8000" dirty="0" smtClean="0">
                <a:solidFill>
                  <a:srgbClr val="FF0000"/>
                </a:solidFill>
                <a:latin typeface="Calibri" pitchFamily="34" charset="0"/>
                <a:cs typeface="Calibri" pitchFamily="34" charset="0"/>
              </a:rPr>
              <a:t>Anlatabildik mi acaba?</a:t>
            </a:r>
            <a:endParaRPr lang="tr-TR" sz="8000" dirty="0">
              <a:solidFill>
                <a:srgbClr val="FF0000"/>
              </a:solidFill>
              <a:latin typeface="Calibri" pitchFamily="34" charset="0"/>
              <a:cs typeface="Calibri" pitchFamily="34" charset="0"/>
            </a:endParaRPr>
          </a:p>
        </p:txBody>
      </p:sp>
      <p:pic>
        <p:nvPicPr>
          <p:cNvPr id="1026" name="Picture 2" descr="C:\Users\Yahya\Desktop\gelisenbeyin-logo-yeni.jpg"/>
          <p:cNvPicPr>
            <a:picLocks noChangeAspect="1" noChangeArrowheads="1"/>
          </p:cNvPicPr>
          <p:nvPr/>
        </p:nvPicPr>
        <p:blipFill>
          <a:blip r:embed="rId2" cstate="print"/>
          <a:srcRect/>
          <a:stretch>
            <a:fillRect/>
          </a:stretch>
        </p:blipFill>
        <p:spPr bwMode="auto">
          <a:xfrm>
            <a:off x="4248869" y="4392215"/>
            <a:ext cx="5095875" cy="1485900"/>
          </a:xfrm>
          <a:prstGeom prst="rect">
            <a:avLst/>
          </a:prstGeom>
          <a:noFill/>
        </p:spPr>
      </p:pic>
    </p:spTree>
    <p:extLst>
      <p:ext uri="{BB962C8B-B14F-4D97-AF65-F5344CB8AC3E}">
        <p14:creationId xmlns:p14="http://schemas.microsoft.com/office/powerpoint/2010/main" xmlns="" val="221317849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Başlık 1"/>
          <p:cNvSpPr>
            <a:spLocks noGrp="1"/>
          </p:cNvSpPr>
          <p:nvPr>
            <p:ph type="title"/>
          </p:nvPr>
        </p:nvSpPr>
        <p:spPr>
          <a:xfrm>
            <a:off x="576104" y="144004"/>
            <a:ext cx="10369868" cy="936025"/>
          </a:xfrm>
        </p:spPr>
        <p:txBody>
          <a:bodyPr>
            <a:normAutofit/>
          </a:bodyPr>
          <a:lstStyle/>
          <a:p>
            <a:pPr algn="ctr"/>
            <a:r>
              <a:rPr lang="tr-TR" sz="3600" b="1" dirty="0" smtClean="0">
                <a:solidFill>
                  <a:srgbClr val="FF0000"/>
                </a:solidFill>
              </a:rPr>
              <a:t>Kaynaklar</a:t>
            </a:r>
            <a:endParaRPr lang="tr-TR" sz="3600" b="1" dirty="0">
              <a:solidFill>
                <a:srgbClr val="FF0000"/>
              </a:solidFill>
            </a:endParaRPr>
          </a:p>
        </p:txBody>
      </p:sp>
      <p:sp>
        <p:nvSpPr>
          <p:cNvPr id="5" name="İçerik Yer Tutucusu 2"/>
          <p:cNvSpPr>
            <a:spLocks noGrp="1"/>
          </p:cNvSpPr>
          <p:nvPr>
            <p:ph sz="quarter" idx="1"/>
          </p:nvPr>
        </p:nvSpPr>
        <p:spPr>
          <a:xfrm>
            <a:off x="576104" y="1152031"/>
            <a:ext cx="10369868" cy="5040384"/>
          </a:xfrm>
        </p:spPr>
        <p:txBody>
          <a:bodyPr/>
          <a:lstStyle/>
          <a:p>
            <a:pPr marL="342900" indent="-342900" algn="just">
              <a:lnSpc>
                <a:spcPct val="150000"/>
              </a:lnSpc>
              <a:buFont typeface="+mj-lt"/>
              <a:buAutoNum type="arabicPeriod"/>
            </a:pPr>
            <a:r>
              <a:rPr lang="tr-TR" sz="1400" dirty="0">
                <a:cs typeface="Arial" pitchFamily="34" charset="0"/>
                <a:hlinkClick r:id="rId2"/>
              </a:rPr>
              <a:t>http://</a:t>
            </a:r>
            <a:r>
              <a:rPr lang="tr-TR" sz="1400" dirty="0" smtClean="0">
                <a:cs typeface="Arial" pitchFamily="34" charset="0"/>
                <a:hlinkClick r:id="rId2"/>
              </a:rPr>
              <a:t>fistikyesili.com/2010/08/25/sag-beyin-sol-beyin-karmasasi/</a:t>
            </a:r>
            <a:r>
              <a:rPr lang="tr-TR" sz="1400" dirty="0">
                <a:cs typeface="Arial" pitchFamily="34" charset="0"/>
                <a:hlinkClick r:id="rId2"/>
              </a:rPr>
              <a:t>http://</a:t>
            </a:r>
            <a:r>
              <a:rPr lang="tr-TR" sz="1400" dirty="0" smtClean="0">
                <a:cs typeface="Arial" pitchFamily="34" charset="0"/>
                <a:hlinkClick r:id="rId2"/>
              </a:rPr>
              <a:t>estelll.blogcu.com/sag-sol-beyin-cakismasi/8764215</a:t>
            </a:r>
            <a:endParaRPr lang="tr-TR" sz="1400" dirty="0" smtClean="0">
              <a:cs typeface="Arial" pitchFamily="34" charset="0"/>
            </a:endParaRPr>
          </a:p>
          <a:p>
            <a:pPr marL="342900" lvl="0" indent="-342900" algn="just" fontAlgn="base">
              <a:lnSpc>
                <a:spcPct val="150000"/>
              </a:lnSpc>
              <a:spcBef>
                <a:spcPct val="20000"/>
              </a:spcBef>
              <a:spcAft>
                <a:spcPct val="0"/>
              </a:spcAft>
              <a:buClr>
                <a:srgbClr val="000000"/>
              </a:buClr>
              <a:buSzTx/>
              <a:buFont typeface="+mj-lt"/>
              <a:buAutoNum type="arabicPeriod"/>
            </a:pPr>
            <a:r>
              <a:rPr lang="tr-TR" sz="1400" kern="0" dirty="0" smtClean="0">
                <a:solidFill>
                  <a:srgbClr val="000000"/>
                </a:solidFill>
                <a:cs typeface="Arial" pitchFamily="34" charset="0"/>
                <a:hlinkClick r:id="rId3"/>
              </a:rPr>
              <a:t>http</a:t>
            </a:r>
            <a:r>
              <a:rPr lang="tr-TR" sz="1400" kern="0" dirty="0">
                <a:solidFill>
                  <a:srgbClr val="000000"/>
                </a:solidFill>
                <a:cs typeface="Arial" pitchFamily="34" charset="0"/>
                <a:hlinkClick r:id="rId3"/>
              </a:rPr>
              <a:t>://www.bilgiustam.com/harika-beynimiz/#ixzz1agTkIOdQ</a:t>
            </a:r>
            <a:r>
              <a:rPr lang="tr-TR" sz="1400" kern="0" dirty="0">
                <a:solidFill>
                  <a:srgbClr val="000000"/>
                </a:solidFill>
                <a:cs typeface="Arial" pitchFamily="34" charset="0"/>
              </a:rPr>
              <a:t> </a:t>
            </a:r>
          </a:p>
          <a:p>
            <a:pPr marL="342900" lvl="0" indent="-342900" algn="just" fontAlgn="base">
              <a:lnSpc>
                <a:spcPct val="150000"/>
              </a:lnSpc>
              <a:spcBef>
                <a:spcPct val="20000"/>
              </a:spcBef>
              <a:spcAft>
                <a:spcPct val="0"/>
              </a:spcAft>
              <a:buClr>
                <a:srgbClr val="000000"/>
              </a:buClr>
              <a:buSzTx/>
              <a:buFont typeface="+mj-lt"/>
              <a:buAutoNum type="arabicPeriod"/>
            </a:pPr>
            <a:r>
              <a:rPr lang="tr-TR" sz="1400" kern="0" dirty="0">
                <a:solidFill>
                  <a:srgbClr val="000000"/>
                </a:solidFill>
                <a:cs typeface="Arial" pitchFamily="34" charset="0"/>
                <a:hlinkClick r:id="rId4"/>
              </a:rPr>
              <a:t>http://www.doktorsitesi.com/yazi/sag-beyin--sol-beyin/3326</a:t>
            </a:r>
            <a:r>
              <a:rPr lang="tr-TR" sz="1400" kern="0" dirty="0">
                <a:solidFill>
                  <a:srgbClr val="000000"/>
                </a:solidFill>
                <a:cs typeface="Arial" pitchFamily="34" charset="0"/>
              </a:rPr>
              <a:t> </a:t>
            </a:r>
          </a:p>
          <a:p>
            <a:pPr marL="342900" indent="-342900" algn="just">
              <a:lnSpc>
                <a:spcPct val="150000"/>
              </a:lnSpc>
              <a:buFont typeface="+mj-lt"/>
              <a:buAutoNum type="arabicPeriod"/>
            </a:pPr>
            <a:r>
              <a:rPr lang="tr-TR" sz="1400" dirty="0">
                <a:solidFill>
                  <a:srgbClr val="000000"/>
                </a:solidFill>
                <a:cs typeface="Arial" pitchFamily="34" charset="0"/>
              </a:rPr>
              <a:t>Duman, B. “Öğrenme-Öğretme Kuramları ve Süreç Temelli Öğretim”, Anı Yayıncılık, Ankara, 2004</a:t>
            </a:r>
            <a:r>
              <a:rPr lang="tr-TR" sz="1400" dirty="0" smtClean="0">
                <a:solidFill>
                  <a:srgbClr val="000000"/>
                </a:solidFill>
                <a:cs typeface="Arial" pitchFamily="34" charset="0"/>
              </a:rPr>
              <a:t>.</a:t>
            </a:r>
          </a:p>
          <a:p>
            <a:pPr algn="just">
              <a:lnSpc>
                <a:spcPct val="150000"/>
              </a:lnSpc>
              <a:buFont typeface="+mj-lt"/>
              <a:buAutoNum type="arabicPeriod"/>
            </a:pPr>
            <a:r>
              <a:rPr lang="tr-TR" sz="1400" dirty="0">
                <a:hlinkClick r:id="rId5"/>
              </a:rPr>
              <a:t>http://</a:t>
            </a:r>
            <a:r>
              <a:rPr lang="tr-TR" sz="1400" dirty="0" smtClean="0">
                <a:hlinkClick r:id="rId5"/>
              </a:rPr>
              <a:t>www.tiamo.com.tr/tiamo-beyin-gelisimi-3-tr.html</a:t>
            </a:r>
            <a:endParaRPr lang="tr-TR" sz="1400" dirty="0" smtClean="0"/>
          </a:p>
          <a:p>
            <a:pPr algn="just">
              <a:lnSpc>
                <a:spcPct val="150000"/>
              </a:lnSpc>
              <a:buFont typeface="+mj-lt"/>
              <a:buAutoNum type="arabicPeriod"/>
            </a:pPr>
            <a:r>
              <a:rPr lang="tr-TR" sz="1400" dirty="0" smtClean="0">
                <a:solidFill>
                  <a:srgbClr val="FF0000"/>
                </a:solidFill>
                <a:hlinkClick r:id="rId6"/>
              </a:rPr>
              <a:t>http</a:t>
            </a:r>
            <a:r>
              <a:rPr lang="tr-TR" sz="1400" dirty="0">
                <a:solidFill>
                  <a:srgbClr val="FF0000"/>
                </a:solidFill>
                <a:hlinkClick r:id="rId6"/>
              </a:rPr>
              <a:t>://</a:t>
            </a:r>
            <a:r>
              <a:rPr lang="tr-TR" sz="1400" dirty="0" smtClean="0">
                <a:solidFill>
                  <a:srgbClr val="FF0000"/>
                </a:solidFill>
                <a:hlinkClick r:id="rId6"/>
              </a:rPr>
              <a:t>tr.wikipedia.org/wiki/Teknoloji_ve_Tasar%C4%B1m_dersi</a:t>
            </a:r>
            <a:endParaRPr lang="tr-TR" sz="1400" dirty="0" smtClean="0">
              <a:solidFill>
                <a:srgbClr val="FF0000"/>
              </a:solidFill>
            </a:endParaRPr>
          </a:p>
          <a:p>
            <a:pPr algn="just">
              <a:lnSpc>
                <a:spcPct val="150000"/>
              </a:lnSpc>
              <a:buFont typeface="+mj-lt"/>
              <a:buAutoNum type="arabicPeriod"/>
            </a:pPr>
            <a:r>
              <a:rPr lang="tr-TR" sz="1400" dirty="0"/>
              <a:t>www.sinopbilimsanat.gov.tr/Murat%20Ozgen.doc</a:t>
            </a:r>
            <a:endParaRPr lang="tr-TR" sz="1400" dirty="0">
              <a:solidFill>
                <a:srgbClr val="FF0000"/>
              </a:solidFill>
            </a:endParaRPr>
          </a:p>
          <a:p>
            <a:pPr algn="just">
              <a:lnSpc>
                <a:spcPct val="150000"/>
              </a:lnSpc>
              <a:buFont typeface="+mj-lt"/>
              <a:buAutoNum type="arabicPeriod"/>
            </a:pPr>
            <a:r>
              <a:rPr lang="tr-TR" sz="1400" dirty="0">
                <a:hlinkClick r:id="rId7"/>
              </a:rPr>
              <a:t>http://www.superbeyin.net/Makale-_</a:t>
            </a:r>
            <a:r>
              <a:rPr lang="tr-TR" sz="1400" dirty="0" smtClean="0">
                <a:hlinkClick r:id="rId7"/>
              </a:rPr>
              <a:t>buyuk_dahiler_beyinlerini_nasil_kullandilar_161.aspx</a:t>
            </a:r>
            <a:endParaRPr lang="tr-TR" sz="1400" dirty="0" smtClean="0"/>
          </a:p>
          <a:p>
            <a:pPr algn="just">
              <a:lnSpc>
                <a:spcPct val="150000"/>
              </a:lnSpc>
              <a:buFont typeface="+mj-lt"/>
              <a:buAutoNum type="arabicPeriod"/>
            </a:pPr>
            <a:r>
              <a:rPr lang="tr-TR" sz="1400" dirty="0">
                <a:hlinkClick r:id="rId8"/>
              </a:rPr>
              <a:t>http://</a:t>
            </a:r>
            <a:r>
              <a:rPr lang="tr-TR" sz="1400" dirty="0" smtClean="0">
                <a:hlinkClick r:id="rId8"/>
              </a:rPr>
              <a:t>www.populerbilim.com.tr/arsiv/0605/b01.htm</a:t>
            </a:r>
            <a:endParaRPr lang="tr-TR" sz="1400" dirty="0" smtClean="0"/>
          </a:p>
          <a:p>
            <a:pPr algn="just">
              <a:lnSpc>
                <a:spcPct val="150000"/>
              </a:lnSpc>
              <a:buFont typeface="+mj-lt"/>
              <a:buAutoNum type="arabicPeriod"/>
            </a:pPr>
            <a:r>
              <a:rPr lang="tr-TR" sz="1400" dirty="0">
                <a:hlinkClick r:id="rId9"/>
              </a:rPr>
              <a:t>http://</a:t>
            </a:r>
            <a:r>
              <a:rPr lang="tr-TR" sz="1400" dirty="0" smtClean="0">
                <a:hlinkClick r:id="rId9"/>
              </a:rPr>
              <a:t>www.kalitesigma.com/makaleler/makale23.htm</a:t>
            </a:r>
            <a:endParaRPr lang="tr-TR" sz="1400" dirty="0" smtClean="0"/>
          </a:p>
          <a:p>
            <a:pPr algn="just">
              <a:lnSpc>
                <a:spcPct val="150000"/>
              </a:lnSpc>
              <a:buFont typeface="+mj-lt"/>
              <a:buAutoNum type="arabicPeriod"/>
            </a:pPr>
            <a:r>
              <a:rPr lang="tr-TR" sz="1400" dirty="0">
                <a:hlinkClick r:id="rId10"/>
              </a:rPr>
              <a:t>http://</a:t>
            </a:r>
            <a:r>
              <a:rPr lang="tr-TR" sz="1400" dirty="0" smtClean="0">
                <a:hlinkClick r:id="rId10"/>
              </a:rPr>
              <a:t>anadolucografyacilari.blogcu.com/resimde-once-gordugunuz-hangisi-beyin-nasil-calisir/10103366</a:t>
            </a:r>
            <a:endParaRPr lang="tr-TR" sz="1400" dirty="0" smtClean="0"/>
          </a:p>
          <a:p>
            <a:pPr algn="just">
              <a:lnSpc>
                <a:spcPct val="150000"/>
              </a:lnSpc>
              <a:buFont typeface="+mj-lt"/>
              <a:buAutoNum type="arabicPeriod"/>
            </a:pPr>
            <a:r>
              <a:rPr lang="tr-TR" sz="1400" dirty="0">
                <a:hlinkClick r:id="rId11"/>
              </a:rPr>
              <a:t>http://</a:t>
            </a:r>
            <a:r>
              <a:rPr lang="tr-TR" sz="1400" dirty="0" smtClean="0">
                <a:hlinkClick r:id="rId11"/>
              </a:rPr>
              <a:t>www.beyinegzersizi.com/hafiza-gelistirme/fotografik-bir-hafizaya-sahip-olmak-mumkun-mu.html</a:t>
            </a:r>
            <a:endParaRPr lang="tr-TR" sz="1400" dirty="0" smtClean="0"/>
          </a:p>
          <a:p>
            <a:pPr algn="just">
              <a:lnSpc>
                <a:spcPct val="150000"/>
              </a:lnSpc>
              <a:buFont typeface="+mj-lt"/>
              <a:buAutoNum type="arabicPeriod"/>
            </a:pPr>
            <a:r>
              <a:rPr lang="tr-TR" sz="1400" dirty="0">
                <a:hlinkClick r:id="rId12"/>
              </a:rPr>
              <a:t>http://</a:t>
            </a:r>
            <a:r>
              <a:rPr lang="tr-TR" sz="1400" dirty="0" smtClean="0">
                <a:hlinkClick r:id="rId12"/>
              </a:rPr>
              <a:t>estelll.blogcu.com/sag-sol-beyin-cakismasi/8764215</a:t>
            </a:r>
            <a:endParaRPr lang="tr-TR" sz="1400" dirty="0" smtClean="0"/>
          </a:p>
          <a:p>
            <a:pPr algn="just">
              <a:lnSpc>
                <a:spcPct val="150000"/>
              </a:lnSpc>
              <a:buFont typeface="+mj-lt"/>
              <a:buAutoNum type="arabicPeriod"/>
            </a:pPr>
            <a:r>
              <a:rPr lang="tr-TR" sz="1400" dirty="0" smtClean="0">
                <a:hlinkClick r:id="rId13"/>
              </a:rPr>
              <a:t>http://</a:t>
            </a:r>
            <a:r>
              <a:rPr lang="tr-TR" sz="1400" dirty="0" smtClean="0">
                <a:hlinkClick r:id="rId13"/>
              </a:rPr>
              <a:t>www.</a:t>
            </a:r>
            <a:r>
              <a:rPr lang="tr-TR" sz="1400" dirty="0" err="1" smtClean="0">
                <a:hlinkClick r:id="rId13"/>
              </a:rPr>
              <a:t>gelisenbeyin</a:t>
            </a:r>
            <a:r>
              <a:rPr lang="tr-TR" sz="1400" dirty="0" smtClean="0">
                <a:hlinkClick r:id="rId13"/>
              </a:rPr>
              <a:t>.net</a:t>
            </a:r>
            <a:r>
              <a:rPr lang="tr-TR" sz="1400" dirty="0" smtClean="0"/>
              <a:t> </a:t>
            </a:r>
            <a:endParaRPr lang="tr-TR" sz="1400" dirty="0" smtClean="0"/>
          </a:p>
          <a:p>
            <a:pPr algn="just">
              <a:lnSpc>
                <a:spcPct val="150000"/>
              </a:lnSpc>
              <a:buFont typeface="+mj-lt"/>
              <a:buAutoNum type="arabicPeriod"/>
            </a:pPr>
            <a:endParaRPr lang="tr-TR" sz="1400" dirty="0" smtClean="0">
              <a:cs typeface="Arial" pitchFamily="34" charset="0"/>
            </a:endParaRPr>
          </a:p>
          <a:p>
            <a:endParaRPr lang="tr-TR" sz="1400" dirty="0" smtClean="0"/>
          </a:p>
          <a:p>
            <a:endParaRPr lang="tr-TR" sz="1400" dirty="0"/>
          </a:p>
        </p:txBody>
      </p:sp>
    </p:spTree>
    <p:extLst>
      <p:ext uri="{BB962C8B-B14F-4D97-AF65-F5344CB8AC3E}">
        <p14:creationId xmlns:p14="http://schemas.microsoft.com/office/powerpoint/2010/main" xmlns="" val="145312466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168750" y="287759"/>
            <a:ext cx="7992888" cy="5760640"/>
          </a:xfrm>
        </p:spPr>
        <p:txBody>
          <a:bodyPr>
            <a:noAutofit/>
          </a:bodyPr>
          <a:lstStyle/>
          <a:p>
            <a:pPr marL="0" indent="0" algn="just">
              <a:lnSpc>
                <a:spcPct val="150000"/>
              </a:lnSpc>
              <a:buNone/>
            </a:pPr>
            <a:r>
              <a:rPr lang="tr-TR" sz="3200" dirty="0">
                <a:solidFill>
                  <a:srgbClr val="FF0000"/>
                </a:solidFill>
                <a:latin typeface="Arial"/>
              </a:rPr>
              <a:t>Sağ </a:t>
            </a:r>
            <a:r>
              <a:rPr lang="tr-TR" sz="3200" dirty="0" smtClean="0">
                <a:solidFill>
                  <a:srgbClr val="FF0000"/>
                </a:solidFill>
                <a:latin typeface="Arial"/>
              </a:rPr>
              <a:t>beyin (sağ lob)</a:t>
            </a:r>
            <a:r>
              <a:rPr lang="tr-TR" sz="3200" dirty="0" smtClean="0">
                <a:latin typeface="Arial"/>
              </a:rPr>
              <a:t> </a:t>
            </a:r>
            <a:r>
              <a:rPr lang="tr-TR" sz="3200" dirty="0">
                <a:latin typeface="Arial"/>
              </a:rPr>
              <a:t>yaratıcılığı, duygusallığı, seslere ve renklere, hayal gücüne, sezgilere ve soyut algılamalara daha yatkın çalışırken; </a:t>
            </a:r>
            <a:r>
              <a:rPr lang="tr-TR" sz="3200" dirty="0">
                <a:solidFill>
                  <a:srgbClr val="FF0000"/>
                </a:solidFill>
                <a:latin typeface="Arial"/>
              </a:rPr>
              <a:t>sol </a:t>
            </a:r>
            <a:r>
              <a:rPr lang="tr-TR" sz="3200" dirty="0" smtClean="0">
                <a:solidFill>
                  <a:srgbClr val="FF0000"/>
                </a:solidFill>
                <a:latin typeface="Arial"/>
              </a:rPr>
              <a:t>beyin (sol lob) </a:t>
            </a:r>
            <a:r>
              <a:rPr lang="tr-TR" sz="3200" dirty="0">
                <a:latin typeface="Arial"/>
              </a:rPr>
              <a:t>mantıklı, sistematik ve analitik düşünmeye, yazı ve sayılara, ölçme değerlendirme ve eleştirmeye daha yatkın olarak çalışmaktadır</a:t>
            </a:r>
            <a:r>
              <a:rPr lang="tr-TR" sz="3200" dirty="0" smtClean="0">
                <a:solidFill>
                  <a:srgbClr val="2A2A2A"/>
                </a:solidFill>
                <a:latin typeface="Arial"/>
              </a:rPr>
              <a:t>.</a:t>
            </a:r>
            <a:endParaRPr lang="tr-TR" sz="3200" dirty="0">
              <a:latin typeface="Calibri" pitchFamily="34" charset="0"/>
              <a:cs typeface="Calibri" pitchFamily="34" charset="0"/>
            </a:endParaRPr>
          </a:p>
        </p:txBody>
      </p:sp>
    </p:spTree>
    <p:extLst>
      <p:ext uri="{BB962C8B-B14F-4D97-AF65-F5344CB8AC3E}">
        <p14:creationId xmlns:p14="http://schemas.microsoft.com/office/powerpoint/2010/main" xmlns="" val="223845185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wnloads\beyi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73"/>
            <a:ext cx="11522075" cy="655245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9590333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7"/>
          <p:cNvSpPr>
            <a:spLocks noGrp="1"/>
          </p:cNvSpPr>
          <p:nvPr>
            <p:ph idx="1"/>
          </p:nvPr>
        </p:nvSpPr>
        <p:spPr>
          <a:xfrm>
            <a:off x="3240757" y="1583903"/>
            <a:ext cx="7971435" cy="4276616"/>
          </a:xfrm>
        </p:spPr>
        <p:txBody>
          <a:bodyPr/>
          <a:lstStyle/>
          <a:p>
            <a:pPr marL="0" indent="0" algn="ctr">
              <a:lnSpc>
                <a:spcPct val="150000"/>
              </a:lnSpc>
              <a:buNone/>
            </a:pPr>
            <a:r>
              <a:rPr lang="tr-TR" sz="5400" dirty="0" smtClean="0">
                <a:solidFill>
                  <a:srgbClr val="FF0000"/>
                </a:solidFill>
              </a:rPr>
              <a:t>Peki bu öğrendiklerimizin dersimizle olan ilgisi nedir?</a:t>
            </a:r>
            <a:endParaRPr lang="tr-TR" sz="5400" dirty="0">
              <a:solidFill>
                <a:srgbClr val="FF0000"/>
              </a:solidFill>
            </a:endParaRPr>
          </a:p>
        </p:txBody>
      </p:sp>
    </p:spTree>
    <p:extLst>
      <p:ext uri="{BB962C8B-B14F-4D97-AF65-F5344CB8AC3E}">
        <p14:creationId xmlns:p14="http://schemas.microsoft.com/office/powerpoint/2010/main" xmlns="" val="18552760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aşlık 5"/>
          <p:cNvSpPr>
            <a:spLocks noGrp="1"/>
          </p:cNvSpPr>
          <p:nvPr>
            <p:ph type="title"/>
          </p:nvPr>
        </p:nvSpPr>
        <p:spPr>
          <a:xfrm>
            <a:off x="3168749" y="647799"/>
            <a:ext cx="7959433" cy="5112568"/>
          </a:xfrm>
        </p:spPr>
        <p:txBody>
          <a:bodyPr/>
          <a:lstStyle/>
          <a:p>
            <a:pPr algn="ctr">
              <a:lnSpc>
                <a:spcPct val="200000"/>
              </a:lnSpc>
            </a:pPr>
            <a:r>
              <a:rPr lang="tr-TR" sz="4400" b="1" dirty="0" smtClean="0"/>
              <a:t>Bunun için</a:t>
            </a:r>
            <a:r>
              <a:rPr lang="tr-TR" sz="4400" b="1" dirty="0" smtClean="0">
                <a:solidFill>
                  <a:srgbClr val="FF0000"/>
                </a:solidFill>
              </a:rPr>
              <a:t/>
            </a:r>
            <a:br>
              <a:rPr lang="tr-TR" sz="4400" b="1" dirty="0" smtClean="0">
                <a:solidFill>
                  <a:srgbClr val="FF0000"/>
                </a:solidFill>
              </a:rPr>
            </a:br>
            <a:r>
              <a:rPr lang="tr-TR" sz="4400" b="1" dirty="0" smtClean="0">
                <a:solidFill>
                  <a:srgbClr val="FF0000"/>
                </a:solidFill>
              </a:rPr>
              <a:t>Teknoloji </a:t>
            </a:r>
            <a:r>
              <a:rPr lang="tr-TR" sz="4400" b="1" dirty="0">
                <a:solidFill>
                  <a:srgbClr val="FF0000"/>
                </a:solidFill>
              </a:rPr>
              <a:t>ve Tasarım </a:t>
            </a:r>
            <a:r>
              <a:rPr lang="tr-TR" sz="4400" b="1" dirty="0" smtClean="0"/>
              <a:t>dersinin vizyonuna bir göz atalım…</a:t>
            </a:r>
            <a:endParaRPr lang="tr-TR" sz="4400" b="1" dirty="0"/>
          </a:p>
        </p:txBody>
      </p:sp>
    </p:spTree>
    <p:extLst>
      <p:ext uri="{BB962C8B-B14F-4D97-AF65-F5344CB8AC3E}">
        <p14:creationId xmlns:p14="http://schemas.microsoft.com/office/powerpoint/2010/main" xmlns="" val="335134022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6"/>
          <p:cNvSpPr>
            <a:spLocks noGrp="1"/>
          </p:cNvSpPr>
          <p:nvPr>
            <p:ph idx="1"/>
          </p:nvPr>
        </p:nvSpPr>
        <p:spPr>
          <a:xfrm>
            <a:off x="3384773" y="231292"/>
            <a:ext cx="7992888" cy="6033131"/>
          </a:xfrm>
        </p:spPr>
        <p:txBody>
          <a:bodyPr/>
          <a:lstStyle/>
          <a:p>
            <a:pPr marL="0" indent="0" algn="just">
              <a:lnSpc>
                <a:spcPct val="150000"/>
              </a:lnSpc>
              <a:buNone/>
            </a:pPr>
            <a:r>
              <a:rPr lang="tr-TR" sz="3200" dirty="0" smtClean="0">
                <a:solidFill>
                  <a:srgbClr val="FF0000"/>
                </a:solidFill>
              </a:rPr>
              <a:t>Dersimizin vizyonu; </a:t>
            </a:r>
            <a:r>
              <a:rPr lang="tr-TR" sz="3200" dirty="0" smtClean="0"/>
              <a:t>kendisinin </a:t>
            </a:r>
            <a:r>
              <a:rPr lang="tr-TR" sz="3200" dirty="0"/>
              <a:t>ve toplumun yarınını daha yaşanabilir hâle getirmek için sorunların farkına varan, çözümler üreten, yaratıcı ve hayal gücü gelişmiş, düşüncelerini kurgulayan ve ifade gelişmiş bireyler eden, öğrenmeyi öğrenen, sorgulayan, girişimci, değişim ve gelişime açık sorumluluk bilinci yetiştirmektir</a:t>
            </a:r>
            <a:r>
              <a:rPr lang="tr-TR" sz="3200" dirty="0" smtClean="0"/>
              <a:t>.</a:t>
            </a:r>
          </a:p>
        </p:txBody>
      </p:sp>
    </p:spTree>
    <p:extLst>
      <p:ext uri="{BB962C8B-B14F-4D97-AF65-F5344CB8AC3E}">
        <p14:creationId xmlns:p14="http://schemas.microsoft.com/office/powerpoint/2010/main" xmlns="" val="269063915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52725" y="1079847"/>
            <a:ext cx="7971435" cy="4276616"/>
          </a:xfrm>
        </p:spPr>
        <p:txBody>
          <a:bodyPr/>
          <a:lstStyle/>
          <a:p>
            <a:pPr marL="0" indent="0" algn="ctr">
              <a:lnSpc>
                <a:spcPct val="200000"/>
              </a:lnSpc>
              <a:buNone/>
            </a:pPr>
            <a:r>
              <a:rPr lang="tr-TR" sz="3600" dirty="0" smtClean="0"/>
              <a:t>Görüldüğü gibi </a:t>
            </a:r>
            <a:r>
              <a:rPr lang="tr-TR" sz="3600" dirty="0" smtClean="0">
                <a:solidFill>
                  <a:srgbClr val="FF0000"/>
                </a:solidFill>
              </a:rPr>
              <a:t>Teknoloji ve Tasarım </a:t>
            </a:r>
            <a:r>
              <a:rPr lang="tr-TR" sz="3600" dirty="0" smtClean="0"/>
              <a:t>dersinin vizyonunu oluşturan hedefler beynin özellikle </a:t>
            </a:r>
            <a:r>
              <a:rPr lang="tr-TR" sz="3600" dirty="0" smtClean="0">
                <a:solidFill>
                  <a:srgbClr val="FF0000"/>
                </a:solidFill>
              </a:rPr>
              <a:t>sağ tarafını </a:t>
            </a:r>
            <a:r>
              <a:rPr lang="tr-TR" sz="3600" dirty="0" smtClean="0"/>
              <a:t>geliştirmekte…</a:t>
            </a:r>
            <a:endParaRPr lang="tr-TR" sz="3600" dirty="0"/>
          </a:p>
        </p:txBody>
      </p:sp>
    </p:spTree>
    <p:extLst>
      <p:ext uri="{BB962C8B-B14F-4D97-AF65-F5344CB8AC3E}">
        <p14:creationId xmlns:p14="http://schemas.microsoft.com/office/powerpoint/2010/main" xmlns="" val="180352527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heme/theme1.xml><?xml version="1.0" encoding="utf-8"?>
<a:theme xmlns:a="http://schemas.openxmlformats.org/drawingml/2006/main" name="med_0067_slide">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med_0067_slide">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d_0067_slide 1">
        <a:dk1>
          <a:srgbClr val="000000"/>
        </a:dk1>
        <a:lt1>
          <a:srgbClr val="FFCC66"/>
        </a:lt1>
        <a:dk2>
          <a:srgbClr val="000000"/>
        </a:dk2>
        <a:lt2>
          <a:srgbClr val="CCCCCC"/>
        </a:lt2>
        <a:accent1>
          <a:srgbClr val="A16B00"/>
        </a:accent1>
        <a:accent2>
          <a:srgbClr val="8C5E00"/>
        </a:accent2>
        <a:accent3>
          <a:srgbClr val="FFE2B8"/>
        </a:accent3>
        <a:accent4>
          <a:srgbClr val="000000"/>
        </a:accent4>
        <a:accent5>
          <a:srgbClr val="CDBAAA"/>
        </a:accent5>
        <a:accent6>
          <a:srgbClr val="7E5400"/>
        </a:accent6>
        <a:hlink>
          <a:srgbClr val="7A5200"/>
        </a:hlink>
        <a:folHlink>
          <a:srgbClr val="6E4900"/>
        </a:folHlink>
      </a:clrScheme>
      <a:clrMap bg1="lt1" tx1="dk1" bg2="lt2" tx2="dk2" accent1="accent1" accent2="accent2" accent3="accent3" accent4="accent4" accent5="accent5" accent6="accent6" hlink="hlink" folHlink="folHlink"/>
    </a:extraClrScheme>
    <a:extraClrScheme>
      <a:clrScheme name="med_0067_slide 2">
        <a:dk1>
          <a:srgbClr val="000000"/>
        </a:dk1>
        <a:lt1>
          <a:srgbClr val="FFCC66"/>
        </a:lt1>
        <a:dk2>
          <a:srgbClr val="000000"/>
        </a:dk2>
        <a:lt2>
          <a:srgbClr val="CCCCCC"/>
        </a:lt2>
        <a:accent1>
          <a:srgbClr val="807113"/>
        </a:accent1>
        <a:accent2>
          <a:srgbClr val="994B08"/>
        </a:accent2>
        <a:accent3>
          <a:srgbClr val="FFE2B8"/>
        </a:accent3>
        <a:accent4>
          <a:srgbClr val="000000"/>
        </a:accent4>
        <a:accent5>
          <a:srgbClr val="C0BBAA"/>
        </a:accent5>
        <a:accent6>
          <a:srgbClr val="8A4306"/>
        </a:accent6>
        <a:hlink>
          <a:srgbClr val="734C00"/>
        </a:hlink>
        <a:folHlink>
          <a:srgbClr val="873529"/>
        </a:folHlink>
      </a:clrScheme>
      <a:clrMap bg1="lt1" tx1="dk1" bg2="lt2" tx2="dk2" accent1="accent1" accent2="accent2" accent3="accent3" accent4="accent4" accent5="accent5" accent6="accent6" hlink="hlink" folHlink="folHlink"/>
    </a:extraClrScheme>
    <a:extraClrScheme>
      <a:clrScheme name="med_0067_slide 3">
        <a:dk1>
          <a:srgbClr val="000000"/>
        </a:dk1>
        <a:lt1>
          <a:srgbClr val="FFCC66"/>
        </a:lt1>
        <a:dk2>
          <a:srgbClr val="000000"/>
        </a:dk2>
        <a:lt2>
          <a:srgbClr val="CCCCCC"/>
        </a:lt2>
        <a:accent1>
          <a:srgbClr val="336580"/>
        </a:accent1>
        <a:accent2>
          <a:srgbClr val="7A5200"/>
        </a:accent2>
        <a:accent3>
          <a:srgbClr val="FFE2B8"/>
        </a:accent3>
        <a:accent4>
          <a:srgbClr val="000000"/>
        </a:accent4>
        <a:accent5>
          <a:srgbClr val="ADB8C0"/>
        </a:accent5>
        <a:accent6>
          <a:srgbClr val="6E4900"/>
        </a:accent6>
        <a:hlink>
          <a:srgbClr val="503F73"/>
        </a:hlink>
        <a:folHlink>
          <a:srgbClr val="1D5231"/>
        </a:folHlink>
      </a:clrScheme>
      <a:clrMap bg1="lt1" tx1="dk1" bg2="lt2" tx2="dk2" accent1="accent1" accent2="accent2" accent3="accent3" accent4="accent4" accent5="accent5" accent6="accent6" hlink="hlink" folHlink="folHlink"/>
    </a:extraClrScheme>
    <a:extraClrScheme>
      <a:clrScheme name="med_0067_slide 4">
        <a:dk1>
          <a:srgbClr val="000000"/>
        </a:dk1>
        <a:lt1>
          <a:srgbClr val="FFCC66"/>
        </a:lt1>
        <a:dk2>
          <a:srgbClr val="000000"/>
        </a:dk2>
        <a:lt2>
          <a:srgbClr val="CCCCCC"/>
        </a:lt2>
        <a:accent1>
          <a:srgbClr val="547A31"/>
        </a:accent1>
        <a:accent2>
          <a:srgbClr val="445187"/>
        </a:accent2>
        <a:accent3>
          <a:srgbClr val="FFE2B8"/>
        </a:accent3>
        <a:accent4>
          <a:srgbClr val="000000"/>
        </a:accent4>
        <a:accent5>
          <a:srgbClr val="B3BEAD"/>
        </a:accent5>
        <a:accent6>
          <a:srgbClr val="3D497A"/>
        </a:accent6>
        <a:hlink>
          <a:srgbClr val="80334A"/>
        </a:hlink>
        <a:folHlink>
          <a:srgbClr val="614100"/>
        </a:folHlink>
      </a:clrScheme>
      <a:clrMap bg1="lt1" tx1="dk1" bg2="lt2" tx2="dk2" accent1="accent1" accent2="accent2" accent3="accent3" accent4="accent4" accent5="accent5" accent6="accent6" hlink="hlink" folHlink="folHlink"/>
    </a:extraClrScheme>
    <a:extraClrScheme>
      <a:clrScheme name="med_0067_slide 5">
        <a:dk1>
          <a:srgbClr val="000000"/>
        </a:dk1>
        <a:lt1>
          <a:srgbClr val="FFFFFF"/>
        </a:lt1>
        <a:dk2>
          <a:srgbClr val="000000"/>
        </a:dk2>
        <a:lt2>
          <a:srgbClr val="CCCCCC"/>
        </a:lt2>
        <a:accent1>
          <a:srgbClr val="A16B00"/>
        </a:accent1>
        <a:accent2>
          <a:srgbClr val="8C5E00"/>
        </a:accent2>
        <a:accent3>
          <a:srgbClr val="FFFFFF"/>
        </a:accent3>
        <a:accent4>
          <a:srgbClr val="000000"/>
        </a:accent4>
        <a:accent5>
          <a:srgbClr val="CDBAAA"/>
        </a:accent5>
        <a:accent6>
          <a:srgbClr val="7E5400"/>
        </a:accent6>
        <a:hlink>
          <a:srgbClr val="7A5200"/>
        </a:hlink>
        <a:folHlink>
          <a:srgbClr val="6E4900"/>
        </a:folHlink>
      </a:clrScheme>
      <a:clrMap bg1="lt1" tx1="dk1" bg2="lt2" tx2="dk2" accent1="accent1" accent2="accent2" accent3="accent3" accent4="accent4" accent5="accent5" accent6="accent6" hlink="hlink" folHlink="folHlink"/>
    </a:extraClrScheme>
    <a:extraClrScheme>
      <a:clrScheme name="med_0067_slide 6">
        <a:dk1>
          <a:srgbClr val="000000"/>
        </a:dk1>
        <a:lt1>
          <a:srgbClr val="FFFFFF"/>
        </a:lt1>
        <a:dk2>
          <a:srgbClr val="000000"/>
        </a:dk2>
        <a:lt2>
          <a:srgbClr val="CCCCCC"/>
        </a:lt2>
        <a:accent1>
          <a:srgbClr val="807113"/>
        </a:accent1>
        <a:accent2>
          <a:srgbClr val="994B08"/>
        </a:accent2>
        <a:accent3>
          <a:srgbClr val="FFFFFF"/>
        </a:accent3>
        <a:accent4>
          <a:srgbClr val="000000"/>
        </a:accent4>
        <a:accent5>
          <a:srgbClr val="C0BBAA"/>
        </a:accent5>
        <a:accent6>
          <a:srgbClr val="8A4306"/>
        </a:accent6>
        <a:hlink>
          <a:srgbClr val="734C00"/>
        </a:hlink>
        <a:folHlink>
          <a:srgbClr val="873529"/>
        </a:folHlink>
      </a:clrScheme>
      <a:clrMap bg1="lt1" tx1="dk1" bg2="lt2" tx2="dk2" accent1="accent1" accent2="accent2" accent3="accent3" accent4="accent4" accent5="accent5" accent6="accent6" hlink="hlink" folHlink="folHlink"/>
    </a:extraClrScheme>
    <a:extraClrScheme>
      <a:clrScheme name="med_0067_slide 7">
        <a:dk1>
          <a:srgbClr val="000000"/>
        </a:dk1>
        <a:lt1>
          <a:srgbClr val="F8F8F8"/>
        </a:lt1>
        <a:dk2>
          <a:srgbClr val="000000"/>
        </a:dk2>
        <a:lt2>
          <a:srgbClr val="CCCCCC"/>
        </a:lt2>
        <a:accent1>
          <a:srgbClr val="336580"/>
        </a:accent1>
        <a:accent2>
          <a:srgbClr val="7A5200"/>
        </a:accent2>
        <a:accent3>
          <a:srgbClr val="FBFBFB"/>
        </a:accent3>
        <a:accent4>
          <a:srgbClr val="000000"/>
        </a:accent4>
        <a:accent5>
          <a:srgbClr val="ADB8C0"/>
        </a:accent5>
        <a:accent6>
          <a:srgbClr val="6E4900"/>
        </a:accent6>
        <a:hlink>
          <a:srgbClr val="503F73"/>
        </a:hlink>
        <a:folHlink>
          <a:srgbClr val="1D5231"/>
        </a:folHlink>
      </a:clrScheme>
      <a:clrMap bg1="lt1" tx1="dk1" bg2="lt2" tx2="dk2" accent1="accent1" accent2="accent2" accent3="accent3" accent4="accent4" accent5="accent5" accent6="accent6" hlink="hlink" folHlink="folHlink"/>
    </a:extraClrScheme>
    <a:extraClrScheme>
      <a:clrScheme name="med_0067_slide 8">
        <a:dk1>
          <a:srgbClr val="000000"/>
        </a:dk1>
        <a:lt1>
          <a:srgbClr val="FFFFFF"/>
        </a:lt1>
        <a:dk2>
          <a:srgbClr val="000000"/>
        </a:dk2>
        <a:lt2>
          <a:srgbClr val="CCCCCC"/>
        </a:lt2>
        <a:accent1>
          <a:srgbClr val="547A31"/>
        </a:accent1>
        <a:accent2>
          <a:srgbClr val="445187"/>
        </a:accent2>
        <a:accent3>
          <a:srgbClr val="FFFFFF"/>
        </a:accent3>
        <a:accent4>
          <a:srgbClr val="000000"/>
        </a:accent4>
        <a:accent5>
          <a:srgbClr val="B3BEAD"/>
        </a:accent5>
        <a:accent6>
          <a:srgbClr val="3D497A"/>
        </a:accent6>
        <a:hlink>
          <a:srgbClr val="80334A"/>
        </a:hlink>
        <a:folHlink>
          <a:srgbClr val="6141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yin temelli öğrenme-tas sab">
  <a:themeElements>
    <a:clrScheme name="beyin temelli öğrenme-tas sa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yin temelli öğrenme-tas sab">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yin temelli öğrenme-tas sa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yin temelli öğrenme-tas sa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yin temelli öğrenme-tas sa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yin temelli öğrenme-tas sa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yin temelli öğrenme-tas sa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yin temelli öğrenme-tas sa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yin temelli öğrenme-tas sab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yin temelli öğrenme-tas sa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yin temelli öğrenme-tas sa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yin temelli öğrenme-tas sa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yin temelli öğrenme-tas sa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yin temelli öğrenme-tas sa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Origin</Template>
  <TotalTime>971</TotalTime>
  <Words>1808</Words>
  <Application>Microsoft Office PowerPoint</Application>
  <PresentationFormat>Özel</PresentationFormat>
  <Paragraphs>87</Paragraphs>
  <Slides>39</Slides>
  <Notes>0</Notes>
  <HiddenSlides>0</HiddenSlides>
  <MMClips>0</MMClips>
  <ScaleCrop>false</ScaleCrop>
  <HeadingPairs>
    <vt:vector size="4" baseType="variant">
      <vt:variant>
        <vt:lpstr>Tema</vt:lpstr>
      </vt:variant>
      <vt:variant>
        <vt:i4>2</vt:i4>
      </vt:variant>
      <vt:variant>
        <vt:lpstr>Slayt Başlıkları</vt:lpstr>
      </vt:variant>
      <vt:variant>
        <vt:i4>39</vt:i4>
      </vt:variant>
    </vt:vector>
  </HeadingPairs>
  <TitlesOfParts>
    <vt:vector size="41" baseType="lpstr">
      <vt:lpstr>med_0067_slide</vt:lpstr>
      <vt:lpstr>beyin temelli öğrenme-tas sab</vt:lpstr>
      <vt:lpstr>Beynimizin Yapısı ve Teknoloji ve Tasarım Dersi</vt:lpstr>
      <vt:lpstr>Slayt 2</vt:lpstr>
      <vt:lpstr>Beynimiz sağ ve sol olmak üzere iki yarım küreye (hemisfer) ayrılmaktadır. </vt:lpstr>
      <vt:lpstr>Slayt 4</vt:lpstr>
      <vt:lpstr>Slayt 5</vt:lpstr>
      <vt:lpstr>Slayt 6</vt:lpstr>
      <vt:lpstr>Bunun için Teknoloji ve Tasarım dersinin vizyonuna bir göz atalım…</vt:lpstr>
      <vt:lpstr>Slayt 8</vt:lpstr>
      <vt:lpstr>Slayt 9</vt:lpstr>
      <vt:lpstr>Slayt 10</vt:lpstr>
      <vt:lpstr>Slayt 11</vt:lpstr>
      <vt:lpstr>Slayt 12</vt:lpstr>
      <vt:lpstr>Slayt 13</vt:lpstr>
      <vt:lpstr>Slayt 14</vt:lpstr>
      <vt:lpstr>Slayt 15</vt:lpstr>
      <vt:lpstr>Slayt 16</vt:lpstr>
      <vt:lpstr>Slayt 17</vt:lpstr>
      <vt:lpstr>Kısaca…</vt:lpstr>
      <vt:lpstr>Ve sol lop odaklı eğitim sistemi…</vt:lpstr>
      <vt:lpstr>Ve dahası var…</vt:lpstr>
      <vt:lpstr>Slayt 21</vt:lpstr>
      <vt:lpstr>Bi düşünelim..</vt:lpstr>
      <vt:lpstr>Sabahlara kadar çalıştığımız sınavlar…</vt:lpstr>
      <vt:lpstr>Beynimizin sol lobuna bombardıman yapan ve sağ lobunu ihmal eden eğitim sisteminin sonucu ne olabilir sizce…</vt:lpstr>
      <vt:lpstr>Nasıl bir nesil yetiştirmek güzel olur!</vt:lpstr>
      <vt:lpstr>Ve bilgi...</vt:lpstr>
      <vt:lpstr>Yeni fikirler, Yenilikçi Fikirler ve İnovasyon</vt:lpstr>
      <vt:lpstr>Tarihte büyük sıçramalar yapan insanlar da, bilerek ya da bilmeyerek, beynin her iki lobunu da birlikte kullanan insanlardır. Bazı isimlerden bahsedeceğiz, bakalım tanıdık gelecek mi? Dikkatlice dinleyelim…</vt:lpstr>
      <vt:lpstr>Einstein</vt:lpstr>
      <vt:lpstr>Einstein</vt:lpstr>
      <vt:lpstr>Einstein</vt:lpstr>
      <vt:lpstr>Fatih Sultan Mehmet</vt:lpstr>
      <vt:lpstr>Fatih Sultan Mehmet</vt:lpstr>
      <vt:lpstr>Arşimed</vt:lpstr>
      <vt:lpstr>Leonardo Da Vinci</vt:lpstr>
      <vt:lpstr>Ve hayal gücünü en güzel kullanabileceğimiz dersimiz…</vt:lpstr>
      <vt:lpstr>Slayt 37</vt:lpstr>
      <vt:lpstr>Slayt 38</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www.gelisenbeyin.net</dc:title>
  <dc:creator>user</dc:creator>
  <cp:keywords>www.gelisenbeyin.net</cp:keywords>
  <dc:description>www.gelisenbeyin.net</dc:description>
  <cp:lastModifiedBy>Windows User</cp:lastModifiedBy>
  <cp:revision>50</cp:revision>
  <dcterms:created xsi:type="dcterms:W3CDTF">2012-05-11T01:45:36Z</dcterms:created>
  <dcterms:modified xsi:type="dcterms:W3CDTF">2017-06-04T22:11:16Z</dcterms:modified>
</cp:coreProperties>
</file>