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A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68" d="100"/>
          <a:sy n="68" d="100"/>
        </p:scale>
        <p:origin x="-81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576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4010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90819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5353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1545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54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00534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4059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44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35660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19.09.2018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277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625FD-39A9-4DCB-9CD0-179972920588}" type="datetimeFigureOut">
              <a:rPr lang="tr-TR" smtClean="0"/>
              <a:pPr/>
              <a:t>19.09.2018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153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elisenbeyin.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
            <a:ext cx="12192000" cy="6858000"/>
          </a:xfrm>
          <a:prstGeom prst="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p>
        </p:txBody>
      </p:sp>
      <p:sp>
        <p:nvSpPr>
          <p:cNvPr id="3" name="Akış Çizelgesi: Görüntüleme 2"/>
          <p:cNvSpPr/>
          <p:nvPr/>
        </p:nvSpPr>
        <p:spPr>
          <a:xfrm>
            <a:off x="1175658" y="551542"/>
            <a:ext cx="10784114" cy="5863771"/>
          </a:xfrm>
          <a:prstGeom prst="flowChartDisplay">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9235" y="1865526"/>
            <a:ext cx="3375982" cy="3517004"/>
          </a:xfrm>
          <a:prstGeom prst="ellipse">
            <a:avLst/>
          </a:prstGeom>
          <a:ln>
            <a:noFill/>
          </a:ln>
          <a:effectLst>
            <a:softEdge rad="112500"/>
          </a:effectLst>
        </p:spPr>
      </p:pic>
      <p:sp>
        <p:nvSpPr>
          <p:cNvPr id="8" name="Dikdörtgen 7"/>
          <p:cNvSpPr/>
          <p:nvPr/>
        </p:nvSpPr>
        <p:spPr>
          <a:xfrm>
            <a:off x="3375983" y="1772393"/>
            <a:ext cx="8376011" cy="3046988"/>
          </a:xfrm>
          <a:prstGeom prst="rect">
            <a:avLst/>
          </a:prstGeom>
        </p:spPr>
        <p:txBody>
          <a:bodyPr wrap="none">
            <a:spAutoFit/>
          </a:bodyPr>
          <a:lstStyle/>
          <a:p>
            <a:pPr algn="ctr">
              <a:lnSpc>
                <a:spcPct val="150000"/>
              </a:lnSpc>
            </a:pPr>
            <a:r>
              <a:rPr lang="tr-TR" sz="4800" b="1" dirty="0" smtClean="0">
                <a:ln w="0">
                  <a:solidFill>
                    <a:sysClr val="windowText" lastClr="000000"/>
                  </a:solidFill>
                </a:ln>
                <a:solidFill>
                  <a:srgbClr val="00B0F0"/>
                </a:solidFill>
                <a:latin typeface="Jokerman" panose="04090605060D06020702" pitchFamily="82" charset="0"/>
              </a:rPr>
              <a:t>TEKNOLOJI</a:t>
            </a:r>
            <a:r>
              <a:rPr lang="tr-TR" sz="4800" b="1" dirty="0" smtClean="0">
                <a:ln w="12700">
                  <a:solidFill>
                    <a:sysClr val="windowText" lastClr="000000"/>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ysClr val="windowText" lastClr="000000"/>
                  </a:solidFill>
                  <a:prstDash val="solid"/>
                </a:ln>
                <a:solidFill>
                  <a:srgbClr val="FF0000"/>
                </a:solidFill>
                <a:effectLst>
                  <a:outerShdw dist="38100" dir="2640000" algn="bl" rotWithShape="0">
                    <a:schemeClr val="tx2">
                      <a:lumMod val="75000"/>
                    </a:schemeClr>
                  </a:outerShdw>
                </a:effectLst>
                <a:latin typeface="Jokerman" panose="04090605060D06020702" pitchFamily="82" charset="0"/>
              </a:rPr>
              <a:t>VE</a:t>
            </a:r>
            <a:r>
              <a:rPr lang="tr-TR" sz="4800" b="1" dirty="0" smtClean="0">
                <a:ln w="12700">
                  <a:solidFill>
                    <a:sysClr val="windowText" lastClr="000000"/>
                  </a:solidFill>
                  <a:prstDash val="solid"/>
                </a:ln>
                <a:solidFill>
                  <a:srgbClr val="FFFF00"/>
                </a:solidFill>
                <a:effectLst>
                  <a:outerShdw dist="38100" dir="2640000" algn="bl" rotWithShape="0">
                    <a:schemeClr val="tx2">
                      <a:lumMod val="75000"/>
                    </a:schemeClr>
                  </a:outerShdw>
                </a:effectLst>
                <a:latin typeface="Jokerman" panose="04090605060D06020702" pitchFamily="82" charset="0"/>
              </a:rPr>
              <a:t>  </a:t>
            </a:r>
            <a:r>
              <a:rPr lang="tr-TR" sz="4800" b="1" dirty="0" smtClean="0">
                <a:ln w="12700">
                  <a:solidFill>
                    <a:sysClr val="windowText" lastClr="000000"/>
                  </a:solidFill>
                  <a:prstDash val="solid"/>
                </a:ln>
                <a:solidFill>
                  <a:schemeClr val="bg1"/>
                </a:solidFill>
                <a:effectLst>
                  <a:outerShdw dist="38100" dir="2640000" algn="bl" rotWithShape="0">
                    <a:schemeClr val="tx2">
                      <a:lumMod val="75000"/>
                    </a:schemeClr>
                  </a:outerShdw>
                </a:effectLst>
                <a:latin typeface="Jokerman" panose="04090605060D06020702" pitchFamily="82" charset="0"/>
              </a:rPr>
              <a:t>TASARIM</a:t>
            </a:r>
            <a:r>
              <a:rPr lang="tr-TR" sz="48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 </a:t>
            </a:r>
          </a:p>
          <a:p>
            <a:pPr algn="ctr">
              <a:lnSpc>
                <a:spcPct val="150000"/>
              </a:lnSpc>
            </a:pPr>
            <a:r>
              <a:rPr lang="tr-TR" sz="80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DERSI</a:t>
            </a:r>
          </a:p>
        </p:txBody>
      </p:sp>
      <p:grpSp>
        <p:nvGrpSpPr>
          <p:cNvPr id="2" name="Grup 1"/>
          <p:cNvGrpSpPr/>
          <p:nvPr/>
        </p:nvGrpSpPr>
        <p:grpSpPr>
          <a:xfrm>
            <a:off x="6941664" y="1772393"/>
            <a:ext cx="325008" cy="334479"/>
            <a:chOff x="5437163" y="3579907"/>
            <a:chExt cx="519858" cy="476010"/>
          </a:xfrm>
        </p:grpSpPr>
        <p:sp>
          <p:nvSpPr>
            <p:cNvPr id="7" name="Oval 6"/>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Oval 9"/>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grpSp>
        <p:nvGrpSpPr>
          <p:cNvPr id="9" name="Grup 8"/>
          <p:cNvGrpSpPr/>
          <p:nvPr/>
        </p:nvGrpSpPr>
        <p:grpSpPr>
          <a:xfrm>
            <a:off x="8769451" y="3057856"/>
            <a:ext cx="325008" cy="334479"/>
            <a:chOff x="5437163" y="3579907"/>
            <a:chExt cx="519858" cy="476010"/>
          </a:xfrm>
        </p:grpSpPr>
        <p:sp>
          <p:nvSpPr>
            <p:cNvPr id="11" name="Oval 10"/>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Oval 11"/>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pic>
        <p:nvPicPr>
          <p:cNvPr id="13"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5197192" y="4759373"/>
            <a:ext cx="4326637" cy="1261599"/>
          </a:xfrm>
          <a:prstGeom prst="rect">
            <a:avLst/>
          </a:prstGeom>
          <a:noFill/>
        </p:spPr>
      </p:pic>
    </p:spTree>
    <p:extLst>
      <p:ext uri="{BB962C8B-B14F-4D97-AF65-F5344CB8AC3E}">
        <p14:creationId xmlns:p14="http://schemas.microsoft.com/office/powerpoint/2010/main" xmlns="" val="218317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426291" y="1911648"/>
            <a:ext cx="9981938" cy="4708981"/>
          </a:xfrm>
          <a:prstGeom prst="rect">
            <a:avLst/>
          </a:prstGeom>
        </p:spPr>
        <p:txBody>
          <a:bodyPr wrap="square">
            <a:spAutoFit/>
          </a:bodyPr>
          <a:lstStyle/>
          <a:p>
            <a:pPr>
              <a:lnSpc>
                <a:spcPct val="150000"/>
              </a:lnSpc>
            </a:pPr>
            <a:r>
              <a:rPr lang="tr-TR" sz="2000" b="1" kern="1400" cap="all" dirty="0">
                <a:solidFill>
                  <a:srgbClr val="00B050"/>
                </a:solidFill>
                <a:latin typeface="Calibri" panose="020F0502020204030204" pitchFamily="34" charset="0"/>
              </a:rPr>
              <a:t>1-Ürün </a:t>
            </a:r>
            <a:r>
              <a:rPr lang="tr-TR" sz="2000" b="1" kern="1400" cap="all" dirty="0" err="1">
                <a:solidFill>
                  <a:srgbClr val="00B050"/>
                </a:solidFill>
                <a:latin typeface="Calibri" panose="020F0502020204030204" pitchFamily="34" charset="0"/>
              </a:rPr>
              <a:t>inovasyonu</a:t>
            </a:r>
            <a:endParaRPr lang="tr-TR" sz="2000" kern="1400" dirty="0">
              <a:solidFill>
                <a:srgbClr val="00B05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Bir işletme tarafından pazara sunulan, elle tutulup gözle görülen nesneler </a:t>
            </a:r>
            <a:r>
              <a:rPr lang="tr-TR" sz="2000" b="1" u="sng" kern="1400" dirty="0">
                <a:solidFill>
                  <a:srgbClr val="FF0000"/>
                </a:solidFill>
                <a:latin typeface="Calibri" panose="020F0502020204030204" pitchFamily="34" charset="0"/>
              </a:rPr>
              <a:t>ürün</a:t>
            </a:r>
            <a:r>
              <a:rPr lang="tr-TR" sz="2000" i="1" kern="1400" dirty="0">
                <a:solidFill>
                  <a:srgbClr val="000000"/>
                </a:solidFill>
                <a:latin typeface="Calibri" panose="020F0502020204030204" pitchFamily="34" charset="0"/>
              </a:rPr>
              <a:t> </a:t>
            </a:r>
            <a:r>
              <a:rPr lang="tr-TR" sz="2000" kern="1400" dirty="0">
                <a:solidFill>
                  <a:srgbClr val="000000"/>
                </a:solidFill>
                <a:latin typeface="Calibri" panose="020F0502020204030204" pitchFamily="34" charset="0"/>
              </a:rPr>
              <a:t>olarak adlandırılır. </a:t>
            </a:r>
            <a:endParaRPr lang="tr-TR" sz="2000" kern="1400" dirty="0" smtClean="0">
              <a:solidFill>
                <a:srgbClr val="000000"/>
              </a:solidFill>
              <a:latin typeface="Calibri" panose="020F0502020204030204" pitchFamily="34" charset="0"/>
            </a:endParaRPr>
          </a:p>
          <a:p>
            <a:pPr>
              <a:lnSpc>
                <a:spcPct val="150000"/>
              </a:lnSpc>
            </a:pPr>
            <a:r>
              <a:rPr lang="tr-TR" sz="2000" kern="1400" dirty="0" smtClean="0">
                <a:solidFill>
                  <a:srgbClr val="000000"/>
                </a:solidFill>
                <a:latin typeface="Calibri" panose="020F0502020204030204" pitchFamily="34" charset="0"/>
              </a:rPr>
              <a:t>Bir </a:t>
            </a:r>
            <a:r>
              <a:rPr lang="tr-TR" sz="2000" kern="1400" dirty="0">
                <a:solidFill>
                  <a:srgbClr val="000000"/>
                </a:solidFill>
                <a:latin typeface="Calibri" panose="020F0502020204030204" pitchFamily="34" charset="0"/>
              </a:rPr>
              <a:t>işletmenin farklı, yeni, değişik bir ürün geliştirmesi ve bunu pazara sunması </a:t>
            </a:r>
            <a:r>
              <a:rPr lang="tr-TR" sz="2000" b="1" u="sng" kern="1400" dirty="0">
                <a:solidFill>
                  <a:srgbClr val="FF0000"/>
                </a:solidFill>
                <a:latin typeface="Calibri" panose="020F0502020204030204" pitchFamily="34" charset="0"/>
              </a:rPr>
              <a:t>ürün </a:t>
            </a:r>
            <a:r>
              <a:rPr lang="tr-TR" sz="2000" b="1" u="sng" kern="1400" dirty="0" err="1">
                <a:solidFill>
                  <a:srgbClr val="FF0000"/>
                </a:solidFill>
                <a:latin typeface="Calibri" panose="020F0502020204030204" pitchFamily="34" charset="0"/>
              </a:rPr>
              <a:t>inovasyonu</a:t>
            </a:r>
            <a:r>
              <a:rPr lang="tr-TR" sz="2000" kern="1400" dirty="0">
                <a:solidFill>
                  <a:srgbClr val="000000"/>
                </a:solidFill>
                <a:latin typeface="Calibri" panose="020F0502020204030204" pitchFamily="34" charset="0"/>
              </a:rPr>
              <a:t> yapması anlamına gelir. </a:t>
            </a:r>
            <a:endParaRPr lang="tr-TR" sz="2000" kern="1400" dirty="0" smtClean="0">
              <a:solidFill>
                <a:srgbClr val="000000"/>
              </a:solidFill>
              <a:latin typeface="Calibri" panose="020F0502020204030204" pitchFamily="34" charset="0"/>
            </a:endParaRP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b="1" kern="1400" dirty="0" err="1" smtClean="0">
                <a:solidFill>
                  <a:srgbClr val="FF0000"/>
                </a:solidFill>
                <a:latin typeface="Calibri" panose="020F0502020204030204" pitchFamily="34" charset="0"/>
              </a:rPr>
              <a:t>Örneğin;</a:t>
            </a:r>
            <a:r>
              <a:rPr lang="tr-TR" sz="2000" kern="1400" dirty="0" err="1" smtClean="0">
                <a:solidFill>
                  <a:srgbClr val="000000"/>
                </a:solidFill>
                <a:latin typeface="Calibri" panose="020F0502020204030204" pitchFamily="34" charset="0"/>
              </a:rPr>
              <a:t>Şampuan</a:t>
            </a:r>
            <a:r>
              <a:rPr lang="tr-TR" sz="2000" kern="1400" dirty="0">
                <a:solidFill>
                  <a:srgbClr val="000000"/>
                </a:solidFill>
                <a:latin typeface="Calibri" panose="020F0502020204030204" pitchFamily="34" charset="0"/>
              </a:rPr>
              <a:t>, domates tohumlarının ve yumurtaların farklı ve değişik olacak şekilde geliştirilip üretilmeleriyle yapılan </a:t>
            </a:r>
            <a:r>
              <a:rPr lang="tr-TR" sz="2000" kern="1400" dirty="0" err="1">
                <a:solidFill>
                  <a:srgbClr val="000000"/>
                </a:solidFill>
                <a:latin typeface="Calibri" panose="020F0502020204030204" pitchFamily="34" charset="0"/>
              </a:rPr>
              <a:t>inovasyon</a:t>
            </a:r>
            <a:r>
              <a:rPr lang="tr-TR" sz="2000" kern="1400" dirty="0">
                <a:solidFill>
                  <a:srgbClr val="000000"/>
                </a:solidFill>
                <a:latin typeface="Calibri" panose="020F0502020204030204" pitchFamily="34" charset="0"/>
              </a:rPr>
              <a:t> </a:t>
            </a:r>
            <a:r>
              <a:rPr lang="tr-TR" sz="2000" kern="1400" dirty="0" smtClean="0">
                <a:solidFill>
                  <a:srgbClr val="000000"/>
                </a:solidFill>
                <a:latin typeface="Calibri" panose="020F0502020204030204" pitchFamily="34" charset="0"/>
              </a:rPr>
              <a:t>ürün </a:t>
            </a:r>
            <a:r>
              <a:rPr lang="tr-TR" sz="2000" kern="1400" dirty="0" err="1">
                <a:solidFill>
                  <a:srgbClr val="000000"/>
                </a:solidFill>
                <a:latin typeface="Calibri" panose="020F0502020204030204" pitchFamily="34" charset="0"/>
              </a:rPr>
              <a:t>inovasyonudur</a:t>
            </a:r>
            <a:r>
              <a:rPr lang="tr-TR" sz="2000" kern="1400" dirty="0">
                <a:solidFill>
                  <a:srgbClr val="000000"/>
                </a:solidFill>
                <a:latin typeface="Calibri" panose="020F0502020204030204" pitchFamily="34" charset="0"/>
              </a:rPr>
              <a:t>. </a:t>
            </a:r>
          </a:p>
          <a:p>
            <a:pPr>
              <a:lnSpc>
                <a:spcPct val="150000"/>
              </a:lnSpc>
            </a:pPr>
            <a:r>
              <a:rPr lang="tr-TR" sz="2000" dirty="0">
                <a:solidFill>
                  <a:srgbClr val="FF0000"/>
                </a:solidFill>
                <a:latin typeface="Calibri" panose="020F0502020204030204" pitchFamily="34" charset="0"/>
              </a:rPr>
              <a:t> </a:t>
            </a:r>
          </a:p>
          <a:p>
            <a:pPr>
              <a:lnSpc>
                <a:spcPct val="150000"/>
              </a:lnSpc>
            </a:pPr>
            <a:r>
              <a:rPr lang="tr-TR" sz="2000" kern="1400" dirty="0">
                <a:solidFill>
                  <a:srgbClr val="FF0000"/>
                </a:solidFill>
                <a:latin typeface="Calibri" panose="020F0502020204030204" pitchFamily="34" charset="0"/>
              </a:rPr>
              <a:t> </a:t>
            </a:r>
            <a:endParaRPr lang="tr-TR" sz="2000" dirty="0">
              <a:solidFill>
                <a:srgbClr val="FF0000"/>
              </a:solidFill>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spTree>
    <p:extLst>
      <p:ext uri="{BB962C8B-B14F-4D97-AF65-F5344CB8AC3E}">
        <p14:creationId xmlns:p14="http://schemas.microsoft.com/office/powerpoint/2010/main" xmlns="" val="4111111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440806" y="1727199"/>
            <a:ext cx="9981938" cy="4247317"/>
          </a:xfrm>
          <a:prstGeom prst="rect">
            <a:avLst/>
          </a:prstGeom>
        </p:spPr>
        <p:txBody>
          <a:bodyPr wrap="square">
            <a:spAutoFit/>
          </a:bodyPr>
          <a:lstStyle/>
          <a:p>
            <a:pPr>
              <a:lnSpc>
                <a:spcPct val="150000"/>
              </a:lnSpc>
            </a:pPr>
            <a:r>
              <a:rPr lang="tr-TR" sz="2000" b="1" kern="1400" cap="all" dirty="0">
                <a:solidFill>
                  <a:srgbClr val="00B050"/>
                </a:solidFill>
                <a:latin typeface="Calibri" panose="020F0502020204030204" pitchFamily="34" charset="0"/>
              </a:rPr>
              <a:t>2-Hizmet </a:t>
            </a:r>
            <a:r>
              <a:rPr lang="tr-TR" sz="2000" b="1" kern="1400" cap="all" dirty="0" err="1">
                <a:solidFill>
                  <a:srgbClr val="00B050"/>
                </a:solidFill>
                <a:latin typeface="Calibri" panose="020F0502020204030204" pitchFamily="34" charset="0"/>
              </a:rPr>
              <a:t>inovasyonu</a:t>
            </a:r>
            <a:endParaRPr lang="tr-TR" sz="2000" kern="1400" dirty="0">
              <a:solidFill>
                <a:srgbClr val="00B05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Bir işletme tarafından pazara sunulan, alıcılara sağlanan faydalar </a:t>
            </a:r>
            <a:r>
              <a:rPr lang="tr-TR" sz="2000" i="1" kern="1400" dirty="0">
                <a:solidFill>
                  <a:srgbClr val="000000"/>
                </a:solidFill>
                <a:latin typeface="Calibri" panose="020F0502020204030204" pitchFamily="34" charset="0"/>
              </a:rPr>
              <a:t>hizmet </a:t>
            </a:r>
            <a:r>
              <a:rPr lang="tr-TR" sz="2000" kern="1400" dirty="0">
                <a:solidFill>
                  <a:srgbClr val="000000"/>
                </a:solidFill>
                <a:latin typeface="Calibri" panose="020F0502020204030204" pitchFamily="34" charset="0"/>
              </a:rPr>
              <a:t>olarak adlandırılır. İşletmeler hem ürün hem de hizmet sunabildikleri gibi sadece ürün veya sadece hizmet sunabilirler. </a:t>
            </a:r>
          </a:p>
          <a:p>
            <a:pPr>
              <a:lnSpc>
                <a:spcPct val="150000"/>
              </a:lnSpc>
            </a:pPr>
            <a:r>
              <a:rPr lang="tr-TR" sz="2000" kern="1400" dirty="0" smtClean="0">
                <a:solidFill>
                  <a:srgbClr val="FF0000"/>
                </a:solidFill>
                <a:latin typeface="Calibri" panose="020F0502020204030204" pitchFamily="34" charset="0"/>
              </a:rPr>
              <a:t>Örneğin; </a:t>
            </a:r>
            <a:r>
              <a:rPr lang="tr-TR" sz="2000" kern="1400" dirty="0">
                <a:solidFill>
                  <a:srgbClr val="000000"/>
                </a:solidFill>
                <a:latin typeface="Calibri" panose="020F0502020204030204" pitchFamily="34" charset="0"/>
              </a:rPr>
              <a:t>hastaneler ve oteller genellikle sadece hizmet sunarlar. Ama restoranlar hem hizmet hem de ürün sunarlar (Yemekler onların ürünleridir.).</a:t>
            </a: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dirty="0">
                <a:solidFill>
                  <a:srgbClr val="FF0000"/>
                </a:solidFill>
                <a:latin typeface="Calibri" panose="020F0502020204030204" pitchFamily="34" charset="0"/>
              </a:rPr>
              <a:t> </a:t>
            </a:r>
          </a:p>
          <a:p>
            <a:pPr>
              <a:lnSpc>
                <a:spcPct val="150000"/>
              </a:lnSpc>
            </a:pPr>
            <a:r>
              <a:rPr lang="tr-TR" sz="2000" kern="1400" dirty="0">
                <a:solidFill>
                  <a:srgbClr val="FF0000"/>
                </a:solidFill>
                <a:latin typeface="Calibri" panose="020F0502020204030204" pitchFamily="34" charset="0"/>
              </a:rPr>
              <a:t> </a:t>
            </a:r>
            <a:endParaRPr lang="tr-TR" sz="2000" dirty="0">
              <a:solidFill>
                <a:srgbClr val="FF0000"/>
              </a:solidFill>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spTree>
    <p:extLst>
      <p:ext uri="{BB962C8B-B14F-4D97-AF65-F5344CB8AC3E}">
        <p14:creationId xmlns:p14="http://schemas.microsoft.com/office/powerpoint/2010/main" xmlns="" val="1104009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292220" y="1327288"/>
            <a:ext cx="9981938" cy="5632311"/>
          </a:xfrm>
          <a:prstGeom prst="rect">
            <a:avLst/>
          </a:prstGeom>
        </p:spPr>
        <p:txBody>
          <a:bodyPr wrap="square">
            <a:spAutoFit/>
          </a:bodyPr>
          <a:lstStyle/>
          <a:p>
            <a:pPr>
              <a:lnSpc>
                <a:spcPct val="150000"/>
              </a:lnSpc>
            </a:pPr>
            <a:r>
              <a:rPr lang="tr-TR" sz="2000" kern="1400" dirty="0">
                <a:solidFill>
                  <a:srgbClr val="000000"/>
                </a:solidFill>
                <a:latin typeface="Calibri" panose="020F0502020204030204" pitchFamily="34" charset="0"/>
              </a:rPr>
              <a:t>Bir bilgisayar üreticisi ürün sunar; bilgisayar onun ürünüdür. Ama sattığı bilgisayarı evimize kadar teslim ederse veya daha sonra bunun bakımını ve tamirini yaparsa hizmet sunmuş olur. </a:t>
            </a: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Bir hastanenin hastalarına elden vermekte olduğu tahlil sonuçlarını internetten veriyor olması bir hizmet </a:t>
            </a:r>
            <a:r>
              <a:rPr lang="tr-TR" sz="2000" kern="1400" dirty="0" err="1">
                <a:solidFill>
                  <a:srgbClr val="000000"/>
                </a:solidFill>
                <a:latin typeface="Calibri" panose="020F0502020204030204" pitchFamily="34" charset="0"/>
              </a:rPr>
              <a:t>inovasyonudur</a:t>
            </a:r>
            <a:r>
              <a:rPr lang="tr-TR" sz="2000" kern="1400" dirty="0">
                <a:solidFill>
                  <a:srgbClr val="000000"/>
                </a:solidFill>
                <a:latin typeface="Calibri" panose="020F0502020204030204" pitchFamily="34" charset="0"/>
              </a:rPr>
              <a:t>. Böylece, hastalarının işini kolaylaştırmış; tahlil sonuçlarını almak için hastaneye gitme zahmetinden kurtarmış olur. </a:t>
            </a: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Böyle bir hizmet sunduğu için de uzak mesafelerde oturan ya da işleri çok yoğun olan hastalar, bu hizmeti sunmayan diğer hastanelere gitmek yerine, o hastaneye gitmeyi tercih ederler.</a:t>
            </a:r>
          </a:p>
          <a:p>
            <a:pPr>
              <a:lnSpc>
                <a:spcPct val="150000"/>
              </a:lnSpc>
            </a:pPr>
            <a:endParaRPr lang="tr-TR" sz="2000" kern="1400" dirty="0">
              <a:solidFill>
                <a:srgbClr val="000000"/>
              </a:solidFill>
              <a:latin typeface="Calibri" panose="020F0502020204030204" pitchFamily="34" charset="0"/>
            </a:endParaRPr>
          </a:p>
          <a:p>
            <a:pPr>
              <a:lnSpc>
                <a:spcPct val="150000"/>
              </a:lnSpc>
            </a:pPr>
            <a:r>
              <a:rPr lang="tr-TR" sz="2000" dirty="0">
                <a:solidFill>
                  <a:srgbClr val="FF0000"/>
                </a:solidFill>
                <a:latin typeface="Calibri" panose="020F0502020204030204" pitchFamily="34" charset="0"/>
              </a:rPr>
              <a:t> </a:t>
            </a:r>
          </a:p>
          <a:p>
            <a:pPr>
              <a:lnSpc>
                <a:spcPct val="150000"/>
              </a:lnSpc>
            </a:pPr>
            <a:r>
              <a:rPr lang="tr-TR" sz="2000" kern="1400" dirty="0">
                <a:solidFill>
                  <a:srgbClr val="FF0000"/>
                </a:solidFill>
                <a:latin typeface="Calibri" panose="020F0502020204030204" pitchFamily="34" charset="0"/>
              </a:rPr>
              <a:t> </a:t>
            </a:r>
            <a:endParaRPr lang="tr-TR" sz="2000" dirty="0">
              <a:solidFill>
                <a:srgbClr val="FF0000"/>
              </a:solidFill>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spTree>
    <p:extLst>
      <p:ext uri="{BB962C8B-B14F-4D97-AF65-F5344CB8AC3E}">
        <p14:creationId xmlns:p14="http://schemas.microsoft.com/office/powerpoint/2010/main" xmlns="" val="822327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292220" y="1327288"/>
            <a:ext cx="9981938" cy="5170646"/>
          </a:xfrm>
          <a:prstGeom prst="rect">
            <a:avLst/>
          </a:prstGeom>
        </p:spPr>
        <p:txBody>
          <a:bodyPr wrap="square">
            <a:spAutoFit/>
          </a:bodyPr>
          <a:lstStyle/>
          <a:p>
            <a:pPr>
              <a:lnSpc>
                <a:spcPct val="150000"/>
              </a:lnSpc>
            </a:pPr>
            <a:r>
              <a:rPr lang="tr-TR" sz="2000" b="1" kern="1400" cap="all" dirty="0">
                <a:solidFill>
                  <a:srgbClr val="000000"/>
                </a:solidFill>
                <a:latin typeface="Calibri" panose="020F0502020204030204" pitchFamily="34" charset="0"/>
              </a:rPr>
              <a:t> </a:t>
            </a:r>
            <a:r>
              <a:rPr lang="tr-TR" sz="2000" b="1" kern="1400" cap="all" dirty="0">
                <a:solidFill>
                  <a:srgbClr val="00B050"/>
                </a:solidFill>
                <a:latin typeface="Calibri" panose="020F0502020204030204" pitchFamily="34" charset="0"/>
              </a:rPr>
              <a:t>3-Pazarlama </a:t>
            </a:r>
            <a:r>
              <a:rPr lang="tr-TR" sz="2000" b="1" kern="1400" cap="all" dirty="0" err="1">
                <a:solidFill>
                  <a:srgbClr val="00B050"/>
                </a:solidFill>
                <a:latin typeface="Calibri" panose="020F0502020204030204" pitchFamily="34" charset="0"/>
              </a:rPr>
              <a:t>inovasyonu</a:t>
            </a:r>
            <a:endParaRPr lang="tr-TR" sz="2000" kern="1400" dirty="0">
              <a:solidFill>
                <a:srgbClr val="00B05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Ürün ve hizmetler pazara ( alıcı ve tüketici ) sunulmak amacıyla geliştirilir ve üretilir. Ürün ve hizmetlerin daha çok satılması için daha fazla sayıda müşteri çekebiliyor olması gerekir.</a:t>
            </a:r>
          </a:p>
          <a:p>
            <a:pPr>
              <a:lnSpc>
                <a:spcPct val="150000"/>
              </a:lnSpc>
            </a:pPr>
            <a:r>
              <a:rPr lang="tr-TR" sz="2000" kern="1400" dirty="0">
                <a:solidFill>
                  <a:srgbClr val="000000"/>
                </a:solidFill>
                <a:latin typeface="Calibri" panose="020F0502020204030204" pitchFamily="34" charset="0"/>
              </a:rPr>
              <a:t>Daha fazla müşteri çekebilmek için ürün ve hizmetlerde farklı, değişik ve yeni tasarımların ve pazarlama yöntemlerinin geliştirilip kullanılması pazarlama </a:t>
            </a:r>
            <a:r>
              <a:rPr lang="tr-TR" sz="2000" kern="1400" dirty="0" err="1">
                <a:solidFill>
                  <a:srgbClr val="000000"/>
                </a:solidFill>
                <a:latin typeface="Calibri" panose="020F0502020204030204" pitchFamily="34" charset="0"/>
              </a:rPr>
              <a:t>inovasyonu</a:t>
            </a:r>
            <a:r>
              <a:rPr lang="tr-TR" sz="2000" kern="1400" dirty="0">
                <a:solidFill>
                  <a:srgbClr val="000000"/>
                </a:solidFill>
                <a:latin typeface="Calibri" panose="020F0502020204030204" pitchFamily="34" charset="0"/>
              </a:rPr>
              <a:t> olarak adlandırılır. </a:t>
            </a:r>
          </a:p>
          <a:p>
            <a:pPr>
              <a:lnSpc>
                <a:spcPct val="150000"/>
              </a:lnSpc>
            </a:pPr>
            <a:r>
              <a:rPr lang="tr-TR" sz="2000" kern="1400" dirty="0">
                <a:solidFill>
                  <a:srgbClr val="000000"/>
                </a:solidFill>
                <a:latin typeface="Calibri" panose="020F0502020204030204" pitchFamily="34" charset="0"/>
              </a:rPr>
              <a:t> </a:t>
            </a:r>
          </a:p>
          <a:p>
            <a:pPr>
              <a:lnSpc>
                <a:spcPct val="150000"/>
              </a:lnSpc>
            </a:pPr>
            <a:r>
              <a:rPr lang="tr-TR" sz="2000" kern="1400" dirty="0">
                <a:solidFill>
                  <a:srgbClr val="FF0000"/>
                </a:solidFill>
                <a:latin typeface="Calibri" panose="020F0502020204030204" pitchFamily="34" charset="0"/>
              </a:rPr>
              <a:t>Örneğin; </a:t>
            </a:r>
            <a:r>
              <a:rPr lang="tr-TR" sz="2000" kern="1400" dirty="0" err="1">
                <a:solidFill>
                  <a:srgbClr val="000000"/>
                </a:solidFill>
                <a:latin typeface="Calibri" panose="020F0502020204030204" pitchFamily="34" charset="0"/>
              </a:rPr>
              <a:t>Omega</a:t>
            </a:r>
            <a:r>
              <a:rPr lang="tr-TR" sz="2000" kern="1400" dirty="0">
                <a:solidFill>
                  <a:srgbClr val="000000"/>
                </a:solidFill>
                <a:latin typeface="Calibri" panose="020F0502020204030204" pitchFamily="34" charset="0"/>
              </a:rPr>
              <a:t> 3’lü yumurtaları çocukların ilgisini çekecek ve onları yumurta </a:t>
            </a:r>
            <a:r>
              <a:rPr lang="tr-TR" sz="2000" kern="1400" dirty="0" smtClean="0">
                <a:solidFill>
                  <a:srgbClr val="000000"/>
                </a:solidFill>
                <a:latin typeface="Calibri" panose="020F0502020204030204" pitchFamily="34" charset="0"/>
              </a:rPr>
              <a:t>yemeye </a:t>
            </a:r>
            <a:r>
              <a:rPr lang="tr-TR" sz="2000" kern="1400" dirty="0">
                <a:solidFill>
                  <a:srgbClr val="000000"/>
                </a:solidFill>
                <a:latin typeface="Calibri" panose="020F0502020204030204" pitchFamily="34" charset="0"/>
              </a:rPr>
              <a:t>özendirecek şekilde değişik paketlerde pazara sunan tasarımcı , pazarlama </a:t>
            </a:r>
            <a:r>
              <a:rPr lang="tr-TR" sz="2000" kern="1400" dirty="0" err="1">
                <a:solidFill>
                  <a:srgbClr val="000000"/>
                </a:solidFill>
                <a:latin typeface="Calibri" panose="020F0502020204030204" pitchFamily="34" charset="0"/>
              </a:rPr>
              <a:t>inovasyonu</a:t>
            </a:r>
            <a:r>
              <a:rPr lang="tr-TR" sz="2000" kern="1400" dirty="0">
                <a:solidFill>
                  <a:srgbClr val="000000"/>
                </a:solidFill>
                <a:latin typeface="Calibri" panose="020F0502020204030204" pitchFamily="34" charset="0"/>
              </a:rPr>
              <a:t> yapmış olur. </a:t>
            </a:r>
          </a:p>
          <a:p>
            <a:pPr>
              <a:lnSpc>
                <a:spcPct val="150000"/>
              </a:lnSpc>
            </a:pPr>
            <a:r>
              <a:rPr lang="tr-TR" sz="2000" dirty="0">
                <a:solidFill>
                  <a:srgbClr val="FF0000"/>
                </a:solidFill>
                <a:latin typeface="Calibri" panose="020F0502020204030204" pitchFamily="34" charset="0"/>
              </a:rPr>
              <a:t> </a:t>
            </a:r>
          </a:p>
          <a:p>
            <a:pPr>
              <a:lnSpc>
                <a:spcPct val="150000"/>
              </a:lnSpc>
            </a:pPr>
            <a:r>
              <a:rPr lang="tr-TR" sz="2000" kern="1400" dirty="0">
                <a:solidFill>
                  <a:srgbClr val="FF0000"/>
                </a:solidFill>
                <a:latin typeface="Calibri" panose="020F0502020204030204" pitchFamily="34" charset="0"/>
              </a:rPr>
              <a:t> </a:t>
            </a:r>
            <a:endParaRPr lang="tr-TR" sz="2000" dirty="0">
              <a:solidFill>
                <a:srgbClr val="FF0000"/>
              </a:solidFill>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spTree>
    <p:extLst>
      <p:ext uri="{BB962C8B-B14F-4D97-AF65-F5344CB8AC3E}">
        <p14:creationId xmlns:p14="http://schemas.microsoft.com/office/powerpoint/2010/main" xmlns="" val="1241127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292220" y="3366646"/>
            <a:ext cx="9981938" cy="646331"/>
          </a:xfrm>
          <a:prstGeom prst="rect">
            <a:avLst/>
          </a:prstGeom>
        </p:spPr>
        <p:txBody>
          <a:bodyPr wrap="square">
            <a:spAutoFit/>
          </a:bodyPr>
          <a:lstStyle/>
          <a:p>
            <a:pPr algn="ctr"/>
            <a:r>
              <a:rPr lang="tr-TR" sz="3600" b="1" dirty="0">
                <a:ln w="0"/>
                <a:solidFill>
                  <a:srgbClr val="7030A0"/>
                </a:solidFill>
                <a:latin typeface="Calibri" panose="020F0502020204030204" pitchFamily="34" charset="0"/>
              </a:rPr>
              <a:t>İNOVASYON SÜRECİ</a:t>
            </a:r>
            <a:endParaRPr lang="en-US" sz="3600" b="1" dirty="0">
              <a:ln w="0"/>
              <a:solidFill>
                <a:srgbClr val="7030A0"/>
              </a:solidFill>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spTree>
    <p:extLst>
      <p:ext uri="{BB962C8B-B14F-4D97-AF65-F5344CB8AC3E}">
        <p14:creationId xmlns:p14="http://schemas.microsoft.com/office/powerpoint/2010/main" xmlns="" val="96546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pSp>
        <p:nvGrpSpPr>
          <p:cNvPr id="6" name="Group 2"/>
          <p:cNvGrpSpPr>
            <a:grpSpLocks/>
          </p:cNvGrpSpPr>
          <p:nvPr/>
        </p:nvGrpSpPr>
        <p:grpSpPr bwMode="auto">
          <a:xfrm>
            <a:off x="1320800" y="653143"/>
            <a:ext cx="10334171" cy="6037943"/>
            <a:chOff x="102429254" y="106597470"/>
            <a:chExt cx="8405964" cy="6513650"/>
          </a:xfrm>
        </p:grpSpPr>
        <p:pic>
          <p:nvPicPr>
            <p:cNvPr id="7" name="Picture 3" descr="innovativeproce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090621" y="106597470"/>
              <a:ext cx="6596429" cy="6513650"/>
            </a:xfrm>
            <a:prstGeom prst="rect">
              <a:avLst/>
            </a:prstGeom>
            <a:noFill/>
            <a:ln w="25400" algn="ctr">
              <a:no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8" name="AutoShape 4"/>
            <p:cNvSpPr>
              <a:spLocks noChangeArrowheads="1"/>
            </p:cNvSpPr>
            <p:nvPr/>
          </p:nvSpPr>
          <p:spPr bwMode="auto">
            <a:xfrm>
              <a:off x="105717975" y="106651425"/>
              <a:ext cx="4783747" cy="1104900"/>
            </a:xfrm>
            <a:prstGeom prst="roundRect">
              <a:avLst>
                <a:gd name="adj" fmla="val 16667"/>
              </a:avLst>
            </a:prstGeom>
            <a:solidFill>
              <a:srgbClr val="FFFFFF"/>
            </a:solidFill>
            <a:ln w="12700" algn="ctr">
              <a:noFill/>
              <a:prstDash val="dashDot"/>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1" i="0" u="none" strike="noStrike" cap="none" normalizeH="0" baseline="0" dirty="0" smtClean="0">
                  <a:ln>
                    <a:noFill/>
                  </a:ln>
                  <a:solidFill>
                    <a:srgbClr val="FF0000"/>
                  </a:solidFill>
                  <a:effectLst/>
                  <a:latin typeface="Calibri" panose="020F0502020204030204" pitchFamily="34" charset="0"/>
                </a:rPr>
                <a:t>GÖZLEM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Calibri" panose="020F0502020204030204" pitchFamily="34" charset="0"/>
                </a:rPr>
                <a:t>BİR ÜRÜN VEYA </a:t>
              </a:r>
              <a:r>
                <a:rPr kumimoji="0" lang="tr-TR" altLang="en-US" sz="2000" b="0" i="0" u="none" strike="noStrike" cap="none" normalizeH="0" dirty="0" smtClean="0">
                  <a:ln>
                    <a:noFill/>
                  </a:ln>
                  <a:solidFill>
                    <a:srgbClr val="000000"/>
                  </a:solidFill>
                  <a:effectLst/>
                  <a:latin typeface="Calibri" panose="020F0502020204030204" pitchFamily="34" charset="0"/>
                </a:rPr>
                <a:t> </a:t>
              </a:r>
              <a:r>
                <a:rPr kumimoji="0" lang="tr-TR" altLang="en-US" sz="2000" b="0" i="0" u="none" strike="noStrike" cap="none" normalizeH="0" baseline="0" dirty="0" smtClean="0">
                  <a:ln>
                    <a:noFill/>
                  </a:ln>
                  <a:solidFill>
                    <a:srgbClr val="000000"/>
                  </a:solidFill>
                  <a:effectLst/>
                  <a:latin typeface="Calibri" panose="020F0502020204030204" pitchFamily="34" charset="0"/>
                </a:rPr>
                <a:t>SORUNUN ELE ALIN</a:t>
              </a:r>
              <a:endParaRPr kumimoji="0" lang="en-US" altLang="en-US" sz="2000" b="0" i="0" u="none" strike="noStrike" cap="none" normalizeH="0" baseline="0" dirty="0" smtClean="0">
                <a:ln>
                  <a:noFill/>
                </a:ln>
                <a:solidFill>
                  <a:schemeClr val="tx1"/>
                </a:solidFill>
                <a:effectLst/>
                <a:latin typeface="Calibri" panose="020F0502020204030204" pitchFamily="34" charset="0"/>
              </a:endParaRPr>
            </a:p>
          </p:txBody>
        </p:sp>
        <p:sp>
          <p:nvSpPr>
            <p:cNvPr id="9" name="AutoShape 5"/>
            <p:cNvSpPr>
              <a:spLocks noChangeArrowheads="1"/>
            </p:cNvSpPr>
            <p:nvPr/>
          </p:nvSpPr>
          <p:spPr bwMode="auto">
            <a:xfrm>
              <a:off x="102429254" y="108070650"/>
              <a:ext cx="2717221" cy="1143000"/>
            </a:xfrm>
            <a:prstGeom prst="roundRect">
              <a:avLst>
                <a:gd name="adj" fmla="val 16667"/>
              </a:avLst>
            </a:prstGeom>
            <a:solidFill>
              <a:srgbClr val="FFFFFF"/>
            </a:solidFill>
            <a:ln w="12700" algn="ctr">
              <a:noFill/>
              <a:prstDash val="dashDot"/>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1" i="0" u="none" strike="noStrike" cap="none" normalizeH="0" baseline="0" dirty="0" smtClean="0">
                  <a:ln>
                    <a:noFill/>
                  </a:ln>
                  <a:solidFill>
                    <a:srgbClr val="FF0000"/>
                  </a:solidFill>
                  <a:effectLst/>
                  <a:latin typeface="Calibri" panose="020F0502020204030204" pitchFamily="34" charset="0"/>
                </a:rPr>
                <a:t>REVİZE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Calibri" panose="020F0502020204030204" pitchFamily="34" charset="0"/>
                </a:rPr>
                <a:t>FİKRİ YENİLEMEK</a:t>
              </a:r>
              <a:endParaRPr kumimoji="0" lang="en-US" altLang="en-US" sz="2000" b="0" i="0" u="none" strike="noStrike" cap="none" normalizeH="0" baseline="0" dirty="0" smtClean="0">
                <a:ln>
                  <a:noFill/>
                </a:ln>
                <a:solidFill>
                  <a:schemeClr val="tx1"/>
                </a:solidFill>
                <a:effectLst/>
                <a:latin typeface="Calibri" panose="020F0502020204030204" pitchFamily="34" charset="0"/>
              </a:endParaRPr>
            </a:p>
          </p:txBody>
        </p:sp>
        <p:sp>
          <p:nvSpPr>
            <p:cNvPr id="10" name="AutoShape 6"/>
            <p:cNvSpPr>
              <a:spLocks noChangeArrowheads="1"/>
            </p:cNvSpPr>
            <p:nvPr/>
          </p:nvSpPr>
          <p:spPr bwMode="auto">
            <a:xfrm>
              <a:off x="108010651" y="109375576"/>
              <a:ext cx="2824567" cy="962026"/>
            </a:xfrm>
            <a:prstGeom prst="roundRect">
              <a:avLst>
                <a:gd name="adj" fmla="val 16667"/>
              </a:avLst>
            </a:prstGeom>
            <a:solidFill>
              <a:srgbClr val="FFFFFF"/>
            </a:solidFill>
            <a:ln w="12700" algn="ctr">
              <a:noFill/>
              <a:prstDash val="dashDot"/>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1" i="0" u="none" strike="noStrike" cap="none" normalizeH="0" baseline="0" dirty="0" smtClean="0">
                  <a:ln>
                    <a:noFill/>
                  </a:ln>
                  <a:solidFill>
                    <a:srgbClr val="FF0000"/>
                  </a:solidFill>
                  <a:effectLst/>
                  <a:latin typeface="Calibri" panose="020F0502020204030204" pitchFamily="34" charset="0"/>
                </a:rPr>
                <a:t>İRDELEMEK</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Calibri" panose="020F0502020204030204" pitchFamily="34" charset="0"/>
                </a:rPr>
                <a:t>SORULAR SORMAK</a:t>
              </a:r>
              <a:endParaRPr kumimoji="0" lang="en-US" altLang="en-US" sz="2000" b="0" i="0" u="none" strike="noStrike" cap="none" normalizeH="0" baseline="0" dirty="0" smtClean="0">
                <a:ln>
                  <a:noFill/>
                </a:ln>
                <a:solidFill>
                  <a:schemeClr val="tx1"/>
                </a:solidFill>
                <a:effectLst/>
                <a:latin typeface="Calibri" panose="020F0502020204030204" pitchFamily="34" charset="0"/>
              </a:endParaRPr>
            </a:p>
          </p:txBody>
        </p:sp>
        <p:sp>
          <p:nvSpPr>
            <p:cNvPr id="11" name="AutoShape 7"/>
            <p:cNvSpPr>
              <a:spLocks noChangeArrowheads="1"/>
            </p:cNvSpPr>
            <p:nvPr/>
          </p:nvSpPr>
          <p:spPr bwMode="auto">
            <a:xfrm>
              <a:off x="102429256" y="110518576"/>
              <a:ext cx="2576428" cy="1485900"/>
            </a:xfrm>
            <a:prstGeom prst="roundRect">
              <a:avLst>
                <a:gd name="adj" fmla="val 16667"/>
              </a:avLst>
            </a:prstGeom>
            <a:solidFill>
              <a:srgbClr val="FFFFFF"/>
            </a:solidFill>
            <a:ln w="12700" algn="ctr">
              <a:noFill/>
              <a:prstDash val="dashDot"/>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tr-TR" altLang="en-US" sz="2000" b="1" i="0" u="none" strike="noStrike" cap="none" normalizeH="0" baseline="0" dirty="0" smtClean="0">
                  <a:ln>
                    <a:noFill/>
                  </a:ln>
                  <a:solidFill>
                    <a:srgbClr val="FF0000"/>
                  </a:solidFill>
                  <a:effectLst/>
                  <a:latin typeface="Calibri" panose="020F0502020204030204" pitchFamily="34" charset="0"/>
                </a:rPr>
                <a:t>OLUŞTURMA</a:t>
              </a:r>
            </a:p>
            <a:p>
              <a:pPr marL="0" marR="0" lvl="0" indent="0" algn="ctr" defTabSz="914400" rtl="0" eaLnBrk="0" fontAlgn="base" latinLnBrk="0" hangingPunct="0">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Calibri" panose="020F0502020204030204" pitchFamily="34" charset="0"/>
                </a:rPr>
                <a:t>FİKRİN YAPIMI </a:t>
              </a:r>
            </a:p>
            <a:p>
              <a:pPr marL="0" marR="0" lvl="0" indent="0" algn="ctr" defTabSz="914400" rtl="0" eaLnBrk="0" fontAlgn="base" latinLnBrk="0" hangingPunct="0">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Calibri" panose="020F0502020204030204" pitchFamily="34" charset="0"/>
                </a:rPr>
                <a:t>PROTOTİPLEME</a:t>
              </a:r>
            </a:p>
          </p:txBody>
        </p:sp>
        <p:sp>
          <p:nvSpPr>
            <p:cNvPr id="12" name="AutoShape 8"/>
            <p:cNvSpPr>
              <a:spLocks noChangeArrowheads="1"/>
            </p:cNvSpPr>
            <p:nvPr/>
          </p:nvSpPr>
          <p:spPr bwMode="auto">
            <a:xfrm>
              <a:off x="106848114" y="111413781"/>
              <a:ext cx="3250632" cy="1520760"/>
            </a:xfrm>
            <a:prstGeom prst="roundRect">
              <a:avLst>
                <a:gd name="adj" fmla="val 16667"/>
              </a:avLst>
            </a:prstGeom>
            <a:solidFill>
              <a:srgbClr val="FFFFFF"/>
            </a:solidFill>
            <a:ln w="12700" algn="ctr">
              <a:noFill/>
              <a:prstDash val="dashDot"/>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ct val="0"/>
                </a:spcBef>
                <a:spcAft>
                  <a:spcPct val="0"/>
                </a:spcAft>
                <a:buClrTx/>
                <a:buSzTx/>
                <a:buFontTx/>
                <a:buNone/>
                <a:tabLst/>
              </a:pPr>
              <a:r>
                <a:rPr kumimoji="0" lang="tr-TR" altLang="en-US" sz="2000" b="1" i="0" u="none" strike="noStrike" cap="none" normalizeH="0" baseline="0" dirty="0" smtClean="0">
                  <a:ln>
                    <a:noFill/>
                  </a:ln>
                  <a:solidFill>
                    <a:srgbClr val="FF0000"/>
                  </a:solidFill>
                  <a:effectLst/>
                  <a:latin typeface="Calibri" panose="020F0502020204030204" pitchFamily="34" charset="0"/>
                </a:rPr>
                <a:t>GELİŞTİRME</a:t>
              </a:r>
            </a:p>
            <a:p>
              <a:pPr marL="0" marR="0" lvl="0" indent="0" algn="ctr" defTabSz="914400" rtl="0" eaLnBrk="0" fontAlgn="base" latinLnBrk="0" hangingPunct="0">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Calibri" panose="020F0502020204030204" pitchFamily="34" charset="0"/>
                </a:rPr>
                <a:t>FİKRİ OLUŞTURMA İÇİN </a:t>
              </a:r>
            </a:p>
            <a:p>
              <a:pPr marL="0" marR="0" lvl="0" indent="0" algn="ctr" defTabSz="914400" rtl="0" eaLnBrk="0" fontAlgn="base" latinLnBrk="0" hangingPunct="0">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Calibri" panose="020F0502020204030204" pitchFamily="34" charset="0"/>
                </a:rPr>
                <a:t>DENMELER YAPMA</a:t>
              </a:r>
              <a:endParaRPr kumimoji="0" lang="en-US" altLang="en-US" sz="2000" b="0" i="0" u="none" strike="noStrike" cap="none" normalizeH="0" baseline="0" dirty="0" smtClean="0">
                <a:ln>
                  <a:noFill/>
                </a:ln>
                <a:solidFill>
                  <a:schemeClr val="tx1"/>
                </a:solidFill>
                <a:effectLst/>
                <a:latin typeface="Calibri" panose="020F0502020204030204" pitchFamily="34" charset="0"/>
              </a:endParaRPr>
            </a:p>
          </p:txBody>
        </p:sp>
      </p:grpSp>
    </p:spTree>
    <p:extLst>
      <p:ext uri="{BB962C8B-B14F-4D97-AF65-F5344CB8AC3E}">
        <p14:creationId xmlns:p14="http://schemas.microsoft.com/office/powerpoint/2010/main" xmlns="" val="865830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494971" y="2344088"/>
            <a:ext cx="7649029" cy="2400657"/>
          </a:xfrm>
          <a:prstGeom prst="rect">
            <a:avLst/>
          </a:prstGeom>
        </p:spPr>
        <p:txBody>
          <a:bodyPr wrap="square">
            <a:spAutoFit/>
          </a:bodyPr>
          <a:lstStyle/>
          <a:p>
            <a:pPr>
              <a:lnSpc>
                <a:spcPct val="150000"/>
              </a:lnSpc>
            </a:pPr>
            <a:r>
              <a:rPr lang="tr-TR" sz="2000" b="1" kern="1400" dirty="0">
                <a:solidFill>
                  <a:srgbClr val="00B0F0"/>
                </a:solidFill>
                <a:latin typeface="Calibri" panose="020F0502020204030204" pitchFamily="34" charset="0"/>
              </a:rPr>
              <a:t>İNOVASYON ÖZET OLARAK </a:t>
            </a:r>
          </a:p>
          <a:p>
            <a:pPr>
              <a:lnSpc>
                <a:spcPct val="200000"/>
              </a:lnSpc>
            </a:pPr>
            <a:r>
              <a:rPr lang="tr-TR" sz="2000" kern="1400" dirty="0">
                <a:solidFill>
                  <a:srgbClr val="000000"/>
                </a:solidFill>
                <a:latin typeface="Calibri" panose="020F0502020204030204" pitchFamily="34" charset="0"/>
              </a:rPr>
              <a:t>1-Kavram olarak; (yenilikçilik-yenilik) </a:t>
            </a:r>
          </a:p>
          <a:p>
            <a:pPr>
              <a:lnSpc>
                <a:spcPct val="200000"/>
              </a:lnSpc>
            </a:pPr>
            <a:r>
              <a:rPr lang="tr-TR" sz="2000" kern="1400" dirty="0">
                <a:solidFill>
                  <a:srgbClr val="000000"/>
                </a:solidFill>
                <a:latin typeface="Calibri" panose="020F0502020204030204" pitchFamily="34" charset="0"/>
              </a:rPr>
              <a:t>2-Süreç olarak; (yenilemeyi / yenilenmeyi) </a:t>
            </a:r>
          </a:p>
          <a:p>
            <a:pPr>
              <a:lnSpc>
                <a:spcPct val="200000"/>
              </a:lnSpc>
            </a:pPr>
            <a:r>
              <a:rPr lang="tr-TR" sz="2000" kern="1400" dirty="0">
                <a:solidFill>
                  <a:srgbClr val="000000"/>
                </a:solidFill>
                <a:latin typeface="Calibri" panose="020F0502020204030204" pitchFamily="34" charset="0"/>
              </a:rPr>
              <a:t>3-Sonuç olarak; (yeniliği) ifade eder. </a:t>
            </a:r>
          </a:p>
        </p:txBody>
      </p:sp>
      <p:pic>
        <p:nvPicPr>
          <p:cNvPr id="13" name="Picture 2" descr="f0242_0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6658" y="941301"/>
            <a:ext cx="3802028" cy="4963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3874484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2397759" y="3114134"/>
            <a:ext cx="7649029" cy="646331"/>
          </a:xfrm>
          <a:prstGeom prst="rect">
            <a:avLst/>
          </a:prstGeom>
        </p:spPr>
        <p:txBody>
          <a:bodyPr wrap="square">
            <a:spAutoFit/>
          </a:bodyPr>
          <a:lstStyle/>
          <a:p>
            <a:pPr algn="ctr"/>
            <a:r>
              <a:rPr lang="tr-TR" sz="3600" b="1"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İNOVASYON </a:t>
            </a:r>
            <a:r>
              <a:rPr lang="tr-TR" sz="3600" b="1"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rPr>
              <a:t>ÖRNEKLERİ</a:t>
            </a:r>
            <a:endParaRPr lang="en-US" sz="36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pic>
        <p:nvPicPr>
          <p:cNvPr id="4"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3832626" y="961097"/>
            <a:ext cx="4326637" cy="1261599"/>
          </a:xfrm>
          <a:prstGeom prst="rect">
            <a:avLst/>
          </a:prstGeom>
          <a:noFill/>
        </p:spPr>
      </p:pic>
    </p:spTree>
    <p:extLst>
      <p:ext uri="{BB962C8B-B14F-4D97-AF65-F5344CB8AC3E}">
        <p14:creationId xmlns:p14="http://schemas.microsoft.com/office/powerpoint/2010/main" xmlns="" val="1221455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4" name="AutoShape 2"/>
          <p:cNvSpPr>
            <a:spLocks noChangeArrowheads="1"/>
          </p:cNvSpPr>
          <p:nvPr/>
        </p:nvSpPr>
        <p:spPr bwMode="auto">
          <a:xfrm>
            <a:off x="5848016" y="3303423"/>
            <a:ext cx="1036321" cy="547401"/>
          </a:xfrm>
          <a:prstGeom prst="rightArrow">
            <a:avLst>
              <a:gd name="adj1" fmla="val 50000"/>
              <a:gd name="adj2" fmla="val 41988"/>
            </a:avLst>
          </a:prstGeom>
          <a:solidFill>
            <a:schemeClr val="accent6">
              <a:lumMod val="40000"/>
              <a:lumOff val="60000"/>
            </a:schemeClr>
          </a:solidFill>
          <a:ln w="12700" algn="ctr">
            <a:solidFill>
              <a:srgbClr val="666666"/>
            </a:solidFill>
            <a:miter lim="800000"/>
            <a:headEnd/>
            <a:tailEnd/>
          </a:ln>
          <a:effectLst>
            <a:outerShdw dist="28398" dir="3806097" algn="ctr" rotWithShape="0">
              <a:srgbClr val="808080">
                <a:alpha val="50000"/>
              </a:srgbClr>
            </a:outerShdw>
          </a:effectLst>
        </p:spPr>
        <p:txBody>
          <a:bodyPr vert="horz" wrap="square" lIns="36576" tIns="36576" rIns="36576" bIns="36576" numCol="1" anchor="t" anchorCtr="0" compatLnSpc="1">
            <a:prstTxWarp prst="textNoShape">
              <a:avLst/>
            </a:prstTxWarp>
          </a:bodyPr>
          <a:lstStyle/>
          <a:p>
            <a:endParaRPr lang="en-US" dirty="0"/>
          </a:p>
        </p:txBody>
      </p:sp>
      <p:pic>
        <p:nvPicPr>
          <p:cNvPr id="5" name="Picture 8" descr="tray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4096" y="1375900"/>
            <a:ext cx="3574834" cy="3855046"/>
          </a:xfrm>
          <a:prstGeom prst="roundRect">
            <a:avLst>
              <a:gd name="adj" fmla="val 16667"/>
            </a:avLst>
          </a:prstGeom>
          <a:noFill/>
          <a:ln w="3175" algn="ctr">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9" descr="tray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33423" y="1396280"/>
            <a:ext cx="3326462" cy="3918731"/>
          </a:xfrm>
          <a:prstGeom prst="roundRect">
            <a:avLst>
              <a:gd name="adj" fmla="val 16667"/>
            </a:avLst>
          </a:prstGeom>
          <a:noFill/>
          <a:ln w="3175" algn="ctr">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510139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3" name="Picture 3" descr="fan-clean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9702" y="1710391"/>
            <a:ext cx="3721126" cy="3649046"/>
          </a:xfrm>
          <a:prstGeom prst="roundRect">
            <a:avLst>
              <a:gd name="adj" fmla="val 16667"/>
            </a:avLst>
          </a:prstGeom>
          <a:noFill/>
          <a:ln w="3175" algn="ctr">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 name="Picture 4" descr="bulbchang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7938" y="1710391"/>
            <a:ext cx="3529662" cy="3649046"/>
          </a:xfrm>
          <a:prstGeom prst="roundRect">
            <a:avLst>
              <a:gd name="adj" fmla="val 16667"/>
            </a:avLst>
          </a:prstGeom>
          <a:noFill/>
          <a:ln w="3175" algn="ctr">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AutoShape 5"/>
          <p:cNvSpPr>
            <a:spLocks noChangeArrowheads="1"/>
          </p:cNvSpPr>
          <p:nvPr/>
        </p:nvSpPr>
        <p:spPr bwMode="auto">
          <a:xfrm>
            <a:off x="5809570" y="3245065"/>
            <a:ext cx="1099625" cy="579697"/>
          </a:xfrm>
          <a:prstGeom prst="rightArrow">
            <a:avLst>
              <a:gd name="adj1" fmla="val 50000"/>
              <a:gd name="adj2" fmla="val 41864"/>
            </a:avLst>
          </a:prstGeom>
          <a:solidFill>
            <a:schemeClr val="accent6">
              <a:lumMod val="40000"/>
              <a:lumOff val="60000"/>
            </a:schemeClr>
          </a:solidFill>
          <a:ln w="12700" algn="ctr">
            <a:solidFill>
              <a:srgbClr val="666666"/>
            </a:solidFill>
            <a:miter lim="800000"/>
            <a:headEnd/>
            <a:tailEnd/>
          </a:ln>
          <a:effectLst>
            <a:outerShdw dist="28398" dir="3806097" algn="ctr" rotWithShape="0">
              <a:srgbClr val="808080">
                <a:alpha val="50000"/>
              </a:srgbClr>
            </a:outerShdw>
          </a:effec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1248514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3371" y="632894"/>
            <a:ext cx="7707086" cy="5140567"/>
          </a:xfrm>
          <a:prstGeom prst="rect">
            <a:avLst/>
          </a:prstGeom>
        </p:spPr>
      </p:pic>
      <p:sp>
        <p:nvSpPr>
          <p:cNvPr id="13" name="Dikdörtgen 12"/>
          <p:cNvSpPr/>
          <p:nvPr/>
        </p:nvSpPr>
        <p:spPr>
          <a:xfrm>
            <a:off x="4744536" y="3206409"/>
            <a:ext cx="3776995" cy="1013419"/>
          </a:xfrm>
          <a:prstGeom prst="rect">
            <a:avLst/>
          </a:prstGeom>
        </p:spPr>
        <p:txBody>
          <a:bodyPr wrap="none">
            <a:spAutoFit/>
          </a:bodyPr>
          <a:lstStyle/>
          <a:p>
            <a:pPr algn="ctr">
              <a:lnSpc>
                <a:spcPct val="150000"/>
              </a:lnSpc>
            </a:pPr>
            <a:r>
              <a:rPr lang="tr-TR" sz="4400" b="1" dirty="0">
                <a:ln w="12700">
                  <a:solidFill>
                    <a:schemeClr val="tx1"/>
                  </a:solidFill>
                  <a:prstDash val="solid"/>
                </a:ln>
                <a:solidFill>
                  <a:srgbClr val="00B0F0"/>
                </a:solidFill>
                <a:effectLst>
                  <a:innerShdw blurRad="177800">
                    <a:schemeClr val="accent3">
                      <a:lumMod val="50000"/>
                    </a:schemeClr>
                  </a:innerShdw>
                </a:effectLst>
                <a:latin typeface="Jokerman" panose="04090605060D06020702" pitchFamily="82" charset="0"/>
              </a:rPr>
              <a:t>I</a:t>
            </a:r>
            <a:r>
              <a:rPr lang="tr-TR" sz="4400" b="1" dirty="0" smtClean="0">
                <a:ln w="12700">
                  <a:solidFill>
                    <a:schemeClr val="tx1"/>
                  </a:solidFill>
                  <a:prstDash val="solid"/>
                </a:ln>
                <a:solidFill>
                  <a:srgbClr val="00B0F0"/>
                </a:solidFill>
                <a:effectLst>
                  <a:innerShdw blurRad="177800">
                    <a:schemeClr val="accent3">
                      <a:lumMod val="50000"/>
                    </a:schemeClr>
                  </a:innerShdw>
                </a:effectLst>
                <a:latin typeface="Jokerman" panose="04090605060D06020702" pitchFamily="82" charset="0"/>
              </a:rPr>
              <a:t>NOVASYON</a:t>
            </a:r>
            <a:endParaRPr lang="tr-TR" sz="4400" b="1" dirty="0">
              <a:ln w="12700">
                <a:solidFill>
                  <a:schemeClr val="tx1"/>
                </a:solidFill>
                <a:prstDash val="solid"/>
              </a:ln>
              <a:solidFill>
                <a:srgbClr val="00B0F0"/>
              </a:solidFill>
              <a:effectLst>
                <a:innerShdw blurRad="177800">
                  <a:schemeClr val="accent3">
                    <a:lumMod val="50000"/>
                  </a:schemeClr>
                </a:innerShdw>
              </a:effectLst>
              <a:latin typeface="Jokerman" panose="04090605060D06020702" pitchFamily="82" charset="0"/>
            </a:endParaRPr>
          </a:p>
        </p:txBody>
      </p:sp>
      <p:grpSp>
        <p:nvGrpSpPr>
          <p:cNvPr id="8" name="Grup 7"/>
          <p:cNvGrpSpPr/>
          <p:nvPr/>
        </p:nvGrpSpPr>
        <p:grpSpPr>
          <a:xfrm>
            <a:off x="4889041" y="3252528"/>
            <a:ext cx="183701" cy="176472"/>
            <a:chOff x="5437163" y="3579907"/>
            <a:chExt cx="519858" cy="476010"/>
          </a:xfrm>
        </p:grpSpPr>
        <p:sp>
          <p:nvSpPr>
            <p:cNvPr id="9" name="Oval 8"/>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Oval 9"/>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sp>
        <p:nvSpPr>
          <p:cNvPr id="2" name="İkizkenar Üçgen 1"/>
          <p:cNvSpPr/>
          <p:nvPr/>
        </p:nvSpPr>
        <p:spPr>
          <a:xfrm>
            <a:off x="4934857" y="3066963"/>
            <a:ext cx="275771" cy="130629"/>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757519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3" name="Picture 6" descr="penpressure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9980" y="1323314"/>
            <a:ext cx="3573520" cy="4173749"/>
          </a:xfrm>
          <a:prstGeom prst="roundRect">
            <a:avLst>
              <a:gd name="adj" fmla="val 16667"/>
            </a:avLst>
          </a:prstGeom>
          <a:noFill/>
          <a:ln w="3175" algn="ctr">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 name="Picture 7" descr="penpressurenn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18553" y="1349400"/>
            <a:ext cx="3384876" cy="4147663"/>
          </a:xfrm>
          <a:prstGeom prst="roundRect">
            <a:avLst>
              <a:gd name="adj" fmla="val 16667"/>
            </a:avLst>
          </a:prstGeom>
          <a:noFill/>
          <a:ln w="3175" algn="ctr">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AutoShape 10"/>
          <p:cNvSpPr>
            <a:spLocks noChangeArrowheads="1"/>
          </p:cNvSpPr>
          <p:nvPr/>
        </p:nvSpPr>
        <p:spPr bwMode="auto">
          <a:xfrm>
            <a:off x="5821162" y="3160722"/>
            <a:ext cx="1046504" cy="525018"/>
          </a:xfrm>
          <a:prstGeom prst="rightArrow">
            <a:avLst>
              <a:gd name="adj1" fmla="val 50000"/>
              <a:gd name="adj2" fmla="val 41864"/>
            </a:avLst>
          </a:prstGeom>
          <a:solidFill>
            <a:schemeClr val="accent6">
              <a:lumMod val="40000"/>
              <a:lumOff val="60000"/>
            </a:schemeClr>
          </a:solidFill>
          <a:ln w="12700" algn="ctr">
            <a:solidFill>
              <a:srgbClr val="666666"/>
            </a:solidFill>
            <a:miter lim="800000"/>
            <a:headEnd/>
            <a:tailEnd/>
          </a:ln>
          <a:effectLst>
            <a:outerShdw dist="28398" dir="3806097" algn="ctr" rotWithShape="0">
              <a:srgbClr val="808080">
                <a:alpha val="50000"/>
              </a:srgbClr>
            </a:outerShdw>
          </a:effec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2273229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1026" name="Picture 2" descr="innovation examples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9977" y="1204005"/>
            <a:ext cx="10316937" cy="39817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Yuvarlatılmış Dikdörtgen 5"/>
          <p:cNvSpPr/>
          <p:nvPr/>
        </p:nvSpPr>
        <p:spPr>
          <a:xfrm>
            <a:off x="1851930" y="4789715"/>
            <a:ext cx="9173029" cy="5660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LAMBANIN  İNOVASYON SERÜVENİ  </a:t>
            </a:r>
            <a:endParaRPr lang="tr-TR" sz="2000" dirty="0"/>
          </a:p>
        </p:txBody>
      </p:sp>
    </p:spTree>
    <p:extLst>
      <p:ext uri="{BB962C8B-B14F-4D97-AF65-F5344CB8AC3E}">
        <p14:creationId xmlns:p14="http://schemas.microsoft.com/office/powerpoint/2010/main" xmlns="" val="2015834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pic>
        <p:nvPicPr>
          <p:cNvPr id="2050" name="Picture 2" descr="innovation examples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9290" y="1427162"/>
            <a:ext cx="9954919" cy="35512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Yuvarlatılmış Dikdörtgen 5"/>
          <p:cNvSpPr/>
          <p:nvPr/>
        </p:nvSpPr>
        <p:spPr>
          <a:xfrm>
            <a:off x="1953510" y="4528457"/>
            <a:ext cx="9173029" cy="56605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SES KAYDININ   İNOVASYON SERÜVENİ  </a:t>
            </a:r>
            <a:endParaRPr lang="tr-TR" sz="2000" dirty="0"/>
          </a:p>
        </p:txBody>
      </p:sp>
    </p:spTree>
    <p:extLst>
      <p:ext uri="{BB962C8B-B14F-4D97-AF65-F5344CB8AC3E}">
        <p14:creationId xmlns:p14="http://schemas.microsoft.com/office/powerpoint/2010/main" xmlns="" val="852313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6" name="Yuvarlatılmış Dikdörtgen 5"/>
          <p:cNvSpPr/>
          <p:nvPr/>
        </p:nvSpPr>
        <p:spPr>
          <a:xfrm>
            <a:off x="1770741" y="4914381"/>
            <a:ext cx="9173029" cy="566057"/>
          </a:xfrm>
          <a:prstGeom prst="roundRect">
            <a:avLst/>
          </a:prstGeom>
          <a:solidFill>
            <a:srgbClr val="D06A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TELEFONUN İNOVASYON SERÜVENİ  </a:t>
            </a:r>
            <a:endParaRPr lang="tr-TR" sz="2000" dirty="0"/>
          </a:p>
        </p:txBody>
      </p:sp>
      <p:pic>
        <p:nvPicPr>
          <p:cNvPr id="3074" name="Picture 2" descr="Ä°lgili resi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0545" y="518561"/>
            <a:ext cx="9293225" cy="4150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2453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6" name="Yuvarlatılmış Dikdörtgen 5"/>
          <p:cNvSpPr/>
          <p:nvPr/>
        </p:nvSpPr>
        <p:spPr>
          <a:xfrm>
            <a:off x="1770741" y="4914381"/>
            <a:ext cx="9173029" cy="56605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TEKERLEĞİN İNOVASYON SERÜVENİ  </a:t>
            </a:r>
            <a:endParaRPr lang="tr-TR" sz="2000" dirty="0"/>
          </a:p>
        </p:txBody>
      </p:sp>
      <p:pic>
        <p:nvPicPr>
          <p:cNvPr id="4098" name="Picture 2" descr="innovation examples ile ilgili gÃ¶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1861" y="1969633"/>
            <a:ext cx="9862138" cy="2573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8769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4380604" y="2962980"/>
            <a:ext cx="4471802" cy="646331"/>
          </a:xfrm>
          <a:prstGeom prst="rect">
            <a:avLst/>
          </a:prstGeom>
        </p:spPr>
        <p:txBody>
          <a:bodyPr wrap="none">
            <a:spAutoFit/>
          </a:bodyPr>
          <a:lstStyle/>
          <a:p>
            <a:pPr algn="ctr"/>
            <a:r>
              <a:rPr lang="tr-TR" sz="3600" b="1" dirty="0">
                <a:ln w="0"/>
                <a:solidFill>
                  <a:srgbClr val="FFC000"/>
                </a:solidFill>
                <a:latin typeface="Calibri" panose="020F0502020204030204" pitchFamily="34" charset="0"/>
              </a:rPr>
              <a:t>İNOVASYON ETKİNLİĞİ</a:t>
            </a:r>
          </a:p>
        </p:txBody>
      </p:sp>
      <p:pic>
        <p:nvPicPr>
          <p:cNvPr id="4"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4536010" y="3999718"/>
            <a:ext cx="4326637" cy="1261599"/>
          </a:xfrm>
          <a:prstGeom prst="rect">
            <a:avLst/>
          </a:prstGeom>
          <a:noFill/>
        </p:spPr>
      </p:pic>
    </p:spTree>
    <p:extLst>
      <p:ext uri="{BB962C8B-B14F-4D97-AF65-F5344CB8AC3E}">
        <p14:creationId xmlns:p14="http://schemas.microsoft.com/office/powerpoint/2010/main" xmlns="" val="3238033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xmlns="" val="1794309169"/>
              </p:ext>
            </p:extLst>
          </p:nvPr>
        </p:nvGraphicFramePr>
        <p:xfrm>
          <a:off x="1259113" y="2137130"/>
          <a:ext cx="10453915" cy="2346537"/>
        </p:xfrm>
        <a:graphic>
          <a:graphicData uri="http://schemas.openxmlformats.org/drawingml/2006/table">
            <a:tbl>
              <a:tblPr/>
              <a:tblGrid>
                <a:gridCol w="8945086">
                  <a:extLst>
                    <a:ext uri="{9D8B030D-6E8A-4147-A177-3AD203B41FA5}">
                      <a16:colId xmlns:a16="http://schemas.microsoft.com/office/drawing/2014/main" xmlns="" val="3554119334"/>
                    </a:ext>
                  </a:extLst>
                </a:gridCol>
                <a:gridCol w="1508829">
                  <a:extLst>
                    <a:ext uri="{9D8B030D-6E8A-4147-A177-3AD203B41FA5}">
                      <a16:colId xmlns:a16="http://schemas.microsoft.com/office/drawing/2014/main" xmlns="" val="1804323886"/>
                    </a:ext>
                  </a:extLst>
                </a:gridCol>
              </a:tblGrid>
              <a:tr h="417384">
                <a:tc gridSpan="2">
                  <a:txBody>
                    <a:bodyPr/>
                    <a:lstStyle/>
                    <a:p>
                      <a:pPr marR="0" indent="0" algn="l" rtl="0">
                        <a:spcBef>
                          <a:spcPts val="0"/>
                        </a:spcBef>
                        <a:spcAft>
                          <a:spcPts val="0"/>
                        </a:spcAft>
                      </a:pPr>
                      <a:r>
                        <a:rPr lang="tr-TR" sz="2000" b="1" kern="1400" cap="small" dirty="0">
                          <a:ln>
                            <a:noFill/>
                          </a:ln>
                          <a:solidFill>
                            <a:srgbClr val="000000"/>
                          </a:solidFill>
                          <a:effectLst/>
                          <a:latin typeface="Calibri" panose="020F0502020204030204" pitchFamily="34" charset="0"/>
                        </a:rPr>
                        <a:t>Etkinliği Yapma durumu</a:t>
                      </a:r>
                      <a:endParaRPr lang="tr-TR" sz="20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xmlns="" val="563544825"/>
                  </a:ext>
                </a:extLst>
              </a:tr>
              <a:tr h="643051">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Bireysel;</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 </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80575858"/>
                  </a:ext>
                </a:extLst>
              </a:tr>
              <a:tr h="643051">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Grup;</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 </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4266316192"/>
                  </a:ext>
                </a:extLst>
              </a:tr>
              <a:tr h="643051">
                <a:tc gridSpan="2">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Eğer etkinlik seçimin grupça ise grup ortağın ; </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2035953406"/>
                  </a:ext>
                </a:extLst>
              </a:tr>
            </a:tbl>
          </a:graphicData>
        </a:graphic>
      </p:graphicFrame>
    </p:spTree>
    <p:extLst>
      <p:ext uri="{BB962C8B-B14F-4D97-AF65-F5344CB8AC3E}">
        <p14:creationId xmlns:p14="http://schemas.microsoft.com/office/powerpoint/2010/main" xmlns="" val="2982161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xmlns="" val="992590111"/>
              </p:ext>
            </p:extLst>
          </p:nvPr>
        </p:nvGraphicFramePr>
        <p:xfrm>
          <a:off x="1259113" y="2137130"/>
          <a:ext cx="10453915" cy="2346537"/>
        </p:xfrm>
        <a:graphic>
          <a:graphicData uri="http://schemas.openxmlformats.org/drawingml/2006/table">
            <a:tbl>
              <a:tblPr/>
              <a:tblGrid>
                <a:gridCol w="8945087">
                  <a:extLst>
                    <a:ext uri="{9D8B030D-6E8A-4147-A177-3AD203B41FA5}">
                      <a16:colId xmlns:a16="http://schemas.microsoft.com/office/drawing/2014/main" xmlns="" val="2270414150"/>
                    </a:ext>
                  </a:extLst>
                </a:gridCol>
                <a:gridCol w="1508828">
                  <a:extLst>
                    <a:ext uri="{9D8B030D-6E8A-4147-A177-3AD203B41FA5}">
                      <a16:colId xmlns:a16="http://schemas.microsoft.com/office/drawing/2014/main" xmlns="" val="83186375"/>
                    </a:ext>
                  </a:extLst>
                </a:gridCol>
              </a:tblGrid>
              <a:tr h="417384">
                <a:tc gridSpan="2">
                  <a:txBody>
                    <a:bodyPr/>
                    <a:lstStyle/>
                    <a:p>
                      <a:pPr marR="0" indent="0" algn="l" rtl="0">
                        <a:spcBef>
                          <a:spcPts val="0"/>
                        </a:spcBef>
                        <a:spcAft>
                          <a:spcPts val="0"/>
                        </a:spcAft>
                      </a:pPr>
                      <a:r>
                        <a:rPr lang="tr-TR" sz="2000" b="1" kern="1400" cap="small" dirty="0">
                          <a:ln>
                            <a:noFill/>
                          </a:ln>
                          <a:solidFill>
                            <a:srgbClr val="000000"/>
                          </a:solidFill>
                          <a:effectLst/>
                          <a:latin typeface="Calibri" panose="020F0502020204030204" pitchFamily="34" charset="0"/>
                        </a:rPr>
                        <a:t>Etkinliği Yapmak istediğim inovasyon türü</a:t>
                      </a:r>
                      <a:endParaRPr lang="tr-TR" sz="20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xmlns="" val="2389898770"/>
                  </a:ext>
                </a:extLst>
              </a:tr>
              <a:tr h="643051">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Ürün inovasyonu</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 </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6069770"/>
                  </a:ext>
                </a:extLst>
              </a:tr>
              <a:tr h="643051">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Hizmet inovasyonu</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 </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466270908"/>
                  </a:ext>
                </a:extLst>
              </a:tr>
              <a:tr h="643051">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Pazarlama inovasyonu</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tr-TR" sz="2000" kern="1400" dirty="0">
                          <a:ln>
                            <a:noFill/>
                          </a:ln>
                          <a:solidFill>
                            <a:srgbClr val="000000"/>
                          </a:solidFill>
                          <a:effectLst/>
                          <a:latin typeface="Calibri" panose="020F0502020204030204" pitchFamily="34" charset="0"/>
                        </a:rPr>
                        <a:t> </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07541376"/>
                  </a:ext>
                </a:extLst>
              </a:tr>
            </a:tbl>
          </a:graphicData>
        </a:graphic>
      </p:graphicFrame>
    </p:spTree>
    <p:extLst>
      <p:ext uri="{BB962C8B-B14F-4D97-AF65-F5344CB8AC3E}">
        <p14:creationId xmlns:p14="http://schemas.microsoft.com/office/powerpoint/2010/main" xmlns="" val="1676091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xmlns="" val="2412269479"/>
              </p:ext>
            </p:extLst>
          </p:nvPr>
        </p:nvGraphicFramePr>
        <p:xfrm>
          <a:off x="1288142" y="1991987"/>
          <a:ext cx="10453915" cy="3452548"/>
        </p:xfrm>
        <a:graphic>
          <a:graphicData uri="http://schemas.openxmlformats.org/drawingml/2006/table">
            <a:tbl>
              <a:tblPr/>
              <a:tblGrid>
                <a:gridCol w="10453915">
                  <a:extLst>
                    <a:ext uri="{9D8B030D-6E8A-4147-A177-3AD203B41FA5}">
                      <a16:colId xmlns:a16="http://schemas.microsoft.com/office/drawing/2014/main" xmlns="" val="696249935"/>
                    </a:ext>
                  </a:extLst>
                </a:gridCol>
              </a:tblGrid>
              <a:tr h="431899">
                <a:tc>
                  <a:txBody>
                    <a:bodyPr/>
                    <a:lstStyle/>
                    <a:p>
                      <a:pPr marR="0" indent="0" algn="l" rtl="0">
                        <a:spcBef>
                          <a:spcPts val="0"/>
                        </a:spcBef>
                        <a:spcAft>
                          <a:spcPts val="0"/>
                        </a:spcAft>
                      </a:pPr>
                      <a:r>
                        <a:rPr lang="tr-TR" sz="2000" b="1" kern="1400" cap="small" dirty="0">
                          <a:ln>
                            <a:noFill/>
                          </a:ln>
                          <a:solidFill>
                            <a:srgbClr val="000000"/>
                          </a:solidFill>
                          <a:effectLst/>
                          <a:latin typeface="Calibri" panose="020F0502020204030204" pitchFamily="34" charset="0"/>
                        </a:rPr>
                        <a:t>Etkinliği Yapmak istediğim inovasyon fikri</a:t>
                      </a:r>
                      <a:endParaRPr lang="tr-TR" sz="20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51192119"/>
                  </a:ext>
                </a:extLst>
              </a:tr>
              <a:tr h="3020649">
                <a:tc>
                  <a:txBody>
                    <a:bodyPr/>
                    <a:lstStyle/>
                    <a:p>
                      <a:pPr marR="0" indent="0" algn="l" rtl="0">
                        <a:lnSpc>
                          <a:spcPct val="150000"/>
                        </a:lnSpc>
                        <a:spcBef>
                          <a:spcPts val="0"/>
                        </a:spcBef>
                        <a:spcAft>
                          <a:spcPts val="0"/>
                        </a:spcAft>
                      </a:pPr>
                      <a:endParaRPr lang="tr-TR" sz="20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3033330"/>
                  </a:ext>
                </a:extLst>
              </a:tr>
            </a:tbl>
          </a:graphicData>
        </a:graphic>
      </p:graphicFrame>
    </p:spTree>
    <p:extLst>
      <p:ext uri="{BB962C8B-B14F-4D97-AF65-F5344CB8AC3E}">
        <p14:creationId xmlns:p14="http://schemas.microsoft.com/office/powerpoint/2010/main" xmlns="" val="124654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xmlns="" val="2960383811"/>
              </p:ext>
            </p:extLst>
          </p:nvPr>
        </p:nvGraphicFramePr>
        <p:xfrm>
          <a:off x="1288142" y="1991987"/>
          <a:ext cx="10453915" cy="3542537"/>
        </p:xfrm>
        <a:graphic>
          <a:graphicData uri="http://schemas.openxmlformats.org/drawingml/2006/table">
            <a:tbl>
              <a:tblPr/>
              <a:tblGrid>
                <a:gridCol w="10453915">
                  <a:extLst>
                    <a:ext uri="{9D8B030D-6E8A-4147-A177-3AD203B41FA5}">
                      <a16:colId xmlns:a16="http://schemas.microsoft.com/office/drawing/2014/main" xmlns="" val="696249935"/>
                    </a:ext>
                  </a:extLst>
                </a:gridCol>
              </a:tblGrid>
              <a:tr h="446413">
                <a:tc>
                  <a:txBody>
                    <a:bodyPr/>
                    <a:lstStyle/>
                    <a:p>
                      <a:pPr marR="0" indent="0" algn="l" rtl="0">
                        <a:spcBef>
                          <a:spcPts val="0"/>
                        </a:spcBef>
                        <a:spcAft>
                          <a:spcPts val="0"/>
                        </a:spcAft>
                      </a:pPr>
                      <a:r>
                        <a:rPr lang="tr-TR" sz="2000" b="1" kern="1400" cap="small" dirty="0" smtClean="0">
                          <a:ln>
                            <a:noFill/>
                          </a:ln>
                          <a:solidFill>
                            <a:srgbClr val="000000"/>
                          </a:solidFill>
                          <a:effectLst/>
                          <a:latin typeface="Calibri" panose="020F0502020204030204" pitchFamily="34" charset="0"/>
                        </a:rPr>
                        <a:t>Etkinliği Yapmak istediğim </a:t>
                      </a:r>
                      <a:r>
                        <a:rPr lang="tr-TR" sz="2000" b="1" kern="1400" cap="small" dirty="0" err="1" smtClean="0">
                          <a:ln>
                            <a:noFill/>
                          </a:ln>
                          <a:solidFill>
                            <a:srgbClr val="000000"/>
                          </a:solidFill>
                          <a:effectLst/>
                          <a:latin typeface="Calibri" panose="020F0502020204030204" pitchFamily="34" charset="0"/>
                        </a:rPr>
                        <a:t>inovasyon</a:t>
                      </a:r>
                      <a:r>
                        <a:rPr lang="tr-TR" sz="2000" b="1" kern="1400" cap="small" dirty="0" smtClean="0">
                          <a:ln>
                            <a:noFill/>
                          </a:ln>
                          <a:solidFill>
                            <a:srgbClr val="000000"/>
                          </a:solidFill>
                          <a:effectLst/>
                          <a:latin typeface="Calibri" panose="020F0502020204030204" pitchFamily="34" charset="0"/>
                        </a:rPr>
                        <a:t> fikrine ait araştırma resimlerim</a:t>
                      </a:r>
                      <a:endParaRPr lang="tr-TR" sz="2000" b="1"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51192119"/>
                  </a:ext>
                </a:extLst>
              </a:tr>
              <a:tr h="3096124">
                <a:tc>
                  <a:txBody>
                    <a:bodyPr/>
                    <a:lstStyle/>
                    <a:p>
                      <a:pPr marR="0" indent="0" algn="l" rtl="0">
                        <a:lnSpc>
                          <a:spcPct val="150000"/>
                        </a:lnSpc>
                        <a:spcBef>
                          <a:spcPts val="0"/>
                        </a:spcBef>
                        <a:spcAft>
                          <a:spcPts val="0"/>
                        </a:spcAft>
                      </a:pPr>
                      <a:endParaRPr lang="tr-TR" sz="2000" b="1"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3033330"/>
                  </a:ext>
                </a:extLst>
              </a:tr>
            </a:tbl>
          </a:graphicData>
        </a:graphic>
      </p:graphicFrame>
    </p:spTree>
    <p:extLst>
      <p:ext uri="{BB962C8B-B14F-4D97-AF65-F5344CB8AC3E}">
        <p14:creationId xmlns:p14="http://schemas.microsoft.com/office/powerpoint/2010/main" xmlns="" val="447608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700764" y="2007888"/>
            <a:ext cx="7515808" cy="3877985"/>
          </a:xfrm>
          <a:prstGeom prst="rect">
            <a:avLst/>
          </a:prstGeom>
        </p:spPr>
        <p:txBody>
          <a:bodyPr wrap="square">
            <a:spAutoFit/>
          </a:bodyPr>
          <a:lstStyle/>
          <a:p>
            <a:pPr>
              <a:lnSpc>
                <a:spcPct val="150000"/>
              </a:lnSpc>
            </a:pPr>
            <a:r>
              <a:rPr lang="tr-TR" sz="2400" b="1" dirty="0" smtClean="0">
                <a:solidFill>
                  <a:srgbClr val="FF0000"/>
                </a:solidFill>
                <a:latin typeface="Calibri" panose="020F0502020204030204" pitchFamily="34" charset="0"/>
              </a:rPr>
              <a:t>İNOVASYON NEDİR ?</a:t>
            </a:r>
          </a:p>
          <a:p>
            <a:pPr>
              <a:lnSpc>
                <a:spcPct val="150000"/>
              </a:lnSpc>
            </a:pPr>
            <a:r>
              <a:rPr lang="tr-TR" sz="2000" kern="1400" dirty="0">
                <a:solidFill>
                  <a:srgbClr val="000000"/>
                </a:solidFill>
                <a:latin typeface="Calibri" panose="020F0502020204030204" pitchFamily="34" charset="0"/>
              </a:rPr>
              <a:t>Dünyanın tanık olduğu insan yapısı değişimlerin tümü, insanlardaki yeni ve farklı şeyler  arama eğiliminin bir sonucudur. Yeni bir şeyler deneme arzusu, insanın en temel özelliklerinden biridir. Dünyada sonsuz yeni fikir ortaya atılır, ama bu fikirler ancak değer yarattığı zaman </a:t>
            </a:r>
            <a:r>
              <a:rPr lang="tr-TR" sz="2000" kern="1400" dirty="0" err="1">
                <a:solidFill>
                  <a:srgbClr val="000000"/>
                </a:solidFill>
                <a:latin typeface="Calibri" panose="020F0502020204030204" pitchFamily="34" charset="0"/>
              </a:rPr>
              <a:t>inovasyon</a:t>
            </a:r>
            <a:r>
              <a:rPr lang="tr-TR" sz="2000" kern="1400" dirty="0">
                <a:solidFill>
                  <a:srgbClr val="000000"/>
                </a:solidFill>
                <a:latin typeface="Calibri" panose="020F0502020204030204" pitchFamily="34" charset="0"/>
              </a:rPr>
              <a:t> haline gelir</a:t>
            </a:r>
            <a:r>
              <a:rPr lang="tr-TR" sz="2000" kern="1400" dirty="0" smtClean="0">
                <a:latin typeface="Calibri" panose="020F0502020204030204" pitchFamily="34" charset="0"/>
              </a:rPr>
              <a:t>.</a:t>
            </a:r>
          </a:p>
          <a:p>
            <a:pPr>
              <a:lnSpc>
                <a:spcPct val="150000"/>
              </a:lnSpc>
            </a:pPr>
            <a:r>
              <a:rPr lang="tr-TR" sz="2000" kern="1400" dirty="0" smtClean="0">
                <a:latin typeface="Calibri" panose="020F0502020204030204" pitchFamily="34" charset="0"/>
              </a:rPr>
              <a:t> </a:t>
            </a:r>
            <a:r>
              <a:rPr lang="tr-TR" sz="2000" b="1" kern="1400" dirty="0" err="1">
                <a:solidFill>
                  <a:srgbClr val="00B0F0"/>
                </a:solidFill>
                <a:latin typeface="Calibri" panose="020F0502020204030204" pitchFamily="34" charset="0"/>
              </a:rPr>
              <a:t>İnovasyon</a:t>
            </a:r>
            <a:r>
              <a:rPr lang="tr-TR" sz="2000" b="1" kern="1400" dirty="0">
                <a:solidFill>
                  <a:srgbClr val="00B0F0"/>
                </a:solidFill>
                <a:latin typeface="Calibri" panose="020F0502020204030204" pitchFamily="34" charset="0"/>
              </a:rPr>
              <a:t> bir icat değildir, bir icadın uzantısıdır.</a:t>
            </a:r>
          </a:p>
          <a:p>
            <a:pPr>
              <a:lnSpc>
                <a:spcPct val="150000"/>
              </a:lnSpc>
            </a:pPr>
            <a:endParaRPr lang="tr-TR" sz="2000" b="1" dirty="0">
              <a:solidFill>
                <a:srgbClr val="00B0F0"/>
              </a:solidFill>
              <a:latin typeface="Calibri" panose="020F0502020204030204" pitchFamily="34" charset="0"/>
            </a:endParaRPr>
          </a:p>
        </p:txBody>
      </p:sp>
      <p:pic>
        <p:nvPicPr>
          <p:cNvPr id="4" name="Picture 7" descr="inspector_gadget___cassical_cartoons_collab_by_moonymina-d6rmy4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4685" y="1785259"/>
            <a:ext cx="2520501" cy="464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1405917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xmlns="" val="62010154"/>
              </p:ext>
            </p:extLst>
          </p:nvPr>
        </p:nvGraphicFramePr>
        <p:xfrm>
          <a:off x="1288142" y="526044"/>
          <a:ext cx="10453915" cy="6136013"/>
        </p:xfrm>
        <a:graphic>
          <a:graphicData uri="http://schemas.openxmlformats.org/drawingml/2006/table">
            <a:tbl>
              <a:tblPr/>
              <a:tblGrid>
                <a:gridCol w="10453915">
                  <a:extLst>
                    <a:ext uri="{9D8B030D-6E8A-4147-A177-3AD203B41FA5}">
                      <a16:colId xmlns:a16="http://schemas.microsoft.com/office/drawing/2014/main" xmlns="" val="696249935"/>
                    </a:ext>
                  </a:extLst>
                </a:gridCol>
              </a:tblGrid>
              <a:tr h="430643">
                <a:tc>
                  <a:txBody>
                    <a:bodyPr/>
                    <a:lstStyle/>
                    <a:p>
                      <a:pPr marR="0" indent="0" algn="ctr" rtl="0">
                        <a:spcBef>
                          <a:spcPts val="0"/>
                        </a:spcBef>
                        <a:spcAft>
                          <a:spcPts val="0"/>
                        </a:spcAft>
                      </a:pPr>
                      <a:r>
                        <a:rPr lang="tr-TR" sz="2000" b="1" kern="1400" dirty="0" smtClean="0">
                          <a:ln>
                            <a:noFill/>
                          </a:ln>
                          <a:solidFill>
                            <a:srgbClr val="000000"/>
                          </a:solidFill>
                          <a:effectLst/>
                          <a:latin typeface="Calibri" panose="020F0502020204030204" pitchFamily="34" charset="0"/>
                        </a:rPr>
                        <a:t>İNOVASYON FİKRİNE AİT TASLAK ÇİZİM</a:t>
                      </a:r>
                      <a:endParaRPr lang="tr-TR" sz="2000" b="1"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51192119"/>
                  </a:ext>
                </a:extLst>
              </a:tr>
              <a:tr h="5705370">
                <a:tc>
                  <a:txBody>
                    <a:bodyPr/>
                    <a:lstStyle/>
                    <a:p>
                      <a:pPr marR="0" indent="0" algn="l" rtl="0">
                        <a:lnSpc>
                          <a:spcPct val="150000"/>
                        </a:lnSpc>
                        <a:spcBef>
                          <a:spcPts val="0"/>
                        </a:spcBef>
                        <a:spcAft>
                          <a:spcPts val="0"/>
                        </a:spcAft>
                      </a:pPr>
                      <a:endParaRPr lang="tr-TR" sz="2000" b="1"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3033330"/>
                  </a:ext>
                </a:extLst>
              </a:tr>
            </a:tbl>
          </a:graphicData>
        </a:graphic>
      </p:graphicFrame>
      <p:pic>
        <p:nvPicPr>
          <p:cNvPr id="5" name="Picture 11" descr="graph-paper-isometric-a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0470" y="1075153"/>
            <a:ext cx="9239073" cy="5436563"/>
          </a:xfrm>
          <a:prstGeom prst="rect">
            <a:avLst/>
          </a:prstGeom>
          <a:noFill/>
          <a:ln w="3175" algn="ctr">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062747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xmlns="" val="4132355056"/>
              </p:ext>
            </p:extLst>
          </p:nvPr>
        </p:nvGraphicFramePr>
        <p:xfrm>
          <a:off x="1288142" y="526044"/>
          <a:ext cx="10453915" cy="6136013"/>
        </p:xfrm>
        <a:graphic>
          <a:graphicData uri="http://schemas.openxmlformats.org/drawingml/2006/table">
            <a:tbl>
              <a:tblPr/>
              <a:tblGrid>
                <a:gridCol w="10453915">
                  <a:extLst>
                    <a:ext uri="{9D8B030D-6E8A-4147-A177-3AD203B41FA5}">
                      <a16:colId xmlns:a16="http://schemas.microsoft.com/office/drawing/2014/main" xmlns="" val="696249935"/>
                    </a:ext>
                  </a:extLst>
                </a:gridCol>
              </a:tblGrid>
              <a:tr h="430643">
                <a:tc>
                  <a:txBody>
                    <a:bodyPr/>
                    <a:lstStyle/>
                    <a:p>
                      <a:pPr algn="ctr"/>
                      <a:r>
                        <a:rPr lang="tr-TR" sz="2000" b="1" cap="none" spc="0" dirty="0" smtClean="0">
                          <a:ln w="0"/>
                          <a:solidFill>
                            <a:schemeClr val="tx1"/>
                          </a:solidFill>
                          <a:effectLst/>
                          <a:latin typeface="Calibri" panose="020F0502020204030204" pitchFamily="34" charset="0"/>
                        </a:rPr>
                        <a:t>İNOVASYON ETKİNLİK DEĞERLENDİRME ÖLÇÜTLERİ</a:t>
                      </a:r>
                      <a:endParaRPr lang="en-US" sz="2000" b="1" cap="none" spc="0" dirty="0">
                        <a:ln w="0"/>
                        <a:solidFill>
                          <a:schemeClr val="tx1"/>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51192119"/>
                  </a:ext>
                </a:extLst>
              </a:tr>
              <a:tr h="5705370">
                <a:tc>
                  <a:txBody>
                    <a:bodyPr/>
                    <a:lstStyle/>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İnovasyon</a:t>
                      </a:r>
                      <a:r>
                        <a:rPr lang="tr-TR" sz="2000" dirty="0" smtClean="0">
                          <a:latin typeface="Calibri" panose="020F0502020204030204" pitchFamily="34" charset="0"/>
                        </a:rPr>
                        <a:t> kavramlarını açıklar.</a:t>
                      </a:r>
                    </a:p>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İnovasyon</a:t>
                      </a:r>
                      <a:r>
                        <a:rPr lang="tr-TR" sz="2000" dirty="0" smtClean="0">
                          <a:latin typeface="Calibri" panose="020F0502020204030204" pitchFamily="34" charset="0"/>
                        </a:rPr>
                        <a:t> sürecini yorumlar.</a:t>
                      </a:r>
                    </a:p>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İnovatif</a:t>
                      </a:r>
                      <a:r>
                        <a:rPr lang="tr-TR" sz="2000" dirty="0" smtClean="0">
                          <a:latin typeface="Calibri" panose="020F0502020204030204" pitchFamily="34" charset="0"/>
                        </a:rPr>
                        <a:t> düşünme tekniğine uygun sorunlarını tanımlar.</a:t>
                      </a:r>
                    </a:p>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İnovasyon</a:t>
                      </a:r>
                      <a:r>
                        <a:rPr lang="tr-TR" sz="2000" dirty="0" smtClean="0">
                          <a:latin typeface="Calibri" panose="020F0502020204030204" pitchFamily="34" charset="0"/>
                        </a:rPr>
                        <a:t> türlerini ayırt eder.</a:t>
                      </a:r>
                    </a:p>
                    <a:p>
                      <a:pPr marL="228600" indent="-228600">
                        <a:lnSpc>
                          <a:spcPct val="150000"/>
                        </a:lnSpc>
                        <a:buClr>
                          <a:srgbClr val="FF0000"/>
                        </a:buClr>
                        <a:buFont typeface="+mj-lt"/>
                        <a:buAutoNum type="arabicPeriod"/>
                      </a:pPr>
                      <a:r>
                        <a:rPr lang="tr-TR" sz="2000" dirty="0" smtClean="0">
                          <a:latin typeface="Calibri" panose="020F0502020204030204" pitchFamily="34" charset="0"/>
                        </a:rPr>
                        <a:t>Örnek ürünleri </a:t>
                      </a:r>
                      <a:r>
                        <a:rPr lang="tr-TR" sz="2000" dirty="0" err="1" smtClean="0">
                          <a:latin typeface="Calibri" panose="020F0502020204030204" pitchFamily="34" charset="0"/>
                        </a:rPr>
                        <a:t>inovasyon</a:t>
                      </a:r>
                      <a:r>
                        <a:rPr lang="tr-TR" sz="2000" dirty="0" smtClean="0">
                          <a:latin typeface="Calibri" panose="020F0502020204030204" pitchFamily="34" charset="0"/>
                        </a:rPr>
                        <a:t> sürecine göre tekrar yorumlar.</a:t>
                      </a:r>
                    </a:p>
                    <a:p>
                      <a:pPr marL="228600" indent="-228600">
                        <a:lnSpc>
                          <a:spcPct val="150000"/>
                        </a:lnSpc>
                        <a:buClr>
                          <a:srgbClr val="FF0000"/>
                        </a:buClr>
                        <a:buFont typeface="+mj-lt"/>
                        <a:buAutoNum type="arabicPeriod"/>
                      </a:pPr>
                      <a:r>
                        <a:rPr lang="tr-TR" sz="2000" dirty="0" smtClean="0">
                          <a:latin typeface="Calibri" panose="020F0502020204030204" pitchFamily="34" charset="0"/>
                        </a:rPr>
                        <a:t>İnovasyon </a:t>
                      </a:r>
                      <a:r>
                        <a:rPr lang="tr-TR" sz="2000" dirty="0" smtClean="0">
                          <a:latin typeface="Calibri" panose="020F0502020204030204" pitchFamily="34" charset="0"/>
                        </a:rPr>
                        <a:t>örneklerini öğrendiklerini kullanarak analiz eder.</a:t>
                      </a:r>
                    </a:p>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İnosyon</a:t>
                      </a:r>
                      <a:r>
                        <a:rPr lang="tr-TR" sz="2000" dirty="0" smtClean="0">
                          <a:latin typeface="Calibri" panose="020F0502020204030204" pitchFamily="34" charset="0"/>
                        </a:rPr>
                        <a:t> etkinlik fikrini özgün şekilde oluşturur.</a:t>
                      </a:r>
                    </a:p>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İnovasyon</a:t>
                      </a:r>
                      <a:r>
                        <a:rPr lang="tr-TR" sz="2000" dirty="0" smtClean="0">
                          <a:latin typeface="Calibri" panose="020F0502020204030204" pitchFamily="34" charset="0"/>
                        </a:rPr>
                        <a:t> fikrinin doğru şekilde görselleştirir.</a:t>
                      </a:r>
                    </a:p>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İnovasyon</a:t>
                      </a:r>
                      <a:r>
                        <a:rPr lang="tr-TR" sz="2000" dirty="0" smtClean="0">
                          <a:latin typeface="Calibri" panose="020F0502020204030204" pitchFamily="34" charset="0"/>
                        </a:rPr>
                        <a:t> fikrinin sürdürülebilirlik çalışmalarını tamamalar.</a:t>
                      </a:r>
                    </a:p>
                    <a:p>
                      <a:pPr marL="228600" indent="-228600">
                        <a:lnSpc>
                          <a:spcPct val="150000"/>
                        </a:lnSpc>
                        <a:buClr>
                          <a:srgbClr val="FF0000"/>
                        </a:buClr>
                        <a:buFont typeface="+mj-lt"/>
                        <a:buAutoNum type="arabicPeriod"/>
                      </a:pPr>
                      <a:r>
                        <a:rPr lang="tr-TR" sz="2000" dirty="0" err="1" smtClean="0">
                          <a:latin typeface="Calibri" panose="020F0502020204030204" pitchFamily="34" charset="0"/>
                        </a:rPr>
                        <a:t>İnoyasyon</a:t>
                      </a:r>
                      <a:r>
                        <a:rPr lang="tr-TR" sz="2000" dirty="0" smtClean="0">
                          <a:latin typeface="Calibri" panose="020F0502020204030204" pitchFamily="34" charset="0"/>
                        </a:rPr>
                        <a:t> fikrini geri dönütler sonrası tekrar yapılandırır</a:t>
                      </a:r>
                      <a:endParaRPr lang="tr-TR" sz="2000" b="1"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3033330"/>
                  </a:ext>
                </a:extLst>
              </a:tr>
            </a:tbl>
          </a:graphicData>
        </a:graphic>
      </p:graphicFrame>
      <p:pic>
        <p:nvPicPr>
          <p:cNvPr id="5" name="Picture 5" descr="C:\Users\Yahya\Desktop\gelisenbeyin-logo-yeni.jpg">
            <a:hlinkClick r:id="rId3"/>
          </p:cNvPr>
          <p:cNvPicPr>
            <a:picLocks noChangeAspect="1" noChangeArrowheads="1"/>
          </p:cNvPicPr>
          <p:nvPr/>
        </p:nvPicPr>
        <p:blipFill>
          <a:blip r:embed="rId4" cstate="print"/>
          <a:srcRect/>
          <a:stretch>
            <a:fillRect/>
          </a:stretch>
        </p:blipFill>
        <p:spPr bwMode="auto">
          <a:xfrm>
            <a:off x="4690755" y="5490855"/>
            <a:ext cx="3820199" cy="1113927"/>
          </a:xfrm>
          <a:prstGeom prst="rect">
            <a:avLst/>
          </a:prstGeom>
          <a:noFill/>
        </p:spPr>
      </p:pic>
    </p:spTree>
    <p:extLst>
      <p:ext uri="{BB962C8B-B14F-4D97-AF65-F5344CB8AC3E}">
        <p14:creationId xmlns:p14="http://schemas.microsoft.com/office/powerpoint/2010/main" xmlns="" val="1151345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891429" y="2011993"/>
            <a:ext cx="8968635" cy="3276282"/>
          </a:xfrm>
          <a:prstGeom prst="rect">
            <a:avLst/>
          </a:prstGeom>
        </p:spPr>
        <p:txBody>
          <a:bodyPr wrap="square">
            <a:spAutoFit/>
          </a:bodyPr>
          <a:lstStyle/>
          <a:p>
            <a:pPr>
              <a:lnSpc>
                <a:spcPct val="150000"/>
              </a:lnSpc>
            </a:pPr>
            <a:r>
              <a:rPr lang="tr-TR" sz="2000" b="1" dirty="0">
                <a:latin typeface="Calibri" panose="020F0502020204030204" pitchFamily="34" charset="0"/>
              </a:rPr>
              <a:t> </a:t>
            </a:r>
            <a:r>
              <a:rPr lang="tr-TR" sz="2000" b="1" dirty="0">
                <a:solidFill>
                  <a:srgbClr val="00B050"/>
                </a:solidFill>
                <a:latin typeface="Calibri" panose="020F0502020204030204" pitchFamily="34" charset="0"/>
              </a:rPr>
              <a:t>İNOVASYON; </a:t>
            </a:r>
            <a:r>
              <a:rPr lang="tr-TR" sz="2000" b="1" u="sng" dirty="0">
                <a:latin typeface="Calibri" panose="020F0502020204030204" pitchFamily="34" charset="0"/>
              </a:rPr>
              <a:t>Farklı, değişik, yeni fikirler geliştirmek ve bunları uygulamaktır.</a:t>
            </a:r>
          </a:p>
          <a:p>
            <a:pPr>
              <a:lnSpc>
                <a:spcPct val="150000"/>
              </a:lnSpc>
            </a:pPr>
            <a:r>
              <a:rPr lang="tr-TR" sz="2000" b="1" u="sng" dirty="0">
                <a:solidFill>
                  <a:srgbClr val="00B0F0"/>
                </a:solidFill>
                <a:latin typeface="Calibri" panose="020F0502020204030204" pitchFamily="34" charset="0"/>
              </a:rPr>
              <a:t> </a:t>
            </a:r>
            <a:endParaRPr lang="tr-TR" sz="2000" kern="1400" dirty="0">
              <a:solidFill>
                <a:srgbClr val="00B0F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Bir mucit " bir icat hakkında yeni bir fikir "keşfederse, bu fikrini bahsi geçen icat üzerine uyarlarsa bu durumda mucit yeni bir icat yapmış sayılmaz. Ancak </a:t>
            </a:r>
            <a:r>
              <a:rPr lang="tr-TR" sz="2000" kern="1400" dirty="0" err="1">
                <a:solidFill>
                  <a:srgbClr val="000000"/>
                </a:solidFill>
                <a:latin typeface="Calibri" panose="020F0502020204030204" pitchFamily="34" charset="0"/>
              </a:rPr>
              <a:t>inovasyon</a:t>
            </a:r>
            <a:r>
              <a:rPr lang="tr-TR" sz="2000" kern="1400" dirty="0">
                <a:solidFill>
                  <a:srgbClr val="000000"/>
                </a:solidFill>
                <a:latin typeface="Calibri" panose="020F0502020204030204" pitchFamily="34" charset="0"/>
              </a:rPr>
              <a:t> yapmış olur. </a:t>
            </a:r>
            <a:r>
              <a:rPr lang="tr-TR" sz="2000" b="1" u="sng" kern="1400" dirty="0">
                <a:solidFill>
                  <a:srgbClr val="FF0000"/>
                </a:solidFill>
                <a:latin typeface="Calibri" panose="020F0502020204030204" pitchFamily="34" charset="0"/>
              </a:rPr>
              <a:t>Uygulanmaya konmadıkları sürece iyi fikirlerin değişime bir etkisi yoktur.</a:t>
            </a:r>
            <a:endParaRPr lang="tr-TR" sz="2000" kern="1400" dirty="0">
              <a:solidFill>
                <a:srgbClr val="FF000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 </a:t>
            </a:r>
            <a:endParaRPr lang="tr-TR" sz="2000" dirty="0">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278483" y="2155262"/>
            <a:ext cx="612946" cy="306473"/>
          </a:xfrm>
          <a:prstGeom prst="rect">
            <a:avLst/>
          </a:prstGeom>
        </p:spPr>
      </p:pic>
    </p:spTree>
    <p:extLst>
      <p:ext uri="{BB962C8B-B14F-4D97-AF65-F5344CB8AC3E}">
        <p14:creationId xmlns:p14="http://schemas.microsoft.com/office/powerpoint/2010/main" xmlns="" val="3796302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891429" y="2011993"/>
            <a:ext cx="8968635" cy="3323987"/>
          </a:xfrm>
          <a:prstGeom prst="rect">
            <a:avLst/>
          </a:prstGeom>
        </p:spPr>
        <p:txBody>
          <a:bodyPr wrap="square">
            <a:spAutoFit/>
          </a:bodyPr>
          <a:lstStyle/>
          <a:p>
            <a:pPr>
              <a:lnSpc>
                <a:spcPct val="150000"/>
              </a:lnSpc>
            </a:pPr>
            <a:r>
              <a:rPr lang="tr-TR" sz="2000" b="1" dirty="0">
                <a:latin typeface="Calibri" panose="020F0502020204030204" pitchFamily="34" charset="0"/>
              </a:rPr>
              <a:t> </a:t>
            </a:r>
            <a:r>
              <a:rPr lang="tr-TR" sz="2000" b="1" kern="1400" cap="all" dirty="0">
                <a:solidFill>
                  <a:srgbClr val="00B050"/>
                </a:solidFill>
                <a:latin typeface="Calibri" panose="020F0502020204030204" pitchFamily="34" charset="0"/>
              </a:rPr>
              <a:t>İNOVASYON </a:t>
            </a:r>
            <a:r>
              <a:rPr lang="tr-TR" sz="2000" b="1" kern="1400" cap="all" dirty="0" smtClean="0">
                <a:solidFill>
                  <a:srgbClr val="00B050"/>
                </a:solidFill>
                <a:latin typeface="Calibri" panose="020F0502020204030204" pitchFamily="34" charset="0"/>
              </a:rPr>
              <a:t>SÜRECİ </a:t>
            </a:r>
          </a:p>
          <a:p>
            <a:pPr>
              <a:lnSpc>
                <a:spcPct val="150000"/>
              </a:lnSpc>
            </a:pPr>
            <a:endParaRPr lang="tr-TR" sz="2000" b="1" kern="1400" cap="all" dirty="0">
              <a:solidFill>
                <a:srgbClr val="00B050"/>
              </a:solidFill>
              <a:latin typeface="Calibri" panose="020F0502020204030204" pitchFamily="34" charset="0"/>
            </a:endParaRPr>
          </a:p>
          <a:p>
            <a:pPr>
              <a:lnSpc>
                <a:spcPct val="150000"/>
              </a:lnSpc>
            </a:pPr>
            <a:r>
              <a:rPr lang="tr-TR" sz="2000" kern="1400" dirty="0">
                <a:solidFill>
                  <a:srgbClr val="000000"/>
                </a:solidFill>
                <a:latin typeface="Calibri" panose="020F0502020204030204" pitchFamily="34" charset="0"/>
              </a:rPr>
              <a:t>B</a:t>
            </a:r>
            <a:r>
              <a:rPr lang="tr-TR" sz="2000" kern="1400" dirty="0" smtClean="0">
                <a:solidFill>
                  <a:srgbClr val="000000"/>
                </a:solidFill>
                <a:latin typeface="Calibri" panose="020F0502020204030204" pitchFamily="34" charset="0"/>
              </a:rPr>
              <a:t>ilginin </a:t>
            </a:r>
            <a:r>
              <a:rPr lang="tr-TR" sz="2000" kern="1400" dirty="0">
                <a:solidFill>
                  <a:srgbClr val="000000"/>
                </a:solidFill>
                <a:latin typeface="Calibri" panose="020F0502020204030204" pitchFamily="34" charset="0"/>
              </a:rPr>
              <a:t>ekonomik ve toplumsal faydaya dönüştürülmesi olarak tanımlanır. </a:t>
            </a:r>
            <a:endParaRPr lang="tr-TR" sz="2000" kern="1400" dirty="0" smtClean="0">
              <a:solidFill>
                <a:srgbClr val="000000"/>
              </a:solidFill>
              <a:latin typeface="Calibri" panose="020F0502020204030204" pitchFamily="34" charset="0"/>
            </a:endParaRPr>
          </a:p>
          <a:p>
            <a:pPr>
              <a:lnSpc>
                <a:spcPct val="150000"/>
              </a:lnSpc>
            </a:pPr>
            <a:r>
              <a:rPr lang="tr-TR" sz="2000" kern="1400" dirty="0" smtClean="0">
                <a:solidFill>
                  <a:srgbClr val="000000"/>
                </a:solidFill>
                <a:latin typeface="Calibri" panose="020F0502020204030204" pitchFamily="34" charset="0"/>
              </a:rPr>
              <a:t>Bu </a:t>
            </a:r>
            <a:r>
              <a:rPr lang="tr-TR" sz="2000" kern="1400" dirty="0">
                <a:solidFill>
                  <a:srgbClr val="000000"/>
                </a:solidFill>
                <a:latin typeface="Calibri" panose="020F0502020204030204" pitchFamily="34" charset="0"/>
              </a:rPr>
              <a:t>nedenle de teknik, ekonomik ve sosyal süreçlerin oluşturduğu bir bütündür. Bireylerde ve toplumda </a:t>
            </a:r>
            <a:r>
              <a:rPr lang="tr-TR" sz="2000" b="1" u="sng" kern="1400" dirty="0">
                <a:solidFill>
                  <a:srgbClr val="00B0F0"/>
                </a:solidFill>
                <a:latin typeface="Calibri" panose="020F0502020204030204" pitchFamily="34" charset="0"/>
              </a:rPr>
              <a:t>değişime olan istek, yeniliğe açıklık ve girişimcilik ruhuyla </a:t>
            </a:r>
            <a:r>
              <a:rPr lang="tr-TR" sz="2000" kern="1400" dirty="0">
                <a:solidFill>
                  <a:srgbClr val="000000"/>
                </a:solidFill>
                <a:latin typeface="Calibri" panose="020F0502020204030204" pitchFamily="34" charset="0"/>
              </a:rPr>
              <a:t>özdeşleşen bir kültür gerektirir. </a:t>
            </a:r>
          </a:p>
          <a:p>
            <a:pPr>
              <a:lnSpc>
                <a:spcPct val="150000"/>
              </a:lnSpc>
            </a:pPr>
            <a:r>
              <a:rPr lang="tr-TR" sz="2000" kern="1400" dirty="0">
                <a:solidFill>
                  <a:srgbClr val="000000"/>
                </a:solidFill>
                <a:latin typeface="Calibri" panose="020F0502020204030204" pitchFamily="34" charset="0"/>
              </a:rPr>
              <a:t> </a:t>
            </a:r>
            <a:endParaRPr lang="tr-TR" sz="2000" dirty="0">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290182" y="2185359"/>
            <a:ext cx="601247" cy="302901"/>
          </a:xfrm>
          <a:prstGeom prst="rect">
            <a:avLst/>
          </a:prstGeom>
        </p:spPr>
      </p:pic>
    </p:spTree>
    <p:extLst>
      <p:ext uri="{BB962C8B-B14F-4D97-AF65-F5344CB8AC3E}">
        <p14:creationId xmlns:p14="http://schemas.microsoft.com/office/powerpoint/2010/main" xmlns="" val="61538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891429" y="2011993"/>
            <a:ext cx="8968635" cy="3785652"/>
          </a:xfrm>
          <a:prstGeom prst="rect">
            <a:avLst/>
          </a:prstGeom>
        </p:spPr>
        <p:txBody>
          <a:bodyPr wrap="square">
            <a:spAutoFit/>
          </a:bodyPr>
          <a:lstStyle/>
          <a:p>
            <a:pPr>
              <a:lnSpc>
                <a:spcPct val="150000"/>
              </a:lnSpc>
            </a:pPr>
            <a:r>
              <a:rPr lang="tr-TR" sz="2000" b="1" dirty="0">
                <a:latin typeface="Calibri" panose="020F0502020204030204" pitchFamily="34" charset="0"/>
              </a:rPr>
              <a:t> </a:t>
            </a:r>
            <a:r>
              <a:rPr lang="tr-TR" sz="2000" b="1" cap="all" dirty="0" err="1">
                <a:solidFill>
                  <a:srgbClr val="00B050"/>
                </a:solidFill>
                <a:latin typeface="Calibri" panose="020F0502020204030204" pitchFamily="34" charset="0"/>
              </a:rPr>
              <a:t>İnovatif</a:t>
            </a:r>
            <a:r>
              <a:rPr lang="tr-TR" sz="2000" b="1" cap="all" dirty="0">
                <a:solidFill>
                  <a:srgbClr val="00B050"/>
                </a:solidFill>
                <a:latin typeface="Calibri" panose="020F0502020204030204" pitchFamily="34" charset="0"/>
              </a:rPr>
              <a:t> </a:t>
            </a:r>
            <a:r>
              <a:rPr lang="tr-TR" sz="2000" b="1" cap="all" dirty="0" smtClean="0">
                <a:solidFill>
                  <a:srgbClr val="00B050"/>
                </a:solidFill>
                <a:latin typeface="Calibri" panose="020F0502020204030204" pitchFamily="34" charset="0"/>
              </a:rPr>
              <a:t>düşünme</a:t>
            </a:r>
          </a:p>
          <a:p>
            <a:pPr>
              <a:lnSpc>
                <a:spcPct val="150000"/>
              </a:lnSpc>
            </a:pPr>
            <a:r>
              <a:rPr lang="tr-TR" sz="2000" dirty="0" smtClean="0">
                <a:latin typeface="Calibri" panose="020F0502020204030204" pitchFamily="34" charset="0"/>
              </a:rPr>
              <a:t>Bilgiyi </a:t>
            </a:r>
            <a:r>
              <a:rPr lang="tr-TR" sz="2000" dirty="0">
                <a:latin typeface="Calibri" panose="020F0502020204030204" pitchFamily="34" charset="0"/>
              </a:rPr>
              <a:t>yararlı hale getirerek  toplumun yararına dönüştürme şeklidir. </a:t>
            </a:r>
            <a:endParaRPr lang="tr-TR" sz="2000" dirty="0" smtClean="0">
              <a:latin typeface="Calibri" panose="020F0502020204030204" pitchFamily="34" charset="0"/>
            </a:endParaRPr>
          </a:p>
          <a:p>
            <a:pPr>
              <a:lnSpc>
                <a:spcPct val="150000"/>
              </a:lnSpc>
            </a:pPr>
            <a:r>
              <a:rPr lang="tr-TR" sz="2000" dirty="0" smtClean="0">
                <a:latin typeface="Calibri" panose="020F0502020204030204" pitchFamily="34" charset="0"/>
              </a:rPr>
              <a:t>Bu </a:t>
            </a:r>
            <a:r>
              <a:rPr lang="tr-TR" sz="2000" dirty="0">
                <a:latin typeface="Calibri" panose="020F0502020204030204" pitchFamily="34" charset="0"/>
              </a:rPr>
              <a:t>nedenle teknik olarak, sosyal olarak ve ekonomik olarak bir takım süreçleri bünyesinde barındırır. </a:t>
            </a:r>
            <a:endParaRPr lang="tr-TR" sz="2000" dirty="0" smtClean="0">
              <a:latin typeface="Calibri" panose="020F0502020204030204" pitchFamily="34" charset="0"/>
            </a:endParaRPr>
          </a:p>
          <a:p>
            <a:pPr>
              <a:lnSpc>
                <a:spcPct val="150000"/>
              </a:lnSpc>
            </a:pPr>
            <a:r>
              <a:rPr lang="tr-TR" sz="2000" dirty="0" smtClean="0">
                <a:latin typeface="Calibri" panose="020F0502020204030204" pitchFamily="34" charset="0"/>
              </a:rPr>
              <a:t>Bunu </a:t>
            </a:r>
            <a:r>
              <a:rPr lang="tr-TR" sz="2000" dirty="0">
                <a:latin typeface="Calibri" panose="020F0502020204030204" pitchFamily="34" charset="0"/>
              </a:rPr>
              <a:t>yapmak için de kendimizde değişime istekli, yeniliklere açık, girişimci ruhu olan bir kültür olup olmadığını sorgulamamız gerekiyor. Daha sonra bunu toplumumuza aktarmak da bizim işimiz.</a:t>
            </a:r>
          </a:p>
          <a:p>
            <a:pPr>
              <a:lnSpc>
                <a:spcPct val="150000"/>
              </a:lnSpc>
            </a:pPr>
            <a:r>
              <a:rPr lang="tr-TR" sz="2000" kern="1400" dirty="0">
                <a:solidFill>
                  <a:srgbClr val="000000"/>
                </a:solidFill>
                <a:latin typeface="Calibri" panose="020F0502020204030204" pitchFamily="34" charset="0"/>
              </a:rPr>
              <a:t> </a:t>
            </a:r>
            <a:endParaRPr lang="tr-TR" sz="2000" dirty="0">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290182" y="2194070"/>
            <a:ext cx="601247" cy="307456"/>
          </a:xfrm>
          <a:prstGeom prst="rect">
            <a:avLst/>
          </a:prstGeom>
        </p:spPr>
      </p:pic>
    </p:spTree>
    <p:extLst>
      <p:ext uri="{BB962C8B-B14F-4D97-AF65-F5344CB8AC3E}">
        <p14:creationId xmlns:p14="http://schemas.microsoft.com/office/powerpoint/2010/main" xmlns="" val="608393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891429" y="1315307"/>
            <a:ext cx="9734514" cy="5170646"/>
          </a:xfrm>
          <a:prstGeom prst="rect">
            <a:avLst/>
          </a:prstGeom>
        </p:spPr>
        <p:txBody>
          <a:bodyPr wrap="square">
            <a:spAutoFit/>
          </a:bodyPr>
          <a:lstStyle/>
          <a:p>
            <a:pPr>
              <a:lnSpc>
                <a:spcPct val="150000"/>
              </a:lnSpc>
            </a:pPr>
            <a:r>
              <a:rPr lang="tr-TR" sz="2000" b="1" dirty="0">
                <a:latin typeface="Calibri" panose="020F0502020204030204" pitchFamily="34" charset="0"/>
              </a:rPr>
              <a:t> </a:t>
            </a:r>
            <a:r>
              <a:rPr lang="tr-TR" sz="2000" b="1" cap="all" dirty="0" err="1">
                <a:solidFill>
                  <a:srgbClr val="00B050"/>
                </a:solidFill>
                <a:latin typeface="Calibri" panose="020F0502020204030204" pitchFamily="34" charset="0"/>
              </a:rPr>
              <a:t>İnovasyon</a:t>
            </a:r>
            <a:r>
              <a:rPr lang="tr-TR" sz="2000" b="1" cap="all" dirty="0">
                <a:solidFill>
                  <a:srgbClr val="00B050"/>
                </a:solidFill>
                <a:latin typeface="Calibri" panose="020F0502020204030204" pitchFamily="34" charset="0"/>
              </a:rPr>
              <a:t> Neden Önemlidir?</a:t>
            </a:r>
            <a:endParaRPr lang="tr-TR" sz="2000" dirty="0">
              <a:solidFill>
                <a:srgbClr val="00B050"/>
              </a:solidFill>
              <a:latin typeface="Calibri" panose="020F0502020204030204" pitchFamily="34" charset="0"/>
            </a:endParaRPr>
          </a:p>
          <a:p>
            <a:pPr>
              <a:lnSpc>
                <a:spcPct val="150000"/>
              </a:lnSpc>
            </a:pPr>
            <a:r>
              <a:rPr lang="tr-TR" sz="2000" dirty="0">
                <a:latin typeface="Calibri" panose="020F0502020204030204" pitchFamily="34" charset="0"/>
              </a:rPr>
              <a:t>Bir ülkede ne kadar çok </a:t>
            </a:r>
            <a:r>
              <a:rPr lang="tr-TR" sz="2000" dirty="0" err="1">
                <a:latin typeface="Calibri" panose="020F0502020204030204" pitchFamily="34" charset="0"/>
              </a:rPr>
              <a:t>inovasyon</a:t>
            </a:r>
            <a:r>
              <a:rPr lang="tr-TR" sz="2000" dirty="0">
                <a:latin typeface="Calibri" panose="020F0502020204030204" pitchFamily="34" charset="0"/>
              </a:rPr>
              <a:t> yapan mucit </a:t>
            </a:r>
            <a:r>
              <a:rPr lang="tr-TR" sz="2000" dirty="0" smtClean="0">
                <a:latin typeface="Calibri" panose="020F0502020204030204" pitchFamily="34" charset="0"/>
              </a:rPr>
              <a:t>varsa</a:t>
            </a:r>
            <a:r>
              <a:rPr lang="tr-TR" sz="2000" dirty="0">
                <a:latin typeface="Calibri" panose="020F0502020204030204" pitchFamily="34" charset="0"/>
              </a:rPr>
              <a:t>;</a:t>
            </a:r>
            <a:endParaRPr lang="tr-TR" sz="2000" dirty="0" smtClean="0">
              <a:latin typeface="Calibri" panose="020F0502020204030204" pitchFamily="34" charset="0"/>
            </a:endParaRPr>
          </a:p>
          <a:p>
            <a:pPr marL="342900" indent="-342900">
              <a:lnSpc>
                <a:spcPct val="150000"/>
              </a:lnSpc>
              <a:buClr>
                <a:srgbClr val="FF0000"/>
              </a:buClr>
              <a:buFont typeface="Wingdings" panose="05000000000000000000" pitchFamily="2" charset="2"/>
              <a:buChar char="v"/>
            </a:pPr>
            <a:r>
              <a:rPr lang="tr-TR" sz="2000" dirty="0">
                <a:latin typeface="Calibri" panose="020F0502020204030204" pitchFamily="34" charset="0"/>
              </a:rPr>
              <a:t>O</a:t>
            </a:r>
            <a:r>
              <a:rPr lang="tr-TR" sz="2000" dirty="0" smtClean="0">
                <a:latin typeface="Calibri" panose="020F0502020204030204" pitchFamily="34" charset="0"/>
              </a:rPr>
              <a:t> </a:t>
            </a:r>
            <a:r>
              <a:rPr lang="tr-TR" sz="2000" dirty="0">
                <a:latin typeface="Calibri" panose="020F0502020204030204" pitchFamily="34" charset="0"/>
              </a:rPr>
              <a:t>ülkenin insanlarının yaşam kalitesi ve refahı o kadar </a:t>
            </a:r>
            <a:r>
              <a:rPr lang="tr-TR" sz="2000" dirty="0" smtClean="0">
                <a:latin typeface="Calibri" panose="020F0502020204030204" pitchFamily="34" charset="0"/>
              </a:rPr>
              <a:t>artar.</a:t>
            </a:r>
          </a:p>
          <a:p>
            <a:pPr marL="342900" indent="-342900">
              <a:lnSpc>
                <a:spcPct val="150000"/>
              </a:lnSpc>
              <a:buClr>
                <a:srgbClr val="FF0000"/>
              </a:buClr>
              <a:buFont typeface="Wingdings" panose="05000000000000000000" pitchFamily="2" charset="2"/>
              <a:buChar char="v"/>
            </a:pPr>
            <a:r>
              <a:rPr lang="tr-TR" sz="2000" dirty="0" smtClean="0">
                <a:latin typeface="Calibri" panose="020F0502020204030204" pitchFamily="34" charset="0"/>
              </a:rPr>
              <a:t>İnsanlar </a:t>
            </a:r>
            <a:r>
              <a:rPr lang="tr-TR" sz="2000" dirty="0">
                <a:latin typeface="Calibri" panose="020F0502020204030204" pitchFamily="34" charset="0"/>
              </a:rPr>
              <a:t>çok daha iyi şartlarda </a:t>
            </a:r>
            <a:r>
              <a:rPr lang="tr-TR" sz="2000" dirty="0" smtClean="0">
                <a:latin typeface="Calibri" panose="020F0502020204030204" pitchFamily="34" charset="0"/>
              </a:rPr>
              <a:t>yaşar.</a:t>
            </a:r>
          </a:p>
          <a:p>
            <a:pPr marL="342900" indent="-342900">
              <a:lnSpc>
                <a:spcPct val="150000"/>
              </a:lnSpc>
              <a:buClr>
                <a:srgbClr val="FF0000"/>
              </a:buClr>
              <a:buFont typeface="Wingdings" panose="05000000000000000000" pitchFamily="2" charset="2"/>
              <a:buChar char="v"/>
            </a:pPr>
            <a:r>
              <a:rPr lang="tr-TR" sz="2000" dirty="0" smtClean="0">
                <a:latin typeface="Calibri" panose="020F0502020204030204" pitchFamily="34" charset="0"/>
              </a:rPr>
              <a:t>Çok </a:t>
            </a:r>
            <a:r>
              <a:rPr lang="tr-TR" sz="2000" dirty="0">
                <a:latin typeface="Calibri" panose="020F0502020204030204" pitchFamily="34" charset="0"/>
              </a:rPr>
              <a:t>daha iyi hizmetlerden </a:t>
            </a:r>
            <a:r>
              <a:rPr lang="tr-TR" sz="2000" dirty="0" smtClean="0">
                <a:latin typeface="Calibri" panose="020F0502020204030204" pitchFamily="34" charset="0"/>
              </a:rPr>
              <a:t>yararlanır.</a:t>
            </a:r>
          </a:p>
          <a:p>
            <a:pPr marL="342900" indent="-342900">
              <a:lnSpc>
                <a:spcPct val="150000"/>
              </a:lnSpc>
              <a:buClr>
                <a:srgbClr val="FF0000"/>
              </a:buClr>
              <a:buFont typeface="Wingdings" panose="05000000000000000000" pitchFamily="2" charset="2"/>
              <a:buChar char="v"/>
            </a:pPr>
            <a:r>
              <a:rPr lang="tr-TR" sz="2000" dirty="0" smtClean="0">
                <a:latin typeface="Calibri" panose="020F0502020204030204" pitchFamily="34" charset="0"/>
              </a:rPr>
              <a:t>Çok </a:t>
            </a:r>
            <a:r>
              <a:rPr lang="tr-TR" sz="2000" dirty="0">
                <a:latin typeface="Calibri" panose="020F0502020204030204" pitchFamily="34" charset="0"/>
              </a:rPr>
              <a:t>daha yüksek gelirler elde ederler. </a:t>
            </a:r>
            <a:endParaRPr lang="tr-TR" sz="2000" dirty="0" smtClean="0">
              <a:latin typeface="Calibri" panose="020F0502020204030204" pitchFamily="34" charset="0"/>
            </a:endParaRPr>
          </a:p>
          <a:p>
            <a:pPr marL="342900" indent="-342900">
              <a:lnSpc>
                <a:spcPct val="150000"/>
              </a:lnSpc>
              <a:buClr>
                <a:srgbClr val="FF0000"/>
              </a:buClr>
              <a:buFont typeface="Wingdings" panose="05000000000000000000" pitchFamily="2" charset="2"/>
              <a:buChar char="v"/>
            </a:pPr>
            <a:r>
              <a:rPr lang="tr-TR" sz="2000" dirty="0" smtClean="0">
                <a:latin typeface="Calibri" panose="020F0502020204030204" pitchFamily="34" charset="0"/>
              </a:rPr>
              <a:t>Aynı </a:t>
            </a:r>
            <a:r>
              <a:rPr lang="tr-TR" sz="2000" dirty="0">
                <a:latin typeface="Calibri" panose="020F0502020204030204" pitchFamily="34" charset="0"/>
              </a:rPr>
              <a:t>zamanda ülkenin de rekabet gücü artar. </a:t>
            </a:r>
            <a:endParaRPr lang="tr-TR" sz="2000" dirty="0" smtClean="0">
              <a:latin typeface="Calibri" panose="020F0502020204030204" pitchFamily="34" charset="0"/>
            </a:endParaRPr>
          </a:p>
          <a:p>
            <a:pPr>
              <a:lnSpc>
                <a:spcPct val="150000"/>
              </a:lnSpc>
            </a:pPr>
            <a:endParaRPr lang="tr-TR" sz="2000" dirty="0">
              <a:latin typeface="Calibri" panose="020F0502020204030204" pitchFamily="34" charset="0"/>
            </a:endParaRPr>
          </a:p>
          <a:p>
            <a:pPr>
              <a:lnSpc>
                <a:spcPct val="150000"/>
              </a:lnSpc>
            </a:pPr>
            <a:r>
              <a:rPr lang="tr-TR" sz="2000" dirty="0" smtClean="0">
                <a:latin typeface="Calibri" panose="020F0502020204030204" pitchFamily="34" charset="0"/>
              </a:rPr>
              <a:t>Bunun </a:t>
            </a:r>
            <a:r>
              <a:rPr lang="tr-TR" sz="2000" dirty="0">
                <a:latin typeface="Calibri" panose="020F0502020204030204" pitchFamily="34" charset="0"/>
              </a:rPr>
              <a:t>anlamı ise, </a:t>
            </a:r>
            <a:r>
              <a:rPr lang="tr-TR" sz="2000" b="1" u="sng" dirty="0">
                <a:solidFill>
                  <a:srgbClr val="00B0F0"/>
                </a:solidFill>
                <a:latin typeface="Calibri" panose="020F0502020204030204" pitchFamily="34" charset="0"/>
              </a:rPr>
              <a:t>o ülkenin diğer ülkelere göre daha güçlü bir konuma yükselmesidir. </a:t>
            </a:r>
          </a:p>
          <a:p>
            <a:pPr>
              <a:lnSpc>
                <a:spcPct val="150000"/>
              </a:lnSpc>
            </a:pPr>
            <a:r>
              <a:rPr lang="tr-TR" sz="2000" dirty="0">
                <a:latin typeface="Calibri" panose="020F0502020204030204" pitchFamily="34" charset="0"/>
              </a:rPr>
              <a:t> </a:t>
            </a:r>
          </a:p>
          <a:p>
            <a:pPr>
              <a:lnSpc>
                <a:spcPct val="150000"/>
              </a:lnSpc>
            </a:pPr>
            <a:r>
              <a:rPr lang="tr-TR" sz="2000" kern="1400" dirty="0">
                <a:solidFill>
                  <a:srgbClr val="000000"/>
                </a:solidFill>
                <a:latin typeface="Calibri" panose="020F0502020204030204" pitchFamily="34" charset="0"/>
              </a:rPr>
              <a:t> </a:t>
            </a:r>
            <a:endParaRPr lang="tr-TR" sz="2000" dirty="0">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283062" y="1449758"/>
            <a:ext cx="608367" cy="306471"/>
          </a:xfrm>
          <a:prstGeom prst="rect">
            <a:avLst/>
          </a:prstGeom>
        </p:spPr>
      </p:pic>
    </p:spTree>
    <p:extLst>
      <p:ext uri="{BB962C8B-B14F-4D97-AF65-F5344CB8AC3E}">
        <p14:creationId xmlns:p14="http://schemas.microsoft.com/office/powerpoint/2010/main" xmlns="" val="3751581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891429" y="2011993"/>
            <a:ext cx="8968635" cy="2400657"/>
          </a:xfrm>
          <a:prstGeom prst="rect">
            <a:avLst/>
          </a:prstGeom>
        </p:spPr>
        <p:txBody>
          <a:bodyPr wrap="square">
            <a:spAutoFit/>
          </a:bodyPr>
          <a:lstStyle/>
          <a:p>
            <a:pPr>
              <a:lnSpc>
                <a:spcPct val="150000"/>
              </a:lnSpc>
            </a:pPr>
            <a:r>
              <a:rPr lang="tr-TR" sz="2000" dirty="0" smtClean="0">
                <a:latin typeface="Calibri" panose="020F0502020204030204" pitchFamily="34" charset="0"/>
              </a:rPr>
              <a:t>Hepimizin </a:t>
            </a:r>
            <a:r>
              <a:rPr lang="tr-TR" sz="2000" dirty="0">
                <a:latin typeface="Calibri" panose="020F0502020204030204" pitchFamily="34" charset="0"/>
              </a:rPr>
              <a:t>arzusu ve isteği, herkesin daha iyi şartlarda yaşaması, ülkemizin ve toplumumuzun kalkınıp gelişmesi olduğuna göre, bize bu kapıları açacak </a:t>
            </a:r>
            <a:r>
              <a:rPr lang="tr-TR" sz="2000" dirty="0" smtClean="0">
                <a:latin typeface="Calibri" panose="020F0502020204030204" pitchFamily="34" charset="0"/>
              </a:rPr>
              <a:t>anahtar;</a:t>
            </a:r>
            <a:r>
              <a:rPr lang="tr-TR" sz="2000" u="sng" dirty="0" smtClean="0">
                <a:solidFill>
                  <a:srgbClr val="00B050"/>
                </a:solidFill>
                <a:latin typeface="Calibri" panose="020F0502020204030204" pitchFamily="34" charset="0"/>
              </a:rPr>
              <a:t> </a:t>
            </a:r>
            <a:r>
              <a:rPr lang="tr-TR" sz="2000" u="sng" dirty="0" err="1">
                <a:solidFill>
                  <a:srgbClr val="00B050"/>
                </a:solidFill>
                <a:latin typeface="Calibri" panose="020F0502020204030204" pitchFamily="34" charset="0"/>
              </a:rPr>
              <a:t>inovasyon</a:t>
            </a:r>
            <a:r>
              <a:rPr lang="tr-TR" sz="2000" u="sng" dirty="0">
                <a:solidFill>
                  <a:srgbClr val="00B050"/>
                </a:solidFill>
                <a:latin typeface="Calibri" panose="020F0502020204030204" pitchFamily="34" charset="0"/>
              </a:rPr>
              <a:t> ve </a:t>
            </a:r>
            <a:r>
              <a:rPr lang="tr-TR" sz="2000" u="sng" dirty="0" err="1">
                <a:solidFill>
                  <a:srgbClr val="00B050"/>
                </a:solidFill>
                <a:latin typeface="Calibri" panose="020F0502020204030204" pitchFamily="34" charset="0"/>
              </a:rPr>
              <a:t>inovatif</a:t>
            </a:r>
            <a:r>
              <a:rPr lang="tr-TR" sz="2000" u="sng" dirty="0">
                <a:solidFill>
                  <a:srgbClr val="00B050"/>
                </a:solidFill>
                <a:latin typeface="Calibri" panose="020F0502020204030204" pitchFamily="34" charset="0"/>
              </a:rPr>
              <a:t> düşünmekten geçer.</a:t>
            </a:r>
            <a:endParaRPr lang="tr-TR" sz="2000" dirty="0">
              <a:solidFill>
                <a:srgbClr val="00B050"/>
              </a:solidFill>
              <a:latin typeface="Calibri" panose="020F0502020204030204" pitchFamily="34" charset="0"/>
            </a:endParaRPr>
          </a:p>
          <a:p>
            <a:pPr>
              <a:lnSpc>
                <a:spcPct val="150000"/>
              </a:lnSpc>
            </a:pPr>
            <a:r>
              <a:rPr lang="tr-TR" sz="2000" dirty="0">
                <a:latin typeface="Calibri" panose="020F0502020204030204" pitchFamily="34" charset="0"/>
              </a:rPr>
              <a:t> </a:t>
            </a:r>
          </a:p>
          <a:p>
            <a:pPr>
              <a:lnSpc>
                <a:spcPct val="150000"/>
              </a:lnSpc>
            </a:pPr>
            <a:r>
              <a:rPr lang="tr-TR" sz="2000" kern="1400" dirty="0">
                <a:solidFill>
                  <a:srgbClr val="000000"/>
                </a:solidFill>
                <a:latin typeface="Calibri" panose="020F0502020204030204" pitchFamily="34" charset="0"/>
              </a:rPr>
              <a:t> </a:t>
            </a:r>
            <a:endParaRPr lang="tr-TR" sz="2000" dirty="0">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spTree>
    <p:extLst>
      <p:ext uri="{BB962C8B-B14F-4D97-AF65-F5344CB8AC3E}">
        <p14:creationId xmlns:p14="http://schemas.microsoft.com/office/powerpoint/2010/main" xmlns="" val="2207985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35"/>
            <a:ext cx="12192000" cy="6869535"/>
          </a:xfrm>
          <a:prstGeom prst="rect">
            <a:avLst/>
          </a:prstGeom>
        </p:spPr>
      </p:pic>
      <p:sp>
        <p:nvSpPr>
          <p:cNvPr id="3" name="Dikdörtgen 2"/>
          <p:cNvSpPr/>
          <p:nvPr/>
        </p:nvSpPr>
        <p:spPr>
          <a:xfrm>
            <a:off x="1876915" y="3423232"/>
            <a:ext cx="8968635" cy="1631216"/>
          </a:xfrm>
          <a:prstGeom prst="rect">
            <a:avLst/>
          </a:prstGeom>
        </p:spPr>
        <p:txBody>
          <a:bodyPr wrap="square">
            <a:spAutoFit/>
          </a:bodyPr>
          <a:lstStyle/>
          <a:p>
            <a:pPr algn="ctr"/>
            <a:r>
              <a:rPr lang="tr-TR" sz="3600" b="1" dirty="0">
                <a:ln w="0"/>
                <a:solidFill>
                  <a:srgbClr val="FF0000"/>
                </a:solidFill>
                <a:latin typeface="Calibri" panose="020F0502020204030204" pitchFamily="34" charset="0"/>
              </a:rPr>
              <a:t>İNOVASYON TÜRLERİ</a:t>
            </a:r>
            <a:endParaRPr lang="en-US" sz="3600" b="1" dirty="0">
              <a:ln w="0"/>
              <a:solidFill>
                <a:srgbClr val="FF0000"/>
              </a:solidFill>
              <a:latin typeface="Calibri" panose="020F0502020204030204" pitchFamily="34" charset="0"/>
            </a:endParaRPr>
          </a:p>
          <a:p>
            <a:pPr>
              <a:lnSpc>
                <a:spcPct val="150000"/>
              </a:lnSpc>
            </a:pPr>
            <a:r>
              <a:rPr lang="tr-TR" sz="2000" dirty="0">
                <a:solidFill>
                  <a:srgbClr val="FF0000"/>
                </a:solidFill>
                <a:latin typeface="Calibri" panose="020F0502020204030204" pitchFamily="34" charset="0"/>
              </a:rPr>
              <a:t> </a:t>
            </a:r>
          </a:p>
          <a:p>
            <a:pPr>
              <a:lnSpc>
                <a:spcPct val="150000"/>
              </a:lnSpc>
            </a:pPr>
            <a:r>
              <a:rPr lang="tr-TR" sz="2000" kern="1400" dirty="0">
                <a:solidFill>
                  <a:srgbClr val="FF0000"/>
                </a:solidFill>
                <a:latin typeface="Calibri" panose="020F0502020204030204" pitchFamily="34" charset="0"/>
              </a:rPr>
              <a:t> </a:t>
            </a:r>
            <a:endParaRPr lang="tr-TR" sz="2000" dirty="0">
              <a:solidFill>
                <a:srgbClr val="FF0000"/>
              </a:solidFill>
              <a:latin typeface="Calibri" panose="020F0502020204030204" pitchFamily="34" charset="0"/>
            </a:endParaRPr>
          </a:p>
        </p:txBody>
      </p:sp>
      <p:pic>
        <p:nvPicPr>
          <p:cNvPr id="5" name="Picture 3" descr="creative-brain-idea[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4926" y="85828"/>
            <a:ext cx="1758465" cy="172845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pic>
      <p:pic>
        <p:nvPicPr>
          <p:cNvPr id="6" name="Picture 5" descr="C:\Users\Yahya\Desktop\gelisenbeyin-logo-yeni.jpg">
            <a:hlinkClick r:id="rId4"/>
          </p:cNvPr>
          <p:cNvPicPr>
            <a:picLocks noChangeAspect="1" noChangeArrowheads="1"/>
          </p:cNvPicPr>
          <p:nvPr/>
        </p:nvPicPr>
        <p:blipFill>
          <a:blip r:embed="rId5" cstate="print"/>
          <a:srcRect/>
          <a:stretch>
            <a:fillRect/>
          </a:stretch>
        </p:blipFill>
        <p:spPr bwMode="auto">
          <a:xfrm>
            <a:off x="4268724" y="1087707"/>
            <a:ext cx="4326637" cy="1261599"/>
          </a:xfrm>
          <a:prstGeom prst="rect">
            <a:avLst/>
          </a:prstGeom>
          <a:noFill/>
        </p:spPr>
      </p:pic>
    </p:spTree>
    <p:extLst>
      <p:ext uri="{BB962C8B-B14F-4D97-AF65-F5344CB8AC3E}">
        <p14:creationId xmlns:p14="http://schemas.microsoft.com/office/powerpoint/2010/main" xmlns="" val="32901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759</Words>
  <Application>Microsoft Office PowerPoint</Application>
  <PresentationFormat>Özel</PresentationFormat>
  <Paragraphs>115</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YILDIR Tahsin</dc:creator>
  <cp:keywords>www.gelisenbeyin.net</cp:keywords>
  <dc:description>www.gelisenbeyin.net</dc:description>
  <cp:lastModifiedBy>Windows User</cp:lastModifiedBy>
  <cp:revision>23</cp:revision>
  <dcterms:created xsi:type="dcterms:W3CDTF">2018-09-06T20:15:49Z</dcterms:created>
  <dcterms:modified xsi:type="dcterms:W3CDTF">2018-09-19T17:19:44Z</dcterms:modified>
</cp:coreProperties>
</file>