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71" r:id="rId3"/>
    <p:sldId id="272" r:id="rId4"/>
    <p:sldId id="273" r:id="rId5"/>
    <p:sldId id="257" r:id="rId6"/>
    <p:sldId id="258" r:id="rId7"/>
    <p:sldId id="274" r:id="rId8"/>
    <p:sldId id="259" r:id="rId9"/>
    <p:sldId id="260" r:id="rId10"/>
    <p:sldId id="261" r:id="rId11"/>
    <p:sldId id="262" r:id="rId12"/>
    <p:sldId id="263" r:id="rId13"/>
    <p:sldId id="264" r:id="rId14"/>
    <p:sldId id="267" r:id="rId15"/>
    <p:sldId id="268" r:id="rId16"/>
    <p:sldId id="269" r:id="rId17"/>
    <p:sldId id="275" r:id="rId18"/>
    <p:sldId id="270" r:id="rId19"/>
    <p:sldId id="266"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hmet" initials="A" lastIdx="1" clrIdx="0">
    <p:extLst>
      <p:ext uri="{19B8F6BF-5375-455C-9EA6-DF929625EA0E}">
        <p15:presenceInfo xmlns="" xmlns:p15="http://schemas.microsoft.com/office/powerpoint/2012/main" userId="Ahme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15EE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70" y="-102"/>
      </p:cViewPr>
      <p:guideLst>
        <p:guide orient="horz" pos="2160"/>
        <p:guide pos="3840"/>
      </p:guideLst>
    </p:cSldViewPr>
  </p:slid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2-20T15:36:01.123" idx="1">
    <p:pos x="10" y="10"/>
    <p:text/>
    <p:extLst>
      <p:ext uri="{C676402C-5697-4E1C-873F-D02D1690AC5C}">
        <p15:threadingInfo xmlns=""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A7BDD0-CEFF-4CE7-A367-4176558CBE4F}" type="datetimeFigureOut">
              <a:rPr lang="tr-TR" smtClean="0"/>
              <a:pPr/>
              <a:t>30.10.2017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CCDD81-0D44-4213-BC79-ECF50C3D0E21}" type="slidenum">
              <a:rPr lang="tr-TR" smtClean="0"/>
              <a:pPr/>
              <a:t>‹#›</a:t>
            </a:fld>
            <a:endParaRPr lang="tr-TR"/>
          </a:p>
        </p:txBody>
      </p:sp>
    </p:spTree>
    <p:extLst>
      <p:ext uri="{BB962C8B-B14F-4D97-AF65-F5344CB8AC3E}">
        <p14:creationId xmlns="" xmlns:p14="http://schemas.microsoft.com/office/powerpoint/2010/main" val="1686036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FEE3E0EE-CF59-4573-90DF-928810A24EE3}" type="datetimeFigureOut">
              <a:rPr lang="tr-TR" smtClean="0"/>
              <a:pPr/>
              <a:t>30.10.2017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BBBC5D6-94CE-48AE-BB9C-832F53EB6E8F}" type="slidenum">
              <a:rPr lang="tr-TR" smtClean="0"/>
              <a:pPr/>
              <a:t>‹#›</a:t>
            </a:fld>
            <a:endParaRPr lang="tr-TR"/>
          </a:p>
        </p:txBody>
      </p:sp>
    </p:spTree>
    <p:extLst>
      <p:ext uri="{BB962C8B-B14F-4D97-AF65-F5344CB8AC3E}">
        <p14:creationId xmlns="" xmlns:p14="http://schemas.microsoft.com/office/powerpoint/2010/main" val="2177184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EE3E0EE-CF59-4573-90DF-928810A24EE3}" type="datetimeFigureOut">
              <a:rPr lang="tr-TR" smtClean="0"/>
              <a:pPr/>
              <a:t>30.10.2017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BBBC5D6-94CE-48AE-BB9C-832F53EB6E8F}" type="slidenum">
              <a:rPr lang="tr-TR" smtClean="0"/>
              <a:pPr/>
              <a:t>‹#›</a:t>
            </a:fld>
            <a:endParaRPr lang="tr-TR"/>
          </a:p>
        </p:txBody>
      </p:sp>
    </p:spTree>
    <p:extLst>
      <p:ext uri="{BB962C8B-B14F-4D97-AF65-F5344CB8AC3E}">
        <p14:creationId xmlns="" xmlns:p14="http://schemas.microsoft.com/office/powerpoint/2010/main" val="3873975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EE3E0EE-CF59-4573-90DF-928810A24EE3}" type="datetimeFigureOut">
              <a:rPr lang="tr-TR" smtClean="0"/>
              <a:pPr/>
              <a:t>30.10.2017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BBBC5D6-94CE-48AE-BB9C-832F53EB6E8F}" type="slidenum">
              <a:rPr lang="tr-TR" smtClean="0"/>
              <a:pPr/>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 xmlns:p14="http://schemas.microsoft.com/office/powerpoint/2010/main" val="750210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EE3E0EE-CF59-4573-90DF-928810A24EE3}" type="datetimeFigureOut">
              <a:rPr lang="tr-TR" smtClean="0"/>
              <a:pPr/>
              <a:t>30.10.2017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BBBC5D6-94CE-48AE-BB9C-832F53EB6E8F}" type="slidenum">
              <a:rPr lang="tr-TR" smtClean="0"/>
              <a:pPr/>
              <a:t>‹#›</a:t>
            </a:fld>
            <a:endParaRPr lang="tr-TR"/>
          </a:p>
        </p:txBody>
      </p:sp>
    </p:spTree>
    <p:extLst>
      <p:ext uri="{BB962C8B-B14F-4D97-AF65-F5344CB8AC3E}">
        <p14:creationId xmlns="" xmlns:p14="http://schemas.microsoft.com/office/powerpoint/2010/main" val="3656062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EE3E0EE-CF59-4573-90DF-928810A24EE3}" type="datetimeFigureOut">
              <a:rPr lang="tr-TR" smtClean="0"/>
              <a:pPr/>
              <a:t>30.10.2017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BBBC5D6-94CE-48AE-BB9C-832F53EB6E8F}" type="slidenum">
              <a:rPr lang="tr-TR" smtClean="0"/>
              <a:pPr/>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3721609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EE3E0EE-CF59-4573-90DF-928810A24EE3}" type="datetimeFigureOut">
              <a:rPr lang="tr-TR" smtClean="0"/>
              <a:pPr/>
              <a:t>30.10.2017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BBBC5D6-94CE-48AE-BB9C-832F53EB6E8F}" type="slidenum">
              <a:rPr lang="tr-TR" smtClean="0"/>
              <a:pPr/>
              <a:t>‹#›</a:t>
            </a:fld>
            <a:endParaRPr lang="tr-TR"/>
          </a:p>
        </p:txBody>
      </p:sp>
    </p:spTree>
    <p:extLst>
      <p:ext uri="{BB962C8B-B14F-4D97-AF65-F5344CB8AC3E}">
        <p14:creationId xmlns="" xmlns:p14="http://schemas.microsoft.com/office/powerpoint/2010/main" val="1050603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EE3E0EE-CF59-4573-90DF-928810A24EE3}" type="datetimeFigureOut">
              <a:rPr lang="tr-TR" smtClean="0"/>
              <a:pPr/>
              <a:t>30.10.2017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BBBC5D6-94CE-48AE-BB9C-832F53EB6E8F}" type="slidenum">
              <a:rPr lang="tr-TR" smtClean="0"/>
              <a:pPr/>
              <a:t>‹#›</a:t>
            </a:fld>
            <a:endParaRPr lang="tr-TR"/>
          </a:p>
        </p:txBody>
      </p:sp>
    </p:spTree>
    <p:extLst>
      <p:ext uri="{BB962C8B-B14F-4D97-AF65-F5344CB8AC3E}">
        <p14:creationId xmlns="" xmlns:p14="http://schemas.microsoft.com/office/powerpoint/2010/main" val="1661003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EE3E0EE-CF59-4573-90DF-928810A24EE3}" type="datetimeFigureOut">
              <a:rPr lang="tr-TR" smtClean="0"/>
              <a:pPr/>
              <a:t>30.10.2017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BBBC5D6-94CE-48AE-BB9C-832F53EB6E8F}" type="slidenum">
              <a:rPr lang="tr-TR" smtClean="0"/>
              <a:pPr/>
              <a:t>‹#›</a:t>
            </a:fld>
            <a:endParaRPr lang="tr-TR"/>
          </a:p>
        </p:txBody>
      </p:sp>
    </p:spTree>
    <p:extLst>
      <p:ext uri="{BB962C8B-B14F-4D97-AF65-F5344CB8AC3E}">
        <p14:creationId xmlns="" xmlns:p14="http://schemas.microsoft.com/office/powerpoint/2010/main" val="3325268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EE3E0EE-CF59-4573-90DF-928810A24EE3}" type="datetimeFigureOut">
              <a:rPr lang="tr-TR" smtClean="0"/>
              <a:pPr/>
              <a:t>30.10.2017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BBBC5D6-94CE-48AE-BB9C-832F53EB6E8F}" type="slidenum">
              <a:rPr lang="tr-TR" smtClean="0"/>
              <a:pPr/>
              <a:t>‹#›</a:t>
            </a:fld>
            <a:endParaRPr lang="tr-TR"/>
          </a:p>
        </p:txBody>
      </p:sp>
    </p:spTree>
    <p:extLst>
      <p:ext uri="{BB962C8B-B14F-4D97-AF65-F5344CB8AC3E}">
        <p14:creationId xmlns="" xmlns:p14="http://schemas.microsoft.com/office/powerpoint/2010/main" val="943492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EE3E0EE-CF59-4573-90DF-928810A24EE3}" type="datetimeFigureOut">
              <a:rPr lang="tr-TR" smtClean="0"/>
              <a:pPr/>
              <a:t>30.10.2017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BBBC5D6-94CE-48AE-BB9C-832F53EB6E8F}" type="slidenum">
              <a:rPr lang="tr-TR" smtClean="0"/>
              <a:pPr/>
              <a:t>‹#›</a:t>
            </a:fld>
            <a:endParaRPr lang="tr-TR"/>
          </a:p>
        </p:txBody>
      </p:sp>
    </p:spTree>
    <p:extLst>
      <p:ext uri="{BB962C8B-B14F-4D97-AF65-F5344CB8AC3E}">
        <p14:creationId xmlns="" xmlns:p14="http://schemas.microsoft.com/office/powerpoint/2010/main" val="1320541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EE3E0EE-CF59-4573-90DF-928810A24EE3}" type="datetimeFigureOut">
              <a:rPr lang="tr-TR" smtClean="0"/>
              <a:pPr/>
              <a:t>30.10.2017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BBBC5D6-94CE-48AE-BB9C-832F53EB6E8F}" type="slidenum">
              <a:rPr lang="tr-TR" smtClean="0"/>
              <a:pPr/>
              <a:t>‹#›</a:t>
            </a:fld>
            <a:endParaRPr lang="tr-TR"/>
          </a:p>
        </p:txBody>
      </p:sp>
    </p:spTree>
    <p:extLst>
      <p:ext uri="{BB962C8B-B14F-4D97-AF65-F5344CB8AC3E}">
        <p14:creationId xmlns="" xmlns:p14="http://schemas.microsoft.com/office/powerpoint/2010/main" val="3977516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EE3E0EE-CF59-4573-90DF-928810A24EE3}" type="datetimeFigureOut">
              <a:rPr lang="tr-TR" smtClean="0"/>
              <a:pPr/>
              <a:t>30.10.2017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BBBC5D6-94CE-48AE-BB9C-832F53EB6E8F}" type="slidenum">
              <a:rPr lang="tr-TR" smtClean="0"/>
              <a:pPr/>
              <a:t>‹#›</a:t>
            </a:fld>
            <a:endParaRPr lang="tr-TR"/>
          </a:p>
        </p:txBody>
      </p:sp>
    </p:spTree>
    <p:extLst>
      <p:ext uri="{BB962C8B-B14F-4D97-AF65-F5344CB8AC3E}">
        <p14:creationId xmlns="" xmlns:p14="http://schemas.microsoft.com/office/powerpoint/2010/main" val="150590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EE3E0EE-CF59-4573-90DF-928810A24EE3}" type="datetimeFigureOut">
              <a:rPr lang="tr-TR" smtClean="0"/>
              <a:pPr/>
              <a:t>30.10.2017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BBBC5D6-94CE-48AE-BB9C-832F53EB6E8F}" type="slidenum">
              <a:rPr lang="tr-TR" smtClean="0"/>
              <a:pPr/>
              <a:t>‹#›</a:t>
            </a:fld>
            <a:endParaRPr lang="tr-TR"/>
          </a:p>
        </p:txBody>
      </p:sp>
    </p:spTree>
    <p:extLst>
      <p:ext uri="{BB962C8B-B14F-4D97-AF65-F5344CB8AC3E}">
        <p14:creationId xmlns="" xmlns:p14="http://schemas.microsoft.com/office/powerpoint/2010/main" val="2760675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E3E0EE-CF59-4573-90DF-928810A24EE3}" type="datetimeFigureOut">
              <a:rPr lang="tr-TR" smtClean="0"/>
              <a:pPr/>
              <a:t>30.10.2017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BBBC5D6-94CE-48AE-BB9C-832F53EB6E8F}" type="slidenum">
              <a:rPr lang="tr-TR" smtClean="0"/>
              <a:pPr/>
              <a:t>‹#›</a:t>
            </a:fld>
            <a:endParaRPr lang="tr-TR"/>
          </a:p>
        </p:txBody>
      </p:sp>
    </p:spTree>
    <p:extLst>
      <p:ext uri="{BB962C8B-B14F-4D97-AF65-F5344CB8AC3E}">
        <p14:creationId xmlns="" xmlns:p14="http://schemas.microsoft.com/office/powerpoint/2010/main" val="621916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EE3E0EE-CF59-4573-90DF-928810A24EE3}" type="datetimeFigureOut">
              <a:rPr lang="tr-TR" smtClean="0"/>
              <a:pPr/>
              <a:t>30.10.2017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BBBC5D6-94CE-48AE-BB9C-832F53EB6E8F}" type="slidenum">
              <a:rPr lang="tr-TR" smtClean="0"/>
              <a:pPr/>
              <a:t>‹#›</a:t>
            </a:fld>
            <a:endParaRPr lang="tr-TR"/>
          </a:p>
        </p:txBody>
      </p:sp>
    </p:spTree>
    <p:extLst>
      <p:ext uri="{BB962C8B-B14F-4D97-AF65-F5344CB8AC3E}">
        <p14:creationId xmlns="" xmlns:p14="http://schemas.microsoft.com/office/powerpoint/2010/main" val="877531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EE3E0EE-CF59-4573-90DF-928810A24EE3}" type="datetimeFigureOut">
              <a:rPr lang="tr-TR" smtClean="0"/>
              <a:pPr/>
              <a:t>30.10.2017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BBBC5D6-94CE-48AE-BB9C-832F53EB6E8F}" type="slidenum">
              <a:rPr lang="tr-TR" smtClean="0"/>
              <a:pPr/>
              <a:t>‹#›</a:t>
            </a:fld>
            <a:endParaRPr lang="tr-TR"/>
          </a:p>
        </p:txBody>
      </p:sp>
    </p:spTree>
    <p:extLst>
      <p:ext uri="{BB962C8B-B14F-4D97-AF65-F5344CB8AC3E}">
        <p14:creationId xmlns="" xmlns:p14="http://schemas.microsoft.com/office/powerpoint/2010/main" val="1450973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EE3E0EE-CF59-4573-90DF-928810A24EE3}" type="datetimeFigureOut">
              <a:rPr lang="tr-TR" smtClean="0"/>
              <a:pPr/>
              <a:t>30.10.2017</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BBBC5D6-94CE-48AE-BB9C-832F53EB6E8F}" type="slidenum">
              <a:rPr lang="tr-TR" smtClean="0"/>
              <a:pPr/>
              <a:t>‹#›</a:t>
            </a:fld>
            <a:endParaRPr lang="tr-TR"/>
          </a:p>
        </p:txBody>
      </p:sp>
    </p:spTree>
    <p:extLst>
      <p:ext uri="{BB962C8B-B14F-4D97-AF65-F5344CB8AC3E}">
        <p14:creationId xmlns="" xmlns:p14="http://schemas.microsoft.com/office/powerpoint/2010/main" val="2467494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elisenbeyin.net/"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fenehli.com/" TargetMode="Externa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hyperlink" Target="http://www.gelisenbeyin.ne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elisenbeyin.ne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fenehli.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84170" y="1735045"/>
            <a:ext cx="3105643" cy="2929657"/>
          </a:xfrm>
          <a:prstGeom prst="rect">
            <a:avLst/>
          </a:prstGeom>
        </p:spPr>
      </p:pic>
      <p:sp>
        <p:nvSpPr>
          <p:cNvPr id="5" name="Dikdörtgen 4"/>
          <p:cNvSpPr/>
          <p:nvPr/>
        </p:nvSpPr>
        <p:spPr>
          <a:xfrm>
            <a:off x="2212786" y="612236"/>
            <a:ext cx="6612808" cy="1107996"/>
          </a:xfrm>
          <a:prstGeom prst="rect">
            <a:avLst/>
          </a:prstGeom>
          <a:noFill/>
        </p:spPr>
        <p:txBody>
          <a:bodyPr wrap="square" lIns="91440" tIns="45720" rIns="91440" bIns="45720">
            <a:spAutoFit/>
          </a:bodyPr>
          <a:lstStyle/>
          <a:p>
            <a:pPr algn="ctr"/>
            <a:r>
              <a:rPr lang="tr-TR" sz="6600" b="1" cap="none" spc="0" dirty="0" smtClean="0">
                <a:ln w="12700">
                  <a:solidFill>
                    <a:schemeClr val="accent1"/>
                  </a:solidFill>
                  <a:prstDash val="solid"/>
                </a:ln>
                <a:solidFill>
                  <a:srgbClr val="7030A0"/>
                </a:solidFill>
                <a:effectLst>
                  <a:outerShdw dist="38100" dir="2640000" algn="bl" rotWithShape="0">
                    <a:schemeClr val="accent1"/>
                  </a:outerShdw>
                </a:effectLst>
              </a:rPr>
              <a:t>GERİ DÖNÜŞÜM</a:t>
            </a:r>
            <a:endParaRPr lang="tr-TR" sz="6600" b="1" cap="none" spc="0" dirty="0">
              <a:ln w="12700">
                <a:solidFill>
                  <a:schemeClr val="accent1"/>
                </a:solidFill>
                <a:prstDash val="solid"/>
              </a:ln>
              <a:solidFill>
                <a:srgbClr val="7030A0"/>
              </a:solidFill>
              <a:effectLst>
                <a:outerShdw dist="38100" dir="2640000" algn="bl" rotWithShape="0">
                  <a:schemeClr val="accent1"/>
                </a:outerShdw>
              </a:effectLst>
            </a:endParaRPr>
          </a:p>
        </p:txBody>
      </p:sp>
      <p:pic>
        <p:nvPicPr>
          <p:cNvPr id="1026" name="Picture 2" descr="C:\Users\Yahya\Desktop\17202898_10155122490736170_4195011905939146499_n.jpg">
            <a:hlinkClick r:id="rId3"/>
          </p:cNvPr>
          <p:cNvPicPr>
            <a:picLocks noChangeAspect="1" noChangeArrowheads="1"/>
          </p:cNvPicPr>
          <p:nvPr/>
        </p:nvPicPr>
        <p:blipFill>
          <a:blip r:embed="rId4" cstate="print"/>
          <a:srcRect/>
          <a:stretch>
            <a:fillRect/>
          </a:stretch>
        </p:blipFill>
        <p:spPr bwMode="auto">
          <a:xfrm>
            <a:off x="3405460" y="4835707"/>
            <a:ext cx="5172075" cy="1314450"/>
          </a:xfrm>
          <a:prstGeom prst="rect">
            <a:avLst/>
          </a:prstGeom>
          <a:noFill/>
        </p:spPr>
      </p:pic>
    </p:spTree>
    <p:extLst>
      <p:ext uri="{BB962C8B-B14F-4D97-AF65-F5344CB8AC3E}">
        <p14:creationId xmlns="" xmlns:p14="http://schemas.microsoft.com/office/powerpoint/2010/main" val="378950869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solidFill>
                  <a:srgbClr val="C00000"/>
                </a:solidFill>
              </a:rPr>
              <a:t>Peki; </a:t>
            </a:r>
            <a:r>
              <a:rPr lang="tr-TR" b="1" dirty="0">
                <a:solidFill>
                  <a:srgbClr val="7030A0"/>
                </a:solidFill>
              </a:rPr>
              <a:t>Hangi Maddeler Geri Dönüştürülemez?</a:t>
            </a:r>
            <a:r>
              <a:rPr lang="tr-TR" dirty="0"/>
              <a:t/>
            </a:r>
            <a:br>
              <a:rPr lang="tr-TR" dirty="0"/>
            </a:br>
            <a:endParaRPr lang="tr-TR" dirty="0"/>
          </a:p>
        </p:txBody>
      </p:sp>
      <p:sp>
        <p:nvSpPr>
          <p:cNvPr id="3" name="İçerik Yer Tutucusu 2"/>
          <p:cNvSpPr>
            <a:spLocks noGrp="1"/>
          </p:cNvSpPr>
          <p:nvPr>
            <p:ph idx="1"/>
          </p:nvPr>
        </p:nvSpPr>
        <p:spPr/>
        <p:txBody>
          <a:bodyPr/>
          <a:lstStyle/>
          <a:p>
            <a:pPr fontAlgn="base"/>
            <a:r>
              <a:rPr lang="tr-TR" dirty="0" smtClean="0"/>
              <a:t>Evsel </a:t>
            </a:r>
            <a:r>
              <a:rPr lang="tr-TR" dirty="0"/>
              <a:t>atıklardan meyve sebze kabukları, yemek artıkları, odun ve kömürün yanması sonucu oluşan küller geri dönüştürülemeyen atıklardır</a:t>
            </a:r>
            <a:r>
              <a:rPr lang="tr-TR" u="sng" dirty="0">
                <a:hlinkClick r:id="rId2"/>
              </a:rPr>
              <a:t>.</a:t>
            </a:r>
            <a:r>
              <a:rPr lang="tr-TR" dirty="0"/>
              <a:t> Aynı şekilde kızartma yağı ve sıvı yağ atıkları da geri dönüştürülemeyen atıklardır. Genel olarak kimyasal atıkların da geri dönüşümü mümkün olmamaktadır.</a:t>
            </a:r>
          </a:p>
          <a:p>
            <a:endParaRPr lang="tr-TR" dirty="0"/>
          </a:p>
        </p:txBody>
      </p:sp>
      <p:pic>
        <p:nvPicPr>
          <p:cNvPr id="4" name="Resim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19439643">
            <a:off x="463476" y="3859748"/>
            <a:ext cx="2304940" cy="1512571"/>
          </a:xfrm>
          <a:prstGeom prst="rect">
            <a:avLst/>
          </a:prstGeom>
        </p:spPr>
      </p:pic>
      <p:pic>
        <p:nvPicPr>
          <p:cNvPr id="5" name="Resim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2036626">
            <a:off x="7774222" y="3654070"/>
            <a:ext cx="2601249" cy="1723121"/>
          </a:xfrm>
          <a:prstGeom prst="rect">
            <a:avLst/>
          </a:prstGeom>
        </p:spPr>
      </p:pic>
      <p:pic>
        <p:nvPicPr>
          <p:cNvPr id="6" name="Resim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291739" y="4832780"/>
            <a:ext cx="2435638" cy="1830419"/>
          </a:xfrm>
          <a:prstGeom prst="rect">
            <a:avLst/>
          </a:prstGeom>
        </p:spPr>
      </p:pic>
      <p:pic>
        <p:nvPicPr>
          <p:cNvPr id="7" name="Resim 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082263" y="3664802"/>
            <a:ext cx="2110222" cy="1834587"/>
          </a:xfrm>
          <a:prstGeom prst="rect">
            <a:avLst/>
          </a:prstGeom>
        </p:spPr>
      </p:pic>
    </p:spTree>
    <p:extLst>
      <p:ext uri="{BB962C8B-B14F-4D97-AF65-F5344CB8AC3E}">
        <p14:creationId xmlns="" xmlns:p14="http://schemas.microsoft.com/office/powerpoint/2010/main" val="1548688298"/>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F0"/>
                </a:solidFill>
              </a:rPr>
              <a:t>Geri Dönüşüm Niçin Önemlidir?</a:t>
            </a:r>
            <a:r>
              <a:rPr lang="tr-TR" dirty="0">
                <a:solidFill>
                  <a:srgbClr val="00B0F0"/>
                </a:solidFill>
              </a:rPr>
              <a:t/>
            </a:r>
            <a:br>
              <a:rPr lang="tr-TR" dirty="0">
                <a:solidFill>
                  <a:srgbClr val="00B0F0"/>
                </a:solidFill>
              </a:rPr>
            </a:br>
            <a:endParaRPr lang="tr-TR" dirty="0">
              <a:solidFill>
                <a:srgbClr val="00B0F0"/>
              </a:solidFill>
            </a:endParaRPr>
          </a:p>
        </p:txBody>
      </p:sp>
      <p:sp>
        <p:nvSpPr>
          <p:cNvPr id="3" name="İçerik Yer Tutucusu 2"/>
          <p:cNvSpPr>
            <a:spLocks noGrp="1"/>
          </p:cNvSpPr>
          <p:nvPr>
            <p:ph idx="1"/>
          </p:nvPr>
        </p:nvSpPr>
        <p:spPr/>
        <p:txBody>
          <a:bodyPr>
            <a:normAutofit fontScale="77500" lnSpcReduction="20000"/>
          </a:bodyPr>
          <a:lstStyle/>
          <a:p>
            <a:r>
              <a:rPr lang="tr-TR" b="1" dirty="0"/>
              <a:t>1.</a:t>
            </a:r>
            <a:r>
              <a:rPr lang="tr-TR" dirty="0"/>
              <a:t>Doğal Kaynaklarımız Korunur</a:t>
            </a:r>
          </a:p>
          <a:p>
            <a:r>
              <a:rPr lang="tr-TR" b="1" dirty="0"/>
              <a:t>2.</a:t>
            </a:r>
            <a:r>
              <a:rPr lang="tr-TR" dirty="0"/>
              <a:t>Enerji Tasarrufu Sağlanır</a:t>
            </a:r>
          </a:p>
          <a:p>
            <a:r>
              <a:rPr lang="tr-TR" b="1" dirty="0"/>
              <a:t>3.</a:t>
            </a:r>
            <a:r>
              <a:rPr lang="tr-TR" dirty="0"/>
              <a:t>Atık Miktarı Azalır</a:t>
            </a:r>
          </a:p>
          <a:p>
            <a:r>
              <a:rPr lang="tr-TR" b="1" dirty="0"/>
              <a:t>4.</a:t>
            </a:r>
            <a:r>
              <a:rPr lang="tr-TR" dirty="0"/>
              <a:t>Ekonomiye Katkı </a:t>
            </a:r>
            <a:r>
              <a:rPr lang="tr-TR" dirty="0" smtClean="0"/>
              <a:t>Sağlanır</a:t>
            </a:r>
          </a:p>
          <a:p>
            <a:endParaRPr lang="tr-TR" dirty="0"/>
          </a:p>
          <a:p>
            <a:pPr fontAlgn="base"/>
            <a:r>
              <a:rPr lang="tr-TR" b="1" dirty="0" smtClean="0"/>
              <a:t>Dikkat</a:t>
            </a:r>
            <a:r>
              <a:rPr lang="tr-TR" b="1" dirty="0"/>
              <a:t>!</a:t>
            </a:r>
            <a:endParaRPr lang="tr-TR" dirty="0"/>
          </a:p>
          <a:p>
            <a:pPr lvl="0" fontAlgn="base"/>
            <a:r>
              <a:rPr lang="tr-TR" dirty="0"/>
              <a:t>Sadece 1 metal içecek kutusunun geri dönüşümünden elde edilen enerji ile 100 </a:t>
            </a:r>
            <a:r>
              <a:rPr lang="tr-TR" dirty="0" err="1"/>
              <a:t>Watt’lık</a:t>
            </a:r>
            <a:r>
              <a:rPr lang="tr-TR" dirty="0"/>
              <a:t> bir ampul 20 saat çalıştırılır.</a:t>
            </a:r>
          </a:p>
          <a:p>
            <a:pPr lvl="0" fontAlgn="base"/>
            <a:r>
              <a:rPr lang="tr-TR" dirty="0"/>
              <a:t>Geri dönüştürülen 1 ton cam atık ile 100 litre petrol tasarrufu sağlanır.</a:t>
            </a:r>
          </a:p>
          <a:p>
            <a:pPr lvl="0" fontAlgn="base"/>
            <a:r>
              <a:rPr lang="tr-TR" dirty="0"/>
              <a:t>Geri dönüştürülen 1 ton kağıt/karton atık ile 17 ağacın hayatı kurtulur.</a:t>
            </a:r>
          </a:p>
          <a:p>
            <a:pPr lvl="0" fontAlgn="base"/>
            <a:r>
              <a:rPr lang="tr-TR" dirty="0"/>
              <a:t>Plastik ambalaj ve atıklarının geri dönüşümünden, elyaf içeren tekstil ürünleri, atık su boruları gibi malzemeler üretilir</a:t>
            </a:r>
            <a:r>
              <a:rPr lang="tr-TR" dirty="0" smtClean="0"/>
              <a:t>.</a:t>
            </a:r>
          </a:p>
          <a:p>
            <a:pPr lvl="0" fontAlgn="base"/>
            <a:r>
              <a:rPr lang="tr-TR" dirty="0" smtClean="0">
                <a:solidFill>
                  <a:srgbClr val="0070C0"/>
                </a:solidFill>
                <a:hlinkClick r:id="rId2"/>
              </a:rPr>
              <a:t>www.</a:t>
            </a:r>
            <a:r>
              <a:rPr lang="tr-TR" dirty="0" err="1" smtClean="0">
                <a:solidFill>
                  <a:srgbClr val="0070C0"/>
                </a:solidFill>
                <a:hlinkClick r:id="rId2"/>
              </a:rPr>
              <a:t>gelisenbeyin</a:t>
            </a:r>
            <a:r>
              <a:rPr lang="tr-TR" dirty="0" smtClean="0">
                <a:solidFill>
                  <a:srgbClr val="0070C0"/>
                </a:solidFill>
                <a:hlinkClick r:id="rId2"/>
              </a:rPr>
              <a:t>.net</a:t>
            </a:r>
            <a:r>
              <a:rPr lang="tr-TR" dirty="0" smtClean="0">
                <a:solidFill>
                  <a:srgbClr val="0070C0"/>
                </a:solidFill>
              </a:rPr>
              <a:t> </a:t>
            </a:r>
            <a:endParaRPr lang="tr-TR" dirty="0">
              <a:solidFill>
                <a:srgbClr val="0070C0"/>
              </a:solidFill>
            </a:endParaRPr>
          </a:p>
          <a:p>
            <a:pPr marL="0" indent="0">
              <a:buNone/>
            </a:pPr>
            <a:r>
              <a:rPr lang="tr-TR" dirty="0"/>
              <a:t> </a:t>
            </a:r>
          </a:p>
          <a:p>
            <a:endParaRPr lang="tr-TR" dirty="0"/>
          </a:p>
        </p:txBody>
      </p:sp>
    </p:spTree>
    <p:extLst>
      <p:ext uri="{BB962C8B-B14F-4D97-AF65-F5344CB8AC3E}">
        <p14:creationId xmlns="" xmlns:p14="http://schemas.microsoft.com/office/powerpoint/2010/main" val="130232873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rot="1151830">
            <a:off x="3582530" y="1484071"/>
            <a:ext cx="5934188" cy="3708868"/>
          </a:xfrm>
        </p:spPr>
      </p:pic>
      <p:pic>
        <p:nvPicPr>
          <p:cNvPr id="5" name="Resim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10008" y="342274"/>
            <a:ext cx="2430118" cy="2423114"/>
          </a:xfrm>
          <a:prstGeom prst="rect">
            <a:avLst/>
          </a:prstGeom>
        </p:spPr>
      </p:pic>
    </p:spTree>
    <p:extLst>
      <p:ext uri="{BB962C8B-B14F-4D97-AF65-F5344CB8AC3E}">
        <p14:creationId xmlns="" xmlns:p14="http://schemas.microsoft.com/office/powerpoint/2010/main" val="1836958894"/>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solidFill>
                  <a:srgbClr val="FF0000"/>
                </a:solidFill>
              </a:rPr>
              <a:t>PEKİ;</a:t>
            </a:r>
            <a:r>
              <a:rPr lang="tr-TR" dirty="0" smtClean="0">
                <a:solidFill>
                  <a:srgbClr val="00B050"/>
                </a:solidFill>
              </a:rPr>
              <a:t> BİZ NASIL GERİ DÖNÜŞÜM YAPABİLİRİZ?????</a:t>
            </a:r>
            <a:endParaRPr lang="tr-TR" dirty="0">
              <a:solidFill>
                <a:srgbClr val="00B050"/>
              </a:solidFill>
            </a:endParaRPr>
          </a:p>
        </p:txBody>
      </p:sp>
      <p:sp>
        <p:nvSpPr>
          <p:cNvPr id="6" name="İçerik Yer Tutucusu 5"/>
          <p:cNvSpPr>
            <a:spLocks noGrp="1"/>
          </p:cNvSpPr>
          <p:nvPr>
            <p:ph idx="1"/>
          </p:nvPr>
        </p:nvSpPr>
        <p:spPr>
          <a:xfrm>
            <a:off x="4580164" y="2160589"/>
            <a:ext cx="4693837" cy="3880773"/>
          </a:xfrm>
        </p:spPr>
        <p:txBody>
          <a:bodyPr>
            <a:normAutofit fontScale="85000" lnSpcReduction="20000"/>
          </a:bodyPr>
          <a:lstStyle/>
          <a:p>
            <a:r>
              <a:rPr lang="tr-TR" sz="1300" dirty="0">
                <a:latin typeface="Arial" panose="020B0604020202020204" pitchFamily="34" charset="0"/>
                <a:cs typeface="Arial" panose="020B0604020202020204" pitchFamily="34" charset="0"/>
              </a:rPr>
              <a:t>Gerekli malzemeler: </a:t>
            </a:r>
            <a:br>
              <a:rPr lang="tr-TR" sz="1300" dirty="0">
                <a:latin typeface="Arial" panose="020B0604020202020204" pitchFamily="34" charset="0"/>
                <a:cs typeface="Arial" panose="020B0604020202020204" pitchFamily="34" charset="0"/>
              </a:rPr>
            </a:br>
            <a:r>
              <a:rPr lang="tr-TR" sz="1300" dirty="0">
                <a:latin typeface="Arial" panose="020B0604020202020204" pitchFamily="34" charset="0"/>
                <a:cs typeface="Arial" panose="020B0604020202020204" pitchFamily="34" charset="0"/>
              </a:rPr>
              <a:t>Eski gazeteler, bir parça çok ince delikli tel, bir kaç emici bez, plastik kova ve leğen, tahta kaşık yada mutfak robotu, toz boya (renkli kağıt yapmak için), naylon poşet, ağırlık (mesela kalın kitaplar)</a:t>
            </a:r>
            <a:br>
              <a:rPr lang="tr-TR" sz="1300" dirty="0">
                <a:latin typeface="Arial" panose="020B0604020202020204" pitchFamily="34" charset="0"/>
                <a:cs typeface="Arial" panose="020B0604020202020204" pitchFamily="34" charset="0"/>
              </a:rPr>
            </a:br>
            <a:r>
              <a:rPr lang="tr-TR" sz="1300" dirty="0">
                <a:latin typeface="Arial" panose="020B0604020202020204" pitchFamily="34" charset="0"/>
                <a:cs typeface="Arial" panose="020B0604020202020204" pitchFamily="34" charset="0"/>
              </a:rPr>
              <a:t>Yapılışı:</a:t>
            </a:r>
            <a:br>
              <a:rPr lang="tr-TR" sz="1300" dirty="0">
                <a:latin typeface="Arial" panose="020B0604020202020204" pitchFamily="34" charset="0"/>
                <a:cs typeface="Arial" panose="020B0604020202020204" pitchFamily="34" charset="0"/>
              </a:rPr>
            </a:br>
            <a:r>
              <a:rPr lang="tr-TR" sz="1300" dirty="0">
                <a:latin typeface="Arial" panose="020B0604020202020204" pitchFamily="34" charset="0"/>
                <a:cs typeface="Arial" panose="020B0604020202020204" pitchFamily="34" charset="0"/>
              </a:rPr>
              <a:t>Eski gazeteleri kovaya koyun, su ekleyerek bir gece bekletin. Ertesi gün suyu süzün, ıslak gazeteleri tahta kaşıkla ezerek hamur haline getirin. ( Bu işlemi eğer annenizde izin alabilirseniz mutfak robotunda yapabilirsiniz. 1.şekil) Kağıdınızın renkli olmasını istiyorsanız, boya da katabilirsiniz. Kağıt hamurunu leğene koyun ve eşit ölçüde su ekleyip karıştırın.</a:t>
            </a:r>
            <a:br>
              <a:rPr lang="tr-TR" sz="1300" dirty="0">
                <a:latin typeface="Arial" panose="020B0604020202020204" pitchFamily="34" charset="0"/>
                <a:cs typeface="Arial" panose="020B0604020202020204" pitchFamily="34" charset="0"/>
              </a:rPr>
            </a:br>
            <a:r>
              <a:rPr lang="tr-TR" sz="1300" dirty="0">
                <a:latin typeface="Arial" panose="020B0604020202020204" pitchFamily="34" charset="0"/>
                <a:cs typeface="Arial" panose="020B0604020202020204" pitchFamily="34" charset="0"/>
              </a:rPr>
              <a:t>(2.şekil)Teli karışımın içine sokup üzerinde kalan hamurla birlikte çıkarın.</a:t>
            </a:r>
            <a:br>
              <a:rPr lang="tr-TR" sz="1300" dirty="0">
                <a:latin typeface="Arial" panose="020B0604020202020204" pitchFamily="34" charset="0"/>
                <a:cs typeface="Arial" panose="020B0604020202020204" pitchFamily="34" charset="0"/>
              </a:rPr>
            </a:br>
            <a:r>
              <a:rPr lang="tr-TR" sz="1300" dirty="0">
                <a:latin typeface="Arial" panose="020B0604020202020204" pitchFamily="34" charset="0"/>
                <a:cs typeface="Arial" panose="020B0604020202020204" pitchFamily="34" charset="0"/>
              </a:rPr>
              <a:t>(3.şekil)T temiz düz bir yere bir bez serin ve teli, kağıt hamurun bulunduğu yüzey alta gelecek biçimde çabucak bunun üzerine koyun. İyice bastırın ve hamur beze yapışınca kaldırın. Hamurun üzerine ikinci bir bez örtüp tekrar bastırın. Leğendeki hamur bitene kadar bir kat hamur, bir kat bez koyarak bu işlemi tekrarlayın. En üste naylon poşeti koyun.</a:t>
            </a:r>
            <a:br>
              <a:rPr lang="tr-TR" sz="1300" dirty="0">
                <a:latin typeface="Arial" panose="020B0604020202020204" pitchFamily="34" charset="0"/>
                <a:cs typeface="Arial" panose="020B0604020202020204" pitchFamily="34" charset="0"/>
              </a:rPr>
            </a:br>
            <a:r>
              <a:rPr lang="tr-TR" sz="1300" dirty="0">
                <a:latin typeface="Arial" panose="020B0604020202020204" pitchFamily="34" charset="0"/>
                <a:cs typeface="Arial" panose="020B0604020202020204" pitchFamily="34" charset="0"/>
              </a:rPr>
              <a:t>(3. şekil)Ağırlık yapması için kitapları üst üste dizin. Bir kaç saat sonra kağıtları dikkatle bezlerden ayırın .</a:t>
            </a:r>
            <a:br>
              <a:rPr lang="tr-TR" sz="1300" dirty="0">
                <a:latin typeface="Arial" panose="020B0604020202020204" pitchFamily="34" charset="0"/>
                <a:cs typeface="Arial" panose="020B0604020202020204" pitchFamily="34" charset="0"/>
              </a:rPr>
            </a:br>
            <a:r>
              <a:rPr lang="tr-TR" sz="1300" dirty="0">
                <a:latin typeface="Arial" panose="020B0604020202020204" pitchFamily="34" charset="0"/>
                <a:cs typeface="Arial" panose="020B0604020202020204" pitchFamily="34" charset="0"/>
              </a:rPr>
              <a:t>(4.Şekil) İyice kurumaları için eski gazete ya da kağıt havluların üzerine serin. Yeni kağıtlarınız kullanılmaya hazırdır.</a:t>
            </a:r>
          </a:p>
          <a:p>
            <a:r>
              <a:rPr lang="tr-TR" sz="1300" dirty="0">
                <a:latin typeface="Arial" panose="020B0604020202020204" pitchFamily="34" charset="0"/>
                <a:cs typeface="Arial" panose="020B0604020202020204" pitchFamily="34" charset="0"/>
              </a:rPr>
              <a:t> </a:t>
            </a:r>
          </a:p>
          <a:p>
            <a:endParaRPr lang="tr-TR" dirty="0"/>
          </a:p>
        </p:txBody>
      </p:sp>
      <p:pic>
        <p:nvPicPr>
          <p:cNvPr id="10" name="Resim 9" descr="http://www.fenokulu.net/kagityapimi.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13306" y="2547257"/>
            <a:ext cx="3862751" cy="2567668"/>
          </a:xfrm>
          <a:prstGeom prst="rect">
            <a:avLst/>
          </a:prstGeom>
          <a:noFill/>
          <a:ln>
            <a:noFill/>
          </a:ln>
        </p:spPr>
      </p:pic>
    </p:spTree>
    <p:extLst>
      <p:ext uri="{BB962C8B-B14F-4D97-AF65-F5344CB8AC3E}">
        <p14:creationId xmlns="" xmlns:p14="http://schemas.microsoft.com/office/powerpoint/2010/main" val="111038797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00B0F0"/>
                </a:solidFill>
              </a:rPr>
              <a:t>BUNLARI BİLİYOR MUSUNUZ ???</a:t>
            </a:r>
            <a:endParaRPr lang="tr-TR" dirty="0">
              <a:solidFill>
                <a:srgbClr val="00B0F0"/>
              </a:solidFill>
            </a:endParaRPr>
          </a:p>
        </p:txBody>
      </p:sp>
      <p:sp>
        <p:nvSpPr>
          <p:cNvPr id="3" name="İçerik Yer Tutucusu 2"/>
          <p:cNvSpPr>
            <a:spLocks noGrp="1"/>
          </p:cNvSpPr>
          <p:nvPr>
            <p:ph idx="1"/>
          </p:nvPr>
        </p:nvSpPr>
        <p:spPr>
          <a:xfrm>
            <a:off x="677334" y="1425803"/>
            <a:ext cx="8596668" cy="4713740"/>
          </a:xfrm>
        </p:spPr>
        <p:txBody>
          <a:bodyPr>
            <a:normAutofit fontScale="85000" lnSpcReduction="20000"/>
          </a:bodyPr>
          <a:lstStyle/>
          <a:p>
            <a:pPr>
              <a:lnSpc>
                <a:spcPct val="110000"/>
              </a:lnSpc>
              <a:buFontTx/>
              <a:buChar char="•"/>
            </a:pPr>
            <a:r>
              <a:rPr lang="tr-TR" altLang="tr-TR" sz="3600" dirty="0">
                <a:solidFill>
                  <a:srgbClr val="FF0000"/>
                </a:solidFill>
                <a:latin typeface="Comic Sans MS" panose="030F0702030302020204" pitchFamily="66" charset="0"/>
              </a:rPr>
              <a:t>25 adet geri kazanılmış içecek şişesinden bir plastik mont elde etmek mümkündür. </a:t>
            </a:r>
          </a:p>
          <a:p>
            <a:pPr>
              <a:lnSpc>
                <a:spcPct val="110000"/>
              </a:lnSpc>
              <a:buFontTx/>
              <a:buChar char="•"/>
            </a:pPr>
            <a:r>
              <a:rPr lang="tr-TR" altLang="tr-TR" sz="3600" dirty="0" smtClean="0">
                <a:solidFill>
                  <a:srgbClr val="7030A0"/>
                </a:solidFill>
                <a:latin typeface="Comic Sans MS" panose="030F0702030302020204" pitchFamily="66" charset="0"/>
              </a:rPr>
              <a:t>Teneke </a:t>
            </a:r>
            <a:r>
              <a:rPr lang="tr-TR" altLang="tr-TR" sz="3600" dirty="0">
                <a:solidFill>
                  <a:srgbClr val="7030A0"/>
                </a:solidFill>
                <a:latin typeface="Comic Sans MS" panose="030F0702030302020204" pitchFamily="66" charset="0"/>
              </a:rPr>
              <a:t>içecek kutusunun kullanımı sonrası geri dönüşüp market raflarında yerini alması 60 gün gibi kısa bir süre alır.</a:t>
            </a:r>
          </a:p>
          <a:p>
            <a:pPr>
              <a:lnSpc>
                <a:spcPct val="110000"/>
              </a:lnSpc>
              <a:buFontTx/>
              <a:buChar char="•"/>
            </a:pPr>
            <a:r>
              <a:rPr lang="tr-TR" altLang="tr-TR" sz="3600" dirty="0">
                <a:solidFill>
                  <a:srgbClr val="FF0000"/>
                </a:solidFill>
                <a:latin typeface="Comic Sans MS" panose="030F0702030302020204" pitchFamily="66" charset="0"/>
              </a:rPr>
              <a:t> </a:t>
            </a:r>
            <a:r>
              <a:rPr lang="tr-TR" altLang="tr-TR" sz="3600" dirty="0" smtClean="0">
                <a:solidFill>
                  <a:srgbClr val="815EE4"/>
                </a:solidFill>
                <a:latin typeface="Comic Sans MS" panose="030F0702030302020204" pitchFamily="66" charset="0"/>
              </a:rPr>
              <a:t>Bir </a:t>
            </a:r>
            <a:r>
              <a:rPr lang="tr-TR" altLang="tr-TR" sz="3600" dirty="0">
                <a:solidFill>
                  <a:srgbClr val="815EE4"/>
                </a:solidFill>
                <a:latin typeface="Comic Sans MS" panose="030F0702030302020204" pitchFamily="66" charset="0"/>
              </a:rPr>
              <a:t>teneke kutu geri dönüşümü ile kazandığımız enerji bir televizyonun 3 saatte harcadığı enerjiye eşittir.</a:t>
            </a:r>
          </a:p>
          <a:p>
            <a:pPr>
              <a:lnSpc>
                <a:spcPct val="110000"/>
              </a:lnSpc>
            </a:pPr>
            <a:r>
              <a:rPr lang="tr-TR" altLang="tr-TR" sz="3600" dirty="0">
                <a:latin typeface="Comic Sans MS" panose="030F0702030302020204" pitchFamily="66" charset="0"/>
              </a:rPr>
              <a:t> </a:t>
            </a:r>
          </a:p>
          <a:p>
            <a:endParaRPr lang="tr-TR" dirty="0"/>
          </a:p>
        </p:txBody>
      </p:sp>
    </p:spTree>
    <p:extLst>
      <p:ext uri="{BB962C8B-B14F-4D97-AF65-F5344CB8AC3E}">
        <p14:creationId xmlns="" xmlns:p14="http://schemas.microsoft.com/office/powerpoint/2010/main" val="155338387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09991" y="454253"/>
            <a:ext cx="8596668" cy="6109833"/>
          </a:xfrm>
        </p:spPr>
        <p:txBody>
          <a:bodyPr/>
          <a:lstStyle/>
          <a:p>
            <a:r>
              <a:rPr lang="tr-TR" altLang="tr-TR" sz="3200" dirty="0">
                <a:solidFill>
                  <a:srgbClr val="009900"/>
                </a:solidFill>
                <a:latin typeface="Comic Sans MS" panose="030F0702030302020204" pitchFamily="66" charset="0"/>
              </a:rPr>
              <a:t>1 ton kâğıdın geri dönüşümü ile 17 adet ağaç, 1,450 litre petrol,4,000 </a:t>
            </a:r>
            <a:r>
              <a:rPr lang="tr-TR" altLang="tr-TR" sz="3200" dirty="0" err="1">
                <a:solidFill>
                  <a:srgbClr val="009900"/>
                </a:solidFill>
                <a:latin typeface="Comic Sans MS" panose="030F0702030302020204" pitchFamily="66" charset="0"/>
              </a:rPr>
              <a:t>kw</a:t>
            </a:r>
            <a:r>
              <a:rPr lang="tr-TR" altLang="tr-TR" sz="3200" dirty="0">
                <a:solidFill>
                  <a:srgbClr val="009900"/>
                </a:solidFill>
                <a:latin typeface="Comic Sans MS" panose="030F0702030302020204" pitchFamily="66" charset="0"/>
              </a:rPr>
              <a:t> enerji,26,600 litre suyu tüketmemiş oluruz.</a:t>
            </a:r>
          </a:p>
          <a:p>
            <a:r>
              <a:rPr lang="tr-TR" altLang="tr-TR" sz="3200" dirty="0" smtClean="0">
                <a:solidFill>
                  <a:srgbClr val="FF0000"/>
                </a:solidFill>
                <a:latin typeface="Comic Sans MS" panose="030F0702030302020204" pitchFamily="66" charset="0"/>
              </a:rPr>
              <a:t>1050 adet geri kazanılmış plastik tepsiden 6 kişilik bir oturma grubu elde etmek mümkündür.                                                                                                                                                                                              </a:t>
            </a:r>
          </a:p>
          <a:p>
            <a:r>
              <a:rPr lang="tr-TR" altLang="tr-TR" sz="3200" dirty="0" smtClean="0">
                <a:solidFill>
                  <a:srgbClr val="009900"/>
                </a:solidFill>
                <a:latin typeface="Comic Sans MS" panose="030F0702030302020204" pitchFamily="66" charset="0"/>
              </a:rPr>
              <a:t> </a:t>
            </a:r>
            <a:r>
              <a:rPr lang="tr-TR" altLang="tr-TR" sz="3200" dirty="0" smtClean="0">
                <a:solidFill>
                  <a:srgbClr val="7030A0"/>
                </a:solidFill>
                <a:latin typeface="Comic Sans MS" panose="030F0702030302020204" pitchFamily="66" charset="0"/>
              </a:rPr>
              <a:t>2.5 </a:t>
            </a:r>
            <a:r>
              <a:rPr lang="tr-TR" altLang="tr-TR" sz="3200" dirty="0" err="1" smtClean="0">
                <a:solidFill>
                  <a:srgbClr val="7030A0"/>
                </a:solidFill>
                <a:latin typeface="Comic Sans MS" panose="030F0702030302020204" pitchFamily="66" charset="0"/>
              </a:rPr>
              <a:t>lt’lik</a:t>
            </a:r>
            <a:r>
              <a:rPr lang="tr-TR" altLang="tr-TR" sz="3200" dirty="0" smtClean="0">
                <a:solidFill>
                  <a:srgbClr val="7030A0"/>
                </a:solidFill>
                <a:latin typeface="Comic Sans MS" panose="030F0702030302020204" pitchFamily="66" charset="0"/>
              </a:rPr>
              <a:t> bir plastik şişe geri kazanılırsa 6 saatlik 60 </a:t>
            </a:r>
            <a:r>
              <a:rPr lang="tr-TR" altLang="tr-TR" sz="3200" dirty="0" err="1" smtClean="0">
                <a:solidFill>
                  <a:srgbClr val="7030A0"/>
                </a:solidFill>
                <a:latin typeface="Comic Sans MS" panose="030F0702030302020204" pitchFamily="66" charset="0"/>
              </a:rPr>
              <a:t>watt’lık</a:t>
            </a:r>
            <a:r>
              <a:rPr lang="tr-TR" altLang="tr-TR" sz="3200" dirty="0" smtClean="0">
                <a:solidFill>
                  <a:srgbClr val="7030A0"/>
                </a:solidFill>
                <a:latin typeface="Comic Sans MS" panose="030F0702030302020204" pitchFamily="66" charset="0"/>
              </a:rPr>
              <a:t> elektrik enerjisini tasarruf etmek mümkündür. </a:t>
            </a:r>
          </a:p>
          <a:p>
            <a:endParaRPr lang="tr-TR" dirty="0"/>
          </a:p>
        </p:txBody>
      </p:sp>
    </p:spTree>
    <p:extLst>
      <p:ext uri="{BB962C8B-B14F-4D97-AF65-F5344CB8AC3E}">
        <p14:creationId xmlns="" xmlns:p14="http://schemas.microsoft.com/office/powerpoint/2010/main" val="1121960429"/>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7527" y="764496"/>
            <a:ext cx="8596668" cy="5048475"/>
          </a:xfrm>
        </p:spPr>
        <p:txBody>
          <a:bodyPr/>
          <a:lstStyle/>
          <a:p>
            <a:pPr>
              <a:lnSpc>
                <a:spcPct val="120000"/>
              </a:lnSpc>
            </a:pPr>
            <a:r>
              <a:rPr lang="tr-TR" altLang="tr-TR" sz="2800" dirty="0">
                <a:solidFill>
                  <a:srgbClr val="815EE4"/>
                </a:solidFill>
              </a:rPr>
              <a:t>35 adet 2,5 litrelik kullanılmış PET şişesinden bir uyku tulumu yapmak mümkündür. </a:t>
            </a:r>
          </a:p>
          <a:p>
            <a:pPr>
              <a:lnSpc>
                <a:spcPct val="140000"/>
              </a:lnSpc>
            </a:pPr>
            <a:r>
              <a:rPr lang="tr-TR" altLang="tr-TR" sz="2800" dirty="0" smtClean="0">
                <a:solidFill>
                  <a:srgbClr val="00B050"/>
                </a:solidFill>
                <a:latin typeface="Comic Sans MS" panose="030F0702030302020204" pitchFamily="66" charset="0"/>
              </a:rPr>
              <a:t>Çocukların </a:t>
            </a:r>
            <a:r>
              <a:rPr lang="tr-TR" altLang="tr-TR" sz="2800" dirty="0">
                <a:solidFill>
                  <a:srgbClr val="00B050"/>
                </a:solidFill>
                <a:latin typeface="Comic Sans MS" panose="030F0702030302020204" pitchFamily="66" charset="0"/>
              </a:rPr>
              <a:t>çok sevdiği cam bilyeler bile geri dönüştürülmüş bir cam ürünüdür.</a:t>
            </a:r>
          </a:p>
          <a:p>
            <a:pPr>
              <a:lnSpc>
                <a:spcPct val="140000"/>
              </a:lnSpc>
            </a:pPr>
            <a:r>
              <a:rPr lang="tr-TR" altLang="tr-TR" sz="2800" dirty="0">
                <a:solidFill>
                  <a:srgbClr val="FF0000"/>
                </a:solidFill>
                <a:latin typeface="Comic Sans MS" panose="030F0702030302020204" pitchFamily="66" charset="0"/>
              </a:rPr>
              <a:t>Odun kullanılarak bir ton kâğıt üretilirken 20- 50 ton su tüketimi olmaktadır. Halbuki kullanılmış kâğıttan kâğıt üretiminde ise sadece 5 ton su tüketimi olur.</a:t>
            </a:r>
          </a:p>
          <a:p>
            <a:pPr marL="0" indent="0">
              <a:lnSpc>
                <a:spcPct val="120000"/>
              </a:lnSpc>
              <a:buNone/>
            </a:pPr>
            <a:endParaRPr lang="tr-TR" altLang="tr-TR" dirty="0"/>
          </a:p>
          <a:p>
            <a:endParaRPr lang="tr-TR" dirty="0"/>
          </a:p>
        </p:txBody>
      </p:sp>
    </p:spTree>
    <p:extLst>
      <p:ext uri="{BB962C8B-B14F-4D97-AF65-F5344CB8AC3E}">
        <p14:creationId xmlns="" xmlns:p14="http://schemas.microsoft.com/office/powerpoint/2010/main" val="2302096392"/>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Dünya’da Geri Dönüşüm!</a:t>
            </a:r>
            <a:endParaRPr lang="tr-TR" dirty="0"/>
          </a:p>
        </p:txBody>
      </p:sp>
      <p:sp>
        <p:nvSpPr>
          <p:cNvPr id="3" name="2 İçerik Yer Tutucusu"/>
          <p:cNvSpPr>
            <a:spLocks noGrp="1"/>
          </p:cNvSpPr>
          <p:nvPr>
            <p:ph idx="1"/>
          </p:nvPr>
        </p:nvSpPr>
        <p:spPr>
          <a:xfrm>
            <a:off x="742649" y="2003835"/>
            <a:ext cx="5331580" cy="3880773"/>
          </a:xfrm>
        </p:spPr>
        <p:txBody>
          <a:bodyPr/>
          <a:lstStyle/>
          <a:p>
            <a:r>
              <a:rPr lang="tr-TR" dirty="0" smtClean="0"/>
              <a:t>İngiltere’de her yıl 3 milyardan fazla teneke kutu geri dönüştürülüyor. Bu da 18,000 adet çift katlı otobüs ağırlığına eşittir.</a:t>
            </a:r>
          </a:p>
          <a:p>
            <a:endParaRPr lang="tr-TR" dirty="0" smtClean="0"/>
          </a:p>
          <a:p>
            <a:endParaRPr lang="tr-TR" dirty="0" smtClean="0"/>
          </a:p>
          <a:p>
            <a:r>
              <a:rPr lang="tr-TR" dirty="0" smtClean="0"/>
              <a:t>2818 adet teneke kutu dizilirse, edildiği düşünülürse bu kulenin yüksekliği Eiffel kulesinin yüksekliğine eşit olacaktır.</a:t>
            </a:r>
          </a:p>
          <a:p>
            <a:endParaRPr lang="tr-TR" dirty="0"/>
          </a:p>
        </p:txBody>
      </p:sp>
      <p:pic>
        <p:nvPicPr>
          <p:cNvPr id="4" name="Picture 9" descr="cift-katli-otobus"/>
          <p:cNvPicPr>
            <a:picLocks noChangeAspect="1" noChangeArrowheads="1"/>
          </p:cNvPicPr>
          <p:nvPr/>
        </p:nvPicPr>
        <p:blipFill>
          <a:blip r:embed="rId2" cstate="print"/>
          <a:srcRect/>
          <a:stretch>
            <a:fillRect/>
          </a:stretch>
        </p:blipFill>
        <p:spPr bwMode="auto">
          <a:xfrm>
            <a:off x="6366540" y="1070020"/>
            <a:ext cx="3008193" cy="2247946"/>
          </a:xfrm>
          <a:prstGeom prst="rect">
            <a:avLst/>
          </a:prstGeom>
          <a:noFill/>
        </p:spPr>
      </p:pic>
      <p:pic>
        <p:nvPicPr>
          <p:cNvPr id="5" name="Picture 6" descr="j0157763"/>
          <p:cNvPicPr>
            <a:picLocks noChangeAspect="1" noChangeArrowheads="1"/>
          </p:cNvPicPr>
          <p:nvPr/>
        </p:nvPicPr>
        <p:blipFill>
          <a:blip r:embed="rId3" cstate="print"/>
          <a:srcRect/>
          <a:stretch>
            <a:fillRect/>
          </a:stretch>
        </p:blipFill>
        <p:spPr bwMode="auto">
          <a:xfrm>
            <a:off x="6533651" y="3495358"/>
            <a:ext cx="3068637" cy="309721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30274" y="187779"/>
            <a:ext cx="8471911" cy="6359979"/>
          </a:xfrm>
          <a:prstGeom prst="rect">
            <a:avLst/>
          </a:prstGeom>
        </p:spPr>
      </p:pic>
    </p:spTree>
    <p:extLst>
      <p:ext uri="{BB962C8B-B14F-4D97-AF65-F5344CB8AC3E}">
        <p14:creationId xmlns="" xmlns:p14="http://schemas.microsoft.com/office/powerpoint/2010/main" val="322968258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99798" y="1172935"/>
            <a:ext cx="8596668" cy="3284764"/>
          </a:xfrm>
        </p:spPr>
        <p:txBody>
          <a:bodyPr>
            <a:normAutofit/>
          </a:bodyPr>
          <a:lstStyle/>
          <a:p>
            <a:pPr algn="ctr"/>
            <a:r>
              <a:rPr lang="tr-TR" sz="4000" dirty="0" smtClean="0">
                <a:solidFill>
                  <a:srgbClr val="00B0F0"/>
                </a:solidFill>
              </a:rPr>
              <a:t>İZLEDİĞİNİZ İÇİN TEŞEKKÜR EDERİM</a:t>
            </a:r>
            <a:br>
              <a:rPr lang="tr-TR" sz="4000" dirty="0" smtClean="0">
                <a:solidFill>
                  <a:srgbClr val="00B0F0"/>
                </a:solidFill>
              </a:rPr>
            </a:br>
            <a:r>
              <a:rPr lang="tr-TR" sz="4000" dirty="0" smtClean="0">
                <a:solidFill>
                  <a:srgbClr val="00B0F0"/>
                </a:solidFill>
              </a:rPr>
              <a:t> </a:t>
            </a:r>
            <a:br>
              <a:rPr lang="tr-TR" sz="4000" dirty="0" smtClean="0">
                <a:solidFill>
                  <a:srgbClr val="00B0F0"/>
                </a:solidFill>
              </a:rPr>
            </a:br>
            <a:r>
              <a:rPr lang="tr-TR" sz="4900" dirty="0" smtClean="0">
                <a:sym typeface="Wingdings" panose="05000000000000000000" pitchFamily="2" charset="2"/>
              </a:rPr>
              <a:t>www.</a:t>
            </a:r>
            <a:r>
              <a:rPr lang="tr-TR" sz="4900" dirty="0" err="1" smtClean="0">
                <a:sym typeface="Wingdings" panose="05000000000000000000" pitchFamily="2" charset="2"/>
              </a:rPr>
              <a:t>gelisenbeyin</a:t>
            </a:r>
            <a:r>
              <a:rPr lang="tr-TR" sz="4900" dirty="0" smtClean="0">
                <a:sym typeface="Wingdings" panose="05000000000000000000" pitchFamily="2" charset="2"/>
              </a:rPr>
              <a:t>.net</a:t>
            </a:r>
            <a:endParaRPr lang="tr-TR" sz="4900" dirty="0"/>
          </a:p>
        </p:txBody>
      </p:sp>
      <p:pic>
        <p:nvPicPr>
          <p:cNvPr id="2050" name="Picture 2" descr="C:\Users\Yahya\Desktop\17202898_10155122490736170_4195011905939146499_n.jpg">
            <a:hlinkClick r:id="rId2"/>
          </p:cNvPr>
          <p:cNvPicPr>
            <a:picLocks noChangeAspect="1" noChangeArrowheads="1"/>
          </p:cNvPicPr>
          <p:nvPr/>
        </p:nvPicPr>
        <p:blipFill>
          <a:blip r:embed="rId3" cstate="print"/>
          <a:srcRect/>
          <a:stretch>
            <a:fillRect/>
          </a:stretch>
        </p:blipFill>
        <p:spPr bwMode="auto">
          <a:xfrm>
            <a:off x="2948260" y="3555546"/>
            <a:ext cx="5172075" cy="1314450"/>
          </a:xfrm>
          <a:prstGeom prst="rect">
            <a:avLst/>
          </a:prstGeom>
          <a:noFill/>
        </p:spPr>
      </p:pic>
    </p:spTree>
    <p:extLst>
      <p:ext uri="{BB962C8B-B14F-4D97-AF65-F5344CB8AC3E}">
        <p14:creationId xmlns="" xmlns:p14="http://schemas.microsoft.com/office/powerpoint/2010/main" val="4014113314"/>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Çöp ve Çevre</a:t>
            </a:r>
            <a:endParaRPr lang="tr-TR" dirty="0"/>
          </a:p>
        </p:txBody>
      </p:sp>
      <p:sp>
        <p:nvSpPr>
          <p:cNvPr id="3" name="2 İçerik Yer Tutucusu"/>
          <p:cNvSpPr>
            <a:spLocks noGrp="1"/>
          </p:cNvSpPr>
          <p:nvPr>
            <p:ph idx="1"/>
          </p:nvPr>
        </p:nvSpPr>
        <p:spPr>
          <a:xfrm>
            <a:off x="664271" y="1651138"/>
            <a:ext cx="8596668" cy="3880773"/>
          </a:xfrm>
        </p:spPr>
        <p:txBody>
          <a:bodyPr/>
          <a:lstStyle/>
          <a:p>
            <a:r>
              <a:rPr lang="tr-TR" dirty="0" smtClean="0"/>
              <a:t>İnsanlar her gün, boşalan, kırılan, eskiyen, bozulan veya artık istenmeyen her şeyi çöpe atar.</a:t>
            </a:r>
          </a:p>
          <a:p>
            <a:r>
              <a:rPr lang="tr-TR" dirty="0" smtClean="0"/>
              <a:t>Bu yüzden Dünyadaki çöp miktarı her geçen gün artmaktadır.</a:t>
            </a:r>
          </a:p>
          <a:p>
            <a:r>
              <a:rPr lang="tr-TR" dirty="0" smtClean="0"/>
              <a:t>Bir insanın bir yıl boyunca çöpe attığı şeylerin ağırlığı kendi ağırlığının yaklaşık yedi katıdır.</a:t>
            </a:r>
          </a:p>
          <a:p>
            <a:endParaRPr lang="tr-TR" dirty="0"/>
          </a:p>
        </p:txBody>
      </p:sp>
      <p:pic>
        <p:nvPicPr>
          <p:cNvPr id="1026" name="Picture 2" descr="http://gelisenbeyin.net/img/cevre_kirliligi.jpg"/>
          <p:cNvPicPr>
            <a:picLocks noChangeAspect="1" noChangeArrowheads="1"/>
          </p:cNvPicPr>
          <p:nvPr/>
        </p:nvPicPr>
        <p:blipFill>
          <a:blip r:embed="rId2" cstate="print"/>
          <a:srcRect/>
          <a:stretch>
            <a:fillRect/>
          </a:stretch>
        </p:blipFill>
        <p:spPr bwMode="auto">
          <a:xfrm>
            <a:off x="4402185" y="3456922"/>
            <a:ext cx="4653551" cy="320513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 kadar çöp oluşursa ne olur?</a:t>
            </a:r>
            <a:br>
              <a:rPr lang="tr-TR" dirty="0" smtClean="0"/>
            </a:br>
            <a:endParaRPr lang="tr-TR" dirty="0"/>
          </a:p>
        </p:txBody>
      </p:sp>
      <p:sp>
        <p:nvSpPr>
          <p:cNvPr id="3" name="2 İçerik Yer Tutucusu"/>
          <p:cNvSpPr>
            <a:spLocks noGrp="1"/>
          </p:cNvSpPr>
          <p:nvPr>
            <p:ph idx="1"/>
          </p:nvPr>
        </p:nvSpPr>
        <p:spPr/>
        <p:txBody>
          <a:bodyPr/>
          <a:lstStyle/>
          <a:p>
            <a:r>
              <a:rPr lang="tr-TR" dirty="0" smtClean="0"/>
              <a:t>Çevremiz kirlenir,</a:t>
            </a:r>
          </a:p>
          <a:p>
            <a:r>
              <a:rPr lang="tr-TR" dirty="0" smtClean="0"/>
              <a:t>Sularımız kirlenir,</a:t>
            </a:r>
          </a:p>
          <a:p>
            <a:r>
              <a:rPr lang="tr-TR" dirty="0" smtClean="0"/>
              <a:t>Toprağımız kirlenir,</a:t>
            </a:r>
          </a:p>
          <a:p>
            <a:r>
              <a:rPr lang="tr-TR" dirty="0" smtClean="0"/>
              <a:t>Daha çok ağaç kesilir,</a:t>
            </a:r>
          </a:p>
          <a:p>
            <a:r>
              <a:rPr lang="tr-TR" dirty="0" smtClean="0"/>
              <a:t>Doğal kaynaklar çabuk tükenir,</a:t>
            </a:r>
          </a:p>
          <a:p>
            <a:r>
              <a:rPr lang="tr-TR" dirty="0" smtClean="0"/>
              <a:t>Hayvanlar zarar görür,</a:t>
            </a:r>
          </a:p>
          <a:p>
            <a:r>
              <a:rPr lang="tr-TR" dirty="0" smtClean="0"/>
              <a:t>Daha fazla enerjiye ihtiyaç duyulur,</a:t>
            </a:r>
          </a:p>
          <a:p>
            <a:r>
              <a:rPr lang="tr-TR" dirty="0" smtClean="0"/>
              <a:t>Çöp depolama alanları çabuk dolar,</a:t>
            </a:r>
          </a:p>
          <a:p>
            <a:r>
              <a:rPr lang="tr-TR" dirty="0" smtClean="0"/>
              <a:t>Dünyamızın yaşam süresini kısalır.</a:t>
            </a:r>
          </a:p>
          <a:p>
            <a:endParaRPr lang="tr-TR" dirty="0"/>
          </a:p>
        </p:txBody>
      </p:sp>
      <p:pic>
        <p:nvPicPr>
          <p:cNvPr id="4" name="Picture 17" descr="earth"/>
          <p:cNvPicPr>
            <a:picLocks noChangeAspect="1" noChangeArrowheads="1"/>
          </p:cNvPicPr>
          <p:nvPr/>
        </p:nvPicPr>
        <p:blipFill>
          <a:blip r:embed="rId2" cstate="print"/>
          <a:srcRect/>
          <a:stretch>
            <a:fillRect/>
          </a:stretch>
        </p:blipFill>
        <p:spPr bwMode="auto">
          <a:xfrm>
            <a:off x="6492240" y="4101737"/>
            <a:ext cx="3059113" cy="178593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Tüm bu etkileri azaltmak için neler yapılabilir? </a:t>
            </a:r>
            <a:endParaRPr lang="tr-TR" dirty="0"/>
          </a:p>
        </p:txBody>
      </p:sp>
      <p:sp>
        <p:nvSpPr>
          <p:cNvPr id="3" name="2 İçerik Yer Tutucusu"/>
          <p:cNvSpPr>
            <a:spLocks noGrp="1"/>
          </p:cNvSpPr>
          <p:nvPr>
            <p:ph idx="1"/>
          </p:nvPr>
        </p:nvSpPr>
        <p:spPr/>
        <p:txBody>
          <a:bodyPr/>
          <a:lstStyle/>
          <a:p>
            <a:r>
              <a:rPr lang="tr-TR" dirty="0" smtClean="0"/>
              <a:t>Az atık çıkartmak (REDUCE)</a:t>
            </a:r>
          </a:p>
          <a:p>
            <a:r>
              <a:rPr lang="tr-TR" dirty="0" smtClean="0"/>
              <a:t>Tekrar kullanmak (REUSE)</a:t>
            </a:r>
          </a:p>
          <a:p>
            <a:r>
              <a:rPr lang="tr-TR" dirty="0" smtClean="0"/>
              <a:t>Geri Dönüştürmek (RECYCLING)</a:t>
            </a:r>
          </a:p>
          <a:p>
            <a:endParaRPr lang="tr-TR" dirty="0"/>
          </a:p>
        </p:txBody>
      </p:sp>
      <p:pic>
        <p:nvPicPr>
          <p:cNvPr id="4" name="Picture 6" descr="CAZ8I7WXCACCD5RDCAF1S887CAZYTS5FCAKQ4O53CAIBWL3GCA7PMTWZCA4ZO0G5CALQXVZECAIS3EUJCAT6VFQXCA4T02NPCAF4BR8MCA7QYM88CA18AL2GCAQ19TE9CA5SLZPXCAPFA0U9CAGG62D9"/>
          <p:cNvPicPr>
            <a:picLocks noChangeAspect="1" noChangeArrowheads="1"/>
          </p:cNvPicPr>
          <p:nvPr/>
        </p:nvPicPr>
        <p:blipFill>
          <a:blip r:embed="rId2" cstate="print"/>
          <a:srcRect/>
          <a:stretch>
            <a:fillRect/>
          </a:stretch>
        </p:blipFill>
        <p:spPr bwMode="auto">
          <a:xfrm>
            <a:off x="5268958" y="1488440"/>
            <a:ext cx="2808288" cy="2232025"/>
          </a:xfrm>
          <a:prstGeom prst="rect">
            <a:avLst/>
          </a:prstGeom>
          <a:solidFill>
            <a:srgbClr val="FFCC00"/>
          </a:solid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rPr>
              <a:t>GERİ DÖNÜŞÜM NEDİR?</a:t>
            </a:r>
            <a:endParaRPr lang="tr-TR" dirty="0">
              <a:solidFill>
                <a:srgbClr val="FF0000"/>
              </a:solidFill>
            </a:endParaRPr>
          </a:p>
        </p:txBody>
      </p:sp>
      <p:sp>
        <p:nvSpPr>
          <p:cNvPr id="3" name="İçerik Yer Tutucusu 2"/>
          <p:cNvSpPr>
            <a:spLocks noGrp="1"/>
          </p:cNvSpPr>
          <p:nvPr>
            <p:ph idx="1"/>
          </p:nvPr>
        </p:nvSpPr>
        <p:spPr/>
        <p:txBody>
          <a:bodyPr/>
          <a:lstStyle/>
          <a:p>
            <a:r>
              <a:rPr lang="tr-TR" dirty="0"/>
              <a:t>Atıkların özelliklerinden yararlanılarak içindeki bileşiklerin fiziksel veya kimyasal yolla başka ürünlere veya enerjiye çevrilmesine </a:t>
            </a:r>
            <a:r>
              <a:rPr lang="tr-TR" dirty="0">
                <a:solidFill>
                  <a:srgbClr val="7030A0"/>
                </a:solidFill>
              </a:rPr>
              <a:t>geri dönüşüm</a:t>
            </a:r>
            <a:r>
              <a:rPr lang="tr-TR" dirty="0"/>
              <a:t> adı verilir. </a:t>
            </a:r>
          </a:p>
          <a:p>
            <a:r>
              <a:rPr lang="tr-TR" b="1" dirty="0"/>
              <a:t>Geri dönüşüm</a:t>
            </a:r>
            <a:r>
              <a:rPr lang="tr-TR" dirty="0"/>
              <a:t>, kullanım dışı kalan geri dönüştürülebilir atık malzemelerin çeşitli geri dönüşüm yöntemleri ile ham madde olarak tekrar imalat süreçlerine kazandırılmasıdır.</a:t>
            </a:r>
          </a:p>
          <a:p>
            <a:endParaRPr lang="tr-TR" dirty="0"/>
          </a:p>
        </p:txBody>
      </p:sp>
      <p:pic>
        <p:nvPicPr>
          <p:cNvPr id="3074" name="Picture 2" descr="C:\Users\Yahya\Desktop\17202898_10155122490736170_4195011905939146499_n.jpg"/>
          <p:cNvPicPr>
            <a:picLocks noChangeAspect="1" noChangeArrowheads="1"/>
          </p:cNvPicPr>
          <p:nvPr/>
        </p:nvPicPr>
        <p:blipFill>
          <a:blip r:embed="rId2" cstate="print"/>
          <a:srcRect/>
          <a:stretch>
            <a:fillRect/>
          </a:stretch>
        </p:blipFill>
        <p:spPr bwMode="auto">
          <a:xfrm>
            <a:off x="1406842" y="4352380"/>
            <a:ext cx="5172075" cy="1314450"/>
          </a:xfrm>
          <a:prstGeom prst="rect">
            <a:avLst/>
          </a:prstGeom>
          <a:noFill/>
        </p:spPr>
      </p:pic>
    </p:spTree>
    <p:extLst>
      <p:ext uri="{BB962C8B-B14F-4D97-AF65-F5344CB8AC3E}">
        <p14:creationId xmlns="" xmlns:p14="http://schemas.microsoft.com/office/powerpoint/2010/main" val="277656327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7030A0"/>
                </a:solidFill>
              </a:rPr>
              <a:t>NEDEN GERİ DÖNÜŞÜM YAPMALIYIZ?</a:t>
            </a:r>
            <a:endParaRPr lang="tr-TR" dirty="0">
              <a:solidFill>
                <a:srgbClr val="7030A0"/>
              </a:solidFill>
            </a:endParaRPr>
          </a:p>
        </p:txBody>
      </p:sp>
      <p:sp>
        <p:nvSpPr>
          <p:cNvPr id="3" name="İçerik Yer Tutucusu 2"/>
          <p:cNvSpPr>
            <a:spLocks noGrp="1"/>
          </p:cNvSpPr>
          <p:nvPr>
            <p:ph idx="1"/>
          </p:nvPr>
        </p:nvSpPr>
        <p:spPr>
          <a:xfrm>
            <a:off x="563034" y="3959679"/>
            <a:ext cx="8596668" cy="2449076"/>
          </a:xfrm>
        </p:spPr>
        <p:txBody>
          <a:bodyPr>
            <a:noAutofit/>
          </a:bodyPr>
          <a:lstStyle/>
          <a:p>
            <a:pPr fontAlgn="base"/>
            <a:r>
              <a:rPr lang="tr-TR" sz="1400" dirty="0" smtClean="0">
                <a:solidFill>
                  <a:schemeClr val="tx1"/>
                </a:solidFill>
              </a:rPr>
              <a:t>Doğal </a:t>
            </a:r>
            <a:r>
              <a:rPr lang="tr-TR" sz="1400" dirty="0">
                <a:solidFill>
                  <a:schemeClr val="tx1"/>
                </a:solidFill>
              </a:rPr>
              <a:t>kaynaklarımız, dünya nüfusunun artması ve tüketim alışkanlıklarının değişmesi nedeni ile her geçen gün azalmaktadır. Bu nedenle malzeme tüketimini azaltmak, değerlendirilebilir nitelikli atıkları geri dönüştürmek sureti ile doğal kaynakların verimli olarak kullanılması </a:t>
            </a:r>
            <a:r>
              <a:rPr lang="tr-TR" sz="1400" dirty="0" smtClean="0">
                <a:solidFill>
                  <a:schemeClr val="tx1"/>
                </a:solidFill>
              </a:rPr>
              <a:t>gerekmektedir. </a:t>
            </a:r>
          </a:p>
          <a:p>
            <a:pPr fontAlgn="base"/>
            <a:r>
              <a:rPr lang="tr-TR" sz="1400" dirty="0" smtClean="0">
                <a:solidFill>
                  <a:srgbClr val="FF0000"/>
                </a:solidFill>
              </a:rPr>
              <a:t>Geri </a:t>
            </a:r>
            <a:r>
              <a:rPr lang="tr-TR" sz="1400" dirty="0">
                <a:solidFill>
                  <a:srgbClr val="FF0000"/>
                </a:solidFill>
              </a:rPr>
              <a:t>dönüşüm uzun vadede verimli bir ekonomik yatırımdır. </a:t>
            </a:r>
            <a:r>
              <a:rPr lang="tr-TR" sz="1400" dirty="0">
                <a:solidFill>
                  <a:schemeClr val="tx1"/>
                </a:solidFill>
              </a:rPr>
              <a:t>Hammaddenin azalması ve doğal kaynakların hızla tükenmesi sonucunda ekonomik problemler ortaya çıkabilmektedir</a:t>
            </a:r>
            <a:r>
              <a:rPr lang="tr-TR" sz="1400" u="sng" dirty="0">
                <a:solidFill>
                  <a:schemeClr val="tx1"/>
                </a:solidFill>
                <a:hlinkClick r:id="rId2"/>
              </a:rPr>
              <a:t>.</a:t>
            </a:r>
            <a:r>
              <a:rPr lang="tr-TR" sz="1400" dirty="0">
                <a:solidFill>
                  <a:schemeClr val="tx1"/>
                </a:solidFill>
              </a:rPr>
              <a:t>  Geri dönüşümün bu noktada ekonomi üzerinde olumlu etkileri olabilmektedir.</a:t>
            </a:r>
          </a:p>
          <a:p>
            <a:pPr fontAlgn="base"/>
            <a:r>
              <a:rPr lang="tr-TR" sz="1400" dirty="0">
                <a:solidFill>
                  <a:schemeClr val="tx1"/>
                </a:solidFill>
              </a:rPr>
              <a:t>Geri dönüşümün uygulanması ile çöplere giden atık miktarında azalma sağlanarak. Bu atıkların taşınması ve depolanması işlemleri için daha az miktarda alan ve enerji kullanılmış olur.</a:t>
            </a:r>
          </a:p>
          <a:p>
            <a:endParaRPr lang="tr-TR" sz="1400" dirty="0">
              <a:solidFill>
                <a:schemeClr val="tx1"/>
              </a:solidFill>
            </a:endParaRPr>
          </a:p>
        </p:txBody>
      </p:sp>
      <p:pic>
        <p:nvPicPr>
          <p:cNvPr id="4" name="Resim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450117" y="1270000"/>
            <a:ext cx="4446548" cy="2531516"/>
          </a:xfrm>
          <a:prstGeom prst="rect">
            <a:avLst/>
          </a:prstGeom>
        </p:spPr>
      </p:pic>
    </p:spTree>
    <p:extLst>
      <p:ext uri="{BB962C8B-B14F-4D97-AF65-F5344CB8AC3E}">
        <p14:creationId xmlns="" xmlns:p14="http://schemas.microsoft.com/office/powerpoint/2010/main" val="300627585"/>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Geri Dönüşüm Atıkları Nelerdir?</a:t>
            </a:r>
            <a:br>
              <a:rPr lang="tr-TR" dirty="0" smtClean="0"/>
            </a:br>
            <a:endParaRPr lang="tr-TR" dirty="0"/>
          </a:p>
        </p:txBody>
      </p:sp>
      <p:sp>
        <p:nvSpPr>
          <p:cNvPr id="3" name="2 İçerik Yer Tutucusu"/>
          <p:cNvSpPr>
            <a:spLocks noGrp="1"/>
          </p:cNvSpPr>
          <p:nvPr>
            <p:ph idx="1"/>
          </p:nvPr>
        </p:nvSpPr>
        <p:spPr/>
        <p:txBody>
          <a:bodyPr/>
          <a:lstStyle/>
          <a:p>
            <a:r>
              <a:rPr lang="tr-TR" sz="2000" dirty="0" smtClean="0"/>
              <a:t>Kağıt Atıklar</a:t>
            </a:r>
          </a:p>
          <a:p>
            <a:r>
              <a:rPr lang="tr-TR" sz="2000" dirty="0" smtClean="0"/>
              <a:t>Plastik Atıklar</a:t>
            </a:r>
          </a:p>
          <a:p>
            <a:r>
              <a:rPr lang="tr-TR" sz="2000" dirty="0" smtClean="0"/>
              <a:t>Cam Atıklar</a:t>
            </a:r>
          </a:p>
          <a:p>
            <a:r>
              <a:rPr lang="tr-TR" sz="2000" dirty="0" smtClean="0"/>
              <a:t>Metal Atıklar</a:t>
            </a:r>
          </a:p>
          <a:p>
            <a:endParaRPr lang="tr-TR" dirty="0"/>
          </a:p>
        </p:txBody>
      </p:sp>
      <p:pic>
        <p:nvPicPr>
          <p:cNvPr id="36867" name="Picture 3" descr="C:\Users\Yahya\Desktop\ozsekizler-kagit-urunler.jpg"/>
          <p:cNvPicPr>
            <a:picLocks noChangeAspect="1" noChangeArrowheads="1"/>
          </p:cNvPicPr>
          <p:nvPr/>
        </p:nvPicPr>
        <p:blipFill>
          <a:blip r:embed="rId2" cstate="print"/>
          <a:srcRect/>
          <a:stretch>
            <a:fillRect/>
          </a:stretch>
        </p:blipFill>
        <p:spPr bwMode="auto">
          <a:xfrm>
            <a:off x="4675958" y="1770199"/>
            <a:ext cx="4381500" cy="22987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F0"/>
                </a:solidFill>
              </a:rPr>
              <a:t>Hangi Maddeler Geri Dönüştürülebilir?</a:t>
            </a:r>
            <a:r>
              <a:rPr lang="tr-TR" dirty="0"/>
              <a:t/>
            </a:r>
            <a:br>
              <a:rPr lang="tr-TR" dirty="0"/>
            </a:br>
            <a:endParaRPr lang="tr-TR" dirty="0"/>
          </a:p>
        </p:txBody>
      </p:sp>
      <p:sp>
        <p:nvSpPr>
          <p:cNvPr id="5" name="İçerik Yer Tutucusu 4"/>
          <p:cNvSpPr>
            <a:spLocks noGrp="1"/>
          </p:cNvSpPr>
          <p:nvPr>
            <p:ph idx="1"/>
          </p:nvPr>
        </p:nvSpPr>
        <p:spPr>
          <a:xfrm>
            <a:off x="677334" y="2160589"/>
            <a:ext cx="4253895" cy="3880773"/>
          </a:xfrm>
        </p:spPr>
        <p:txBody>
          <a:bodyPr>
            <a:normAutofit fontScale="62500" lnSpcReduction="20000"/>
          </a:bodyPr>
          <a:lstStyle/>
          <a:p>
            <a:pPr fontAlgn="base"/>
            <a:r>
              <a:rPr lang="tr-TR" dirty="0"/>
              <a:t>Evsel atıklardan birçoğu geri dönüştürülebilmektedir. Geri dönüşümü yapılabilecek başlıca maddeler aşağıdaki gibidir:</a:t>
            </a:r>
          </a:p>
          <a:p>
            <a:pPr lvl="0" fontAlgn="base"/>
            <a:r>
              <a:rPr lang="tr-TR" dirty="0"/>
              <a:t>Cam ve cam ürünleri (cam şişe, cam tabak vb.)</a:t>
            </a:r>
          </a:p>
          <a:p>
            <a:pPr lvl="0" fontAlgn="base"/>
            <a:r>
              <a:rPr lang="tr-TR" dirty="0"/>
              <a:t>Kağıt ve kağıt ürünleri (defter, kitap, peçete, gazete, ambalaj kağıtları vb.)</a:t>
            </a:r>
          </a:p>
          <a:p>
            <a:pPr lvl="0" fontAlgn="base"/>
            <a:r>
              <a:rPr lang="tr-TR" dirty="0"/>
              <a:t>Plastik (pet şişe gibi.)</a:t>
            </a:r>
          </a:p>
          <a:p>
            <a:pPr lvl="0" fontAlgn="base"/>
            <a:r>
              <a:rPr lang="tr-TR" dirty="0"/>
              <a:t>Piller</a:t>
            </a:r>
          </a:p>
          <a:p>
            <a:pPr lvl="0" fontAlgn="base"/>
            <a:r>
              <a:rPr lang="tr-TR" dirty="0"/>
              <a:t>Akümülatörler</a:t>
            </a:r>
          </a:p>
          <a:p>
            <a:pPr lvl="0" fontAlgn="base"/>
            <a:r>
              <a:rPr lang="tr-TR" dirty="0"/>
              <a:t>Beton</a:t>
            </a:r>
          </a:p>
          <a:p>
            <a:pPr lvl="0" fontAlgn="base"/>
            <a:r>
              <a:rPr lang="tr-TR" dirty="0"/>
              <a:t>Elektronik atıklar</a:t>
            </a:r>
          </a:p>
          <a:p>
            <a:pPr lvl="0" fontAlgn="base"/>
            <a:r>
              <a:rPr lang="tr-TR" dirty="0"/>
              <a:t>Tekstil</a:t>
            </a:r>
          </a:p>
          <a:p>
            <a:pPr lvl="0" fontAlgn="base"/>
            <a:r>
              <a:rPr lang="tr-TR" dirty="0"/>
              <a:t>Ahşap</a:t>
            </a:r>
          </a:p>
          <a:p>
            <a:pPr lvl="0" fontAlgn="base"/>
            <a:r>
              <a:rPr lang="tr-TR" dirty="0"/>
              <a:t>Metal (Alüminyum, demir, bakır, çelik, metal içecek kutuları vb.)</a:t>
            </a:r>
          </a:p>
          <a:p>
            <a:pPr fontAlgn="base"/>
            <a:r>
              <a:rPr lang="tr-TR" dirty="0"/>
              <a:t>Katı atıklar dışında sıvı atıkların da geri dönüşümü yapılabilmektedir. </a:t>
            </a:r>
          </a:p>
          <a:p>
            <a:endParaRPr lang="tr-TR" dirty="0"/>
          </a:p>
        </p:txBody>
      </p:sp>
      <p:pic>
        <p:nvPicPr>
          <p:cNvPr id="6" name="Resim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320260">
            <a:off x="8326320" y="2331504"/>
            <a:ext cx="2261767" cy="3200400"/>
          </a:xfrm>
          <a:prstGeom prst="rect">
            <a:avLst/>
          </a:prstGeom>
        </p:spPr>
      </p:pic>
      <p:pic>
        <p:nvPicPr>
          <p:cNvPr id="7" name="Resim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20425170">
            <a:off x="3905194" y="2572071"/>
            <a:ext cx="4145362" cy="1831238"/>
          </a:xfrm>
          <a:prstGeom prst="rect">
            <a:avLst/>
          </a:prstGeom>
        </p:spPr>
      </p:pic>
    </p:spTree>
    <p:extLst>
      <p:ext uri="{BB962C8B-B14F-4D97-AF65-F5344CB8AC3E}">
        <p14:creationId xmlns="" xmlns:p14="http://schemas.microsoft.com/office/powerpoint/2010/main" val="1351593402"/>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rgbClr val="C00000"/>
                </a:solidFill>
              </a:rPr>
              <a:t>Geri Dönüşüm Nasıl </a:t>
            </a:r>
            <a:r>
              <a:rPr lang="tr-TR" b="1" dirty="0" smtClean="0">
                <a:solidFill>
                  <a:srgbClr val="C00000"/>
                </a:solidFill>
              </a:rPr>
              <a:t>Yapılır?</a:t>
            </a:r>
            <a:r>
              <a:rPr lang="tr-TR" dirty="0"/>
              <a:t/>
            </a:r>
            <a:br>
              <a:rPr lang="tr-TR" dirty="0"/>
            </a:br>
            <a:r>
              <a:rPr lang="tr-TR" dirty="0"/>
              <a:t/>
            </a:r>
            <a:br>
              <a:rPr lang="tr-TR" dirty="0"/>
            </a:br>
            <a:endParaRPr lang="tr-TR" dirty="0"/>
          </a:p>
        </p:txBody>
      </p:sp>
      <p:sp>
        <p:nvSpPr>
          <p:cNvPr id="3" name="İçerik Yer Tutucusu 2"/>
          <p:cNvSpPr>
            <a:spLocks noGrp="1"/>
          </p:cNvSpPr>
          <p:nvPr>
            <p:ph idx="1"/>
          </p:nvPr>
        </p:nvSpPr>
        <p:spPr>
          <a:xfrm>
            <a:off x="677334" y="1412421"/>
            <a:ext cx="4596795" cy="3077937"/>
          </a:xfrm>
        </p:spPr>
        <p:txBody>
          <a:bodyPr>
            <a:normAutofit/>
          </a:bodyPr>
          <a:lstStyle/>
          <a:p>
            <a:r>
              <a:rPr lang="tr-TR" sz="1300" dirty="0"/>
              <a:t>Geri dönüşümü sağlanacak çeşitli atıklar, geri dönüşüm kutularından, çöplüklerden ve sokaklardan toplanır. </a:t>
            </a:r>
            <a:endParaRPr lang="tr-TR" sz="1300" dirty="0" smtClean="0"/>
          </a:p>
          <a:p>
            <a:r>
              <a:rPr lang="tr-TR" sz="1300" dirty="0" smtClean="0"/>
              <a:t>Geri </a:t>
            </a:r>
            <a:r>
              <a:rPr lang="tr-TR" sz="1300" dirty="0"/>
              <a:t>dönüşüm toplama tesislerine getiril ve ilk önce kağıt, plastik metal, cam olarak ayrıştırılırlar. Daha sonra kağıtlar, gazete kağıdı, karton kağıt, kuşe kağıdı, beyaz kağıt olarak da kendi aralarında ayrılırlar. </a:t>
            </a:r>
            <a:endParaRPr lang="tr-TR" sz="1300" dirty="0" smtClean="0"/>
          </a:p>
          <a:p>
            <a:r>
              <a:rPr lang="tr-TR" sz="1300" dirty="0" smtClean="0"/>
              <a:t>Diğer </a:t>
            </a:r>
            <a:r>
              <a:rPr lang="tr-TR" sz="1300" dirty="0"/>
              <a:t>atıklarda bu şekilde ayrıştırılarak toplama merkezinden, ilgili geri dönüşüm merkezlerine gönderilirler. Burada kırma, parçalama, öğütme ve ayrıştırma gibi işlemlerden geçirilerek hammaddeye dönüştürülürler. </a:t>
            </a:r>
          </a:p>
        </p:txBody>
      </p:sp>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857873" y="1093668"/>
            <a:ext cx="3216157" cy="2414638"/>
          </a:xfrm>
          <a:prstGeom prst="rect">
            <a:avLst/>
          </a:prstGeom>
        </p:spPr>
      </p:pic>
      <p:pic>
        <p:nvPicPr>
          <p:cNvPr id="7" name="Resim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279927" y="4260601"/>
            <a:ext cx="2418744" cy="2243673"/>
          </a:xfrm>
          <a:prstGeom prst="rect">
            <a:avLst/>
          </a:prstGeom>
        </p:spPr>
      </p:pic>
      <p:pic>
        <p:nvPicPr>
          <p:cNvPr id="8" name="Resim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907638" y="3915227"/>
            <a:ext cx="2587426" cy="2511325"/>
          </a:xfrm>
          <a:prstGeom prst="rect">
            <a:avLst/>
          </a:prstGeom>
        </p:spPr>
      </p:pic>
    </p:spTree>
    <p:extLst>
      <p:ext uri="{BB962C8B-B14F-4D97-AF65-F5344CB8AC3E}">
        <p14:creationId xmlns="" xmlns:p14="http://schemas.microsoft.com/office/powerpoint/2010/main" val="1782991593"/>
      </p:ext>
    </p:extLst>
  </p:cSld>
  <p:clrMapOvr>
    <a:masterClrMapping/>
  </p:clrMapOvr>
  <p:transition spd="slow">
    <p:comb/>
  </p:transition>
  <p:timing>
    <p:tnLst>
      <p:par>
        <p:cTn id="1" dur="indefinite" restart="never" nodeType="tmRoot"/>
      </p:par>
    </p:tnLst>
  </p:timing>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86</TotalTime>
  <Words>628</Words>
  <Application>Microsoft Office PowerPoint</Application>
  <PresentationFormat>Özel</PresentationFormat>
  <Paragraphs>83</Paragraphs>
  <Slides>19</Slides>
  <Notes>0</Notes>
  <HiddenSlides>0</HiddenSlides>
  <MMClips>0</MMClips>
  <ScaleCrop>false</ScaleCrop>
  <HeadingPairs>
    <vt:vector size="4" baseType="variant">
      <vt:variant>
        <vt:lpstr>Tema</vt:lpstr>
      </vt:variant>
      <vt:variant>
        <vt:i4>1</vt:i4>
      </vt:variant>
      <vt:variant>
        <vt:lpstr>Slayt Başlıkları</vt:lpstr>
      </vt:variant>
      <vt:variant>
        <vt:i4>19</vt:i4>
      </vt:variant>
    </vt:vector>
  </HeadingPairs>
  <TitlesOfParts>
    <vt:vector size="20" baseType="lpstr">
      <vt:lpstr>Yüzeyler</vt:lpstr>
      <vt:lpstr>Slayt 1</vt:lpstr>
      <vt:lpstr>Çöp ve Çevre</vt:lpstr>
      <vt:lpstr>Bu kadar çöp oluşursa ne olur? </vt:lpstr>
      <vt:lpstr>Tüm bu etkileri azaltmak için neler yapılabilir? </vt:lpstr>
      <vt:lpstr>GERİ DÖNÜŞÜM NEDİR?</vt:lpstr>
      <vt:lpstr>NEDEN GERİ DÖNÜŞÜM YAPMALIYIZ?</vt:lpstr>
      <vt:lpstr>Geri Dönüşüm Atıkları Nelerdir? </vt:lpstr>
      <vt:lpstr>Hangi Maddeler Geri Dönüştürülebilir? </vt:lpstr>
      <vt:lpstr>Geri Dönüşüm Nasıl Yapılır?  </vt:lpstr>
      <vt:lpstr>Peki; Hangi Maddeler Geri Dönüştürülemez? </vt:lpstr>
      <vt:lpstr>Geri Dönüşüm Niçin Önemlidir? </vt:lpstr>
      <vt:lpstr>Slayt 12</vt:lpstr>
      <vt:lpstr>PEKİ; BİZ NASIL GERİ DÖNÜŞÜM YAPABİLİRİZ?????</vt:lpstr>
      <vt:lpstr>BUNLARI BİLİYOR MUSUNUZ ???</vt:lpstr>
      <vt:lpstr>Slayt 15</vt:lpstr>
      <vt:lpstr>Slayt 16</vt:lpstr>
      <vt:lpstr>Dünya’da Geri Dönüşüm!</vt:lpstr>
      <vt:lpstr>Slayt 18</vt:lpstr>
      <vt:lpstr>İZLEDİĞİNİZ İÇİN TEŞEKKÜR EDERİM   www.gelisenbeyin.net</vt:lpstr>
    </vt:vector>
  </TitlesOfParts>
  <Company>Silentall Unattended Installer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GERİ DÖNÜŞÜM</dc:title>
  <cp:keywords>www.gelisenbeyin.net</cp:keywords>
  <dc:description>www.gelisenbeyin.net</dc:description>
  <cp:lastModifiedBy>Windows User</cp:lastModifiedBy>
  <cp:revision>19</cp:revision>
  <dcterms:created xsi:type="dcterms:W3CDTF">2016-02-20T12:40:04Z</dcterms:created>
  <dcterms:modified xsi:type="dcterms:W3CDTF">2017-10-30T09:06:22Z</dcterms:modified>
</cp:coreProperties>
</file>