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9" r:id="rId3"/>
    <p:sldId id="270" r:id="rId4"/>
    <p:sldId id="271" r:id="rId5"/>
    <p:sldId id="272" r:id="rId6"/>
    <p:sldId id="265" r:id="rId7"/>
    <p:sldId id="266" r:id="rId8"/>
    <p:sldId id="267" r:id="rId9"/>
    <p:sldId id="273" r:id="rId10"/>
    <p:sldId id="274" r:id="rId11"/>
    <p:sldId id="275" r:id="rId12"/>
    <p:sldId id="276" r:id="rId13"/>
    <p:sldId id="277" r:id="rId14"/>
    <p:sldId id="278" r:id="rId15"/>
    <p:sldId id="262" r:id="rId16"/>
    <p:sldId id="256" r:id="rId17"/>
    <p:sldId id="263" r:id="rId18"/>
    <p:sldId id="264" r:id="rId19"/>
    <p:sldId id="259" r:id="rId20"/>
    <p:sldId id="260" r:id="rId21"/>
    <p:sldId id="257" r:id="rId22"/>
    <p:sldId id="258" r:id="rId23"/>
    <p:sldId id="261" r:id="rId24"/>
    <p:sldId id="279"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5.02.2018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sgekibi.com/antropometri-nedir/" TargetMode="External"/><Relationship Id="rId2" Type="http://schemas.openxmlformats.org/officeDocument/2006/relationships/hyperlink" Target="https://www.gunesintamicinde.com/ergonomi-ya-da-insan-merkezli-tasarim-1/" TargetMode="External"/><Relationship Id="rId1" Type="http://schemas.openxmlformats.org/officeDocument/2006/relationships/slideLayout" Target="../slideLayouts/slideLayout2.xml"/><Relationship Id="rId4" Type="http://schemas.openxmlformats.org/officeDocument/2006/relationships/hyperlink" Target="http://dergipark.gov.tr/download/article-file/30344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620688"/>
            <a:ext cx="8229600" cy="1143000"/>
          </a:xfrm>
        </p:spPr>
        <p:txBody>
          <a:bodyPr/>
          <a:lstStyle/>
          <a:p>
            <a:r>
              <a:rPr lang="tr-TR" dirty="0" smtClean="0"/>
              <a:t>ERGONOMİ NEDİR?</a:t>
            </a:r>
            <a:endParaRPr lang="tr-TR" dirty="0"/>
          </a:p>
        </p:txBody>
      </p:sp>
      <p:sp>
        <p:nvSpPr>
          <p:cNvPr id="3" name="2 İçerik Yer Tutucusu"/>
          <p:cNvSpPr>
            <a:spLocks noGrp="1"/>
          </p:cNvSpPr>
          <p:nvPr>
            <p:ph idx="1"/>
          </p:nvPr>
        </p:nvSpPr>
        <p:spPr/>
        <p:txBody>
          <a:bodyPr/>
          <a:lstStyle/>
          <a:p>
            <a:r>
              <a:rPr lang="tr-TR" dirty="0" smtClean="0"/>
              <a:t>Minibüse </a:t>
            </a:r>
            <a:r>
              <a:rPr lang="tr-TR" dirty="0" smtClean="0"/>
              <a:t>bindiniz, ama o ne? Dizleriniz ön koltukla aradaki boşlukta sıkıştı kaldı. Mutfakta evye boyu öyle bir yükseklikteki sırtınız ağrıyor. Bu arabanın direksiyonu hiç rahat değil. Keşke şu çorap sıkmasa, gözlük harika ama sürekli burnuma düşüyor. Müthiş bir ev ancak merdivenlerinin yüksekliği bacakları çok yoruyor. Bu klavye bileğimi ağrıtıyor. Telefonun tuşları çok küçük…</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88640"/>
            <a:ext cx="8229600" cy="1847088"/>
          </a:xfrm>
        </p:spPr>
        <p:txBody>
          <a:bodyPr>
            <a:normAutofit/>
          </a:bodyPr>
          <a:lstStyle/>
          <a:p>
            <a:r>
              <a:rPr lang="tr-TR" sz="2800" dirty="0" smtClean="0"/>
              <a:t>Mesela kavanoz açmak. Kavanoz kapakları öylesine harika buluşlardır ki, erkeklerin halen fiziksel olarak güçlü olduklarını gösterebildikleri tek uygar yerdir  Ya kadınlar? Onlar için enteresan kavanoz açıcılar vardır.</a:t>
            </a:r>
          </a:p>
        </p:txBody>
      </p:sp>
      <p:pic>
        <p:nvPicPr>
          <p:cNvPr id="5" name="4 İçerik Yer Tutucusu" descr="3-1-ok-Fonksiyonlu-i-e-A-aca-Ayarlanabilir-Bira-Kok-Soda-Konserve-G-da-arap.jpg_640x640.jpg"/>
          <p:cNvPicPr>
            <a:picLocks noGrp="1" noChangeAspect="1"/>
          </p:cNvPicPr>
          <p:nvPr>
            <p:ph idx="1"/>
          </p:nvPr>
        </p:nvPicPr>
        <p:blipFill>
          <a:blip r:embed="rId2" cstate="print"/>
          <a:stretch>
            <a:fillRect/>
          </a:stretch>
        </p:blipFill>
        <p:spPr>
          <a:xfrm>
            <a:off x="1763688" y="2204864"/>
            <a:ext cx="5544615" cy="412365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rBVaEFeSJ4uAEcOMAAJDMwPyVfQ420.jpg"/>
          <p:cNvPicPr>
            <a:picLocks noGrp="1" noChangeAspect="1"/>
          </p:cNvPicPr>
          <p:nvPr>
            <p:ph idx="4294967295"/>
          </p:nvPr>
        </p:nvPicPr>
        <p:blipFill>
          <a:blip r:embed="rId2" cstate="print"/>
          <a:stretch>
            <a:fillRect/>
          </a:stretch>
        </p:blipFill>
        <p:spPr>
          <a:xfrm>
            <a:off x="928662" y="1071546"/>
            <a:ext cx="7072362" cy="5110158"/>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357188"/>
            <a:ext cx="8229600" cy="5967412"/>
          </a:xfrm>
        </p:spPr>
        <p:txBody>
          <a:bodyPr/>
          <a:lstStyle/>
          <a:p>
            <a:r>
              <a:rPr lang="tr-TR" dirty="0" smtClean="0"/>
              <a:t>Yine berbat bir tasarım olarak masa örtüleri var. Evde harikalar ama açık havada bir anda uçup gidiyorlar. Bu kusuru düzeltmek için müthiş bir ergonomik düzeltici var. Kıstırıcı mandallar. Bunun yerine masa örtülerinin uçlarından birbirine bağlanabilmesi için bağlar veya </a:t>
            </a:r>
            <a:r>
              <a:rPr lang="tr-TR" dirty="0" err="1" smtClean="0"/>
              <a:t>cırtcırt</a:t>
            </a:r>
            <a:r>
              <a:rPr lang="tr-TR" dirty="0" smtClean="0"/>
              <a:t> tabir edilen bağlayıcılar kullanılabilirdi.</a:t>
            </a:r>
            <a:endParaRPr lang="tr-TR" dirty="0"/>
          </a:p>
        </p:txBody>
      </p:sp>
      <p:pic>
        <p:nvPicPr>
          <p:cNvPr id="4" name="5 İçerik Yer Tutucusu" descr="300456196_tn30_0.jpg"/>
          <p:cNvPicPr>
            <a:picLocks noChangeAspect="1"/>
          </p:cNvPicPr>
          <p:nvPr/>
        </p:nvPicPr>
        <p:blipFill>
          <a:blip r:embed="rId2" cstate="print"/>
          <a:stretch>
            <a:fillRect/>
          </a:stretch>
        </p:blipFill>
        <p:spPr>
          <a:xfrm>
            <a:off x="1071538" y="3000372"/>
            <a:ext cx="6572296" cy="3357586"/>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İçerik Yer Tutucusu"/>
          <p:cNvSpPr>
            <a:spLocks noGrp="1"/>
          </p:cNvSpPr>
          <p:nvPr>
            <p:ph idx="1"/>
          </p:nvPr>
        </p:nvSpPr>
        <p:spPr/>
        <p:txBody>
          <a:bodyPr/>
          <a:lstStyle/>
          <a:p>
            <a:r>
              <a:rPr lang="tr-TR" dirty="0" smtClean="0"/>
              <a:t>Diş fırçalarının daha ergonomik olanları, ağızda normalde az uzanılan arka kısma uzanmayı sağlaması gerektiğini söylüyor. Uçlarının diş minelerine zarar vermemesini de. Peki neden diş </a:t>
            </a:r>
            <a:r>
              <a:rPr lang="tr-TR" dirty="0" err="1" smtClean="0"/>
              <a:t>fıçalarında</a:t>
            </a:r>
            <a:r>
              <a:rPr lang="tr-TR" dirty="0" smtClean="0"/>
              <a:t> sürekli yeni model bulunuyor madem bu kadar iyi neden halen araştırılıyor?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484784"/>
            <a:ext cx="8229600" cy="4389120"/>
          </a:xfrm>
        </p:spPr>
        <p:txBody>
          <a:bodyPr/>
          <a:lstStyle/>
          <a:p>
            <a:r>
              <a:rPr lang="tr-TR" dirty="0" smtClean="0"/>
              <a:t>Cevap basit; halen ergonomik olarak kusursuz değiller. Satıcılar en ergonomik tasarımla öne geçme peşindeler.</a:t>
            </a:r>
            <a:endParaRPr lang="tr-TR" dirty="0"/>
          </a:p>
        </p:txBody>
      </p:sp>
      <p:pic>
        <p:nvPicPr>
          <p:cNvPr id="4" name="3 Resim" descr="indir (1).jpg"/>
          <p:cNvPicPr>
            <a:picLocks noChangeAspect="1"/>
          </p:cNvPicPr>
          <p:nvPr/>
        </p:nvPicPr>
        <p:blipFill>
          <a:blip r:embed="rId2" cstate="print"/>
          <a:stretch>
            <a:fillRect/>
          </a:stretch>
        </p:blipFill>
        <p:spPr>
          <a:xfrm>
            <a:off x="5004048" y="2996952"/>
            <a:ext cx="3214695" cy="3071834"/>
          </a:xfrm>
          <a:prstGeom prst="rect">
            <a:avLst/>
          </a:prstGeom>
        </p:spPr>
      </p:pic>
      <p:pic>
        <p:nvPicPr>
          <p:cNvPr id="5" name="4 Resim" descr="indir.jpg"/>
          <p:cNvPicPr>
            <a:picLocks noChangeAspect="1"/>
          </p:cNvPicPr>
          <p:nvPr/>
        </p:nvPicPr>
        <p:blipFill>
          <a:blip r:embed="rId3" cstate="print"/>
          <a:stretch>
            <a:fillRect/>
          </a:stretch>
        </p:blipFill>
        <p:spPr>
          <a:xfrm>
            <a:off x="395536" y="2996952"/>
            <a:ext cx="5214974" cy="3000396"/>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628800"/>
            <a:ext cx="8229600" cy="4389120"/>
          </a:xfrm>
        </p:spPr>
        <p:txBody>
          <a:bodyPr>
            <a:normAutofit fontScale="92500" lnSpcReduction="10000"/>
          </a:bodyPr>
          <a:lstStyle/>
          <a:p>
            <a:r>
              <a:rPr lang="tr-TR" dirty="0" smtClean="0"/>
              <a:t>Yaşam koşullarının uygun hale getirilmesinde ve standartların yükseltilmesinde, makine, yapı, giysi, alet ve donanım başta olmak üzere her türlü ürünün tasarım aşamasından başlayarak üretim ve kullanım aşamalarında o ürünü kullanacak veya ondan yararlanacak olanın insan olduğu göz önünde tutularak, ürünün amaca uygunluğu kesin olarak sağlanmak zorundadır. Dolayısıyla ürünler ve ortam insan, makine ve çevre ilişkisine göre tasarlanıp üretilmelidir. Bu uyum ve ilişkinin sağlanmasında insanın özellik ve kapasitelerinin tespiti çok önemlidir. Bu özellik ve kapasitelerin tespiti için </a:t>
            </a:r>
            <a:r>
              <a:rPr lang="tr-TR" dirty="0" err="1" smtClean="0"/>
              <a:t>antropometri</a:t>
            </a:r>
            <a:r>
              <a:rPr lang="tr-TR" dirty="0" smtClean="0"/>
              <a:t> yaygın olarak kullanılan tekniklerden biridir.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571472" y="285727"/>
            <a:ext cx="7786742" cy="369332"/>
          </a:xfrm>
          <a:prstGeom prst="rect">
            <a:avLst/>
          </a:prstGeom>
        </p:spPr>
        <p:txBody>
          <a:bodyPr wrap="square">
            <a:spAutoFit/>
          </a:bodyPr>
          <a:lstStyle/>
          <a:p>
            <a:r>
              <a:rPr lang="tr-TR" dirty="0" smtClean="0"/>
              <a:t> </a:t>
            </a:r>
          </a:p>
        </p:txBody>
      </p:sp>
      <p:pic>
        <p:nvPicPr>
          <p:cNvPr id="6146" name="Picture 2" descr="Görsel sonucu"/>
          <p:cNvPicPr>
            <a:picLocks noChangeAspect="1" noChangeArrowheads="1"/>
          </p:cNvPicPr>
          <p:nvPr/>
        </p:nvPicPr>
        <p:blipFill>
          <a:blip r:embed="rId2" cstate="print"/>
          <a:srcRect/>
          <a:stretch>
            <a:fillRect/>
          </a:stretch>
        </p:blipFill>
        <p:spPr bwMode="auto">
          <a:xfrm>
            <a:off x="1428728" y="2071678"/>
            <a:ext cx="6096000" cy="4048125"/>
          </a:xfrm>
          <a:prstGeom prst="rect">
            <a:avLst/>
          </a:prstGeom>
          <a:noFill/>
        </p:spPr>
      </p:pic>
      <p:sp>
        <p:nvSpPr>
          <p:cNvPr id="8" name="7 Başlık"/>
          <p:cNvSpPr>
            <a:spLocks noGrp="1"/>
          </p:cNvSpPr>
          <p:nvPr>
            <p:ph type="title"/>
          </p:nvPr>
        </p:nvSpPr>
        <p:spPr/>
        <p:txBody>
          <a:bodyPr/>
          <a:lstStyle/>
          <a:p>
            <a:r>
              <a:rPr lang="tr-TR" dirty="0" smtClean="0"/>
              <a:t>ANTROPOMETRİ</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Ergonomik tasarımda hangi ürün olursa olsun dikkate alınması gereken önemli kriterlerden biri ürünü kullanacak olanın </a:t>
            </a:r>
            <a:r>
              <a:rPr lang="tr-TR" dirty="0" err="1" smtClean="0"/>
              <a:t>antropometrik</a:t>
            </a:r>
            <a:r>
              <a:rPr lang="tr-TR" dirty="0" smtClean="0"/>
              <a:t> boyutlarıdır. Ürünü kullanacak veya ondan yararlanacak olanın </a:t>
            </a:r>
            <a:r>
              <a:rPr lang="tr-TR" dirty="0" err="1" smtClean="0"/>
              <a:t>antropometrik</a:t>
            </a:r>
            <a:r>
              <a:rPr lang="tr-TR" dirty="0" smtClean="0"/>
              <a:t> ölçüleri dikkate alınmadan üretilecek ürünün işlevselliğinden, yararlı olmasından söz etmek mümkün değildir. </a:t>
            </a:r>
            <a:r>
              <a:rPr lang="tr-TR" dirty="0" err="1" smtClean="0"/>
              <a:t>Antropometrik</a:t>
            </a:r>
            <a:r>
              <a:rPr lang="tr-TR" dirty="0" smtClean="0"/>
              <a:t> ölçüler ürünün bir noktada kalıbını oluşturmaktadır.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err="1" smtClean="0"/>
              <a:t>Antropometrik</a:t>
            </a:r>
            <a:r>
              <a:rPr lang="tr-TR" dirty="0" smtClean="0"/>
              <a:t> değerlerin bilinmesi ise sağlık, ergonomi, spor, mühendislik, giysi tasarımı, mimarlık ve endüstriyel tasarım gibi alanlarda hedef kitleye yönelik her türlü çalışma ve tasarımda maksimum fayda sağlamaktadır. </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endParaRPr lang="tr-TR" dirty="0"/>
          </a:p>
        </p:txBody>
      </p:sp>
      <p:sp>
        <p:nvSpPr>
          <p:cNvPr id="3" name="2 İçerik Yer Tutucusu"/>
          <p:cNvSpPr>
            <a:spLocks noGrp="1"/>
          </p:cNvSpPr>
          <p:nvPr>
            <p:ph idx="1"/>
          </p:nvPr>
        </p:nvSpPr>
        <p:spPr>
          <a:xfrm>
            <a:off x="457200" y="1412776"/>
            <a:ext cx="8229600" cy="4713387"/>
          </a:xfrm>
        </p:spPr>
        <p:txBody>
          <a:bodyPr>
            <a:normAutofit/>
          </a:bodyPr>
          <a:lstStyle/>
          <a:p>
            <a:r>
              <a:rPr lang="tr-TR" b="1" dirty="0" smtClean="0"/>
              <a:t>ANTROPOMETRİ</a:t>
            </a:r>
            <a:r>
              <a:rPr lang="tr-TR" dirty="0" smtClean="0"/>
              <a:t>; insan vücut ölçüleri ve vücut hareketlerinin mekanik yönleri ile bu hareketlerin frekans ve sınırları gibi insan vücut özellikleri ile uğraşan bir bilim dalıdır. Tasarlanacak sisteme veya mekâna ilişkin kullanıcının gereksinim duyduğu donanımın, aygıtların, yakın çevresinin tasarlanmasında etkili olan, hareketli ve/veya hareketsiz durumda vücut ölçülerinin, kapasitelerinin bilimsel ölçüm metotları kullanılarak saptanması amaçlanır.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Ergonomi dediğimiz zaman, bir kısmı insandan insana değişen, bir kısmı ise ortak beklentilerden oluşma, büyük bir tasarım kanununa işaret ediyoruz. Makineler, ortamlar ve tüm endüstriyel tasarımların, kısaca tüm insan yapımı ürünlerin, insanla </a:t>
            </a:r>
            <a:r>
              <a:rPr lang="tr-TR" dirty="0" err="1" smtClean="0"/>
              <a:t>uyumlululuk</a:t>
            </a:r>
            <a:r>
              <a:rPr lang="tr-TR" dirty="0" smtClean="0"/>
              <a:t> seviyesinden bahsediyoruz. Bu uyum artınca üretim şartlarının iyileşmesi, tüketim ürünlerinin daha kaliteli kabul edilmesi geliyor.</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normAutofit fontScale="85000" lnSpcReduction="10000"/>
          </a:bodyPr>
          <a:lstStyle/>
          <a:p>
            <a:r>
              <a:rPr lang="tr-TR" sz="3500" dirty="0" smtClean="0"/>
              <a:t>Vücut ölçümleri genellikle iki son nokta arasında kalan mesafenin ölçümü şeklinde tanımlanmaktadır. </a:t>
            </a:r>
            <a:r>
              <a:rPr lang="tr-TR" sz="3500" dirty="0" err="1" smtClean="0"/>
              <a:t>Antropometrik</a:t>
            </a:r>
            <a:r>
              <a:rPr lang="tr-TR" sz="3500" dirty="0" smtClean="0"/>
              <a:t> ölçümler alınırken birtakım ölçüm tekniklerine başvurulur. Klasik </a:t>
            </a:r>
            <a:r>
              <a:rPr lang="tr-TR" sz="3500" dirty="0" err="1" smtClean="0"/>
              <a:t>antropometride</a:t>
            </a:r>
            <a:r>
              <a:rPr lang="tr-TR" sz="3500" dirty="0" smtClean="0"/>
              <a:t> kullanılan birtakım terimler vardır.</a:t>
            </a:r>
          </a:p>
          <a:p>
            <a:r>
              <a:rPr lang="tr-TR" sz="3500" dirty="0" smtClean="0"/>
              <a:t>• Yükseklik (boy ve dirsek yüksekliği gibi),</a:t>
            </a:r>
            <a:br>
              <a:rPr lang="tr-TR" sz="3500" dirty="0" smtClean="0"/>
            </a:br>
            <a:r>
              <a:rPr lang="tr-TR" sz="3500" dirty="0" smtClean="0"/>
              <a:t>• Genişlik (kalça genişliği gibi),</a:t>
            </a:r>
            <a:br>
              <a:rPr lang="tr-TR" sz="3500" dirty="0" smtClean="0"/>
            </a:br>
            <a:r>
              <a:rPr lang="tr-TR" sz="3500" dirty="0" smtClean="0"/>
              <a:t>• Derinlik (kalça diz mesafesi gibi),</a:t>
            </a:r>
            <a:br>
              <a:rPr lang="tr-TR" sz="3500" dirty="0" smtClean="0"/>
            </a:br>
            <a:r>
              <a:rPr lang="tr-TR" sz="3500" dirty="0" smtClean="0"/>
              <a:t>• Mesafe (kulaç mesafesi gibi),</a:t>
            </a:r>
            <a:br>
              <a:rPr lang="tr-TR" sz="3500" dirty="0" smtClean="0"/>
            </a:br>
            <a:r>
              <a:rPr lang="tr-TR" sz="3500" dirty="0" smtClean="0"/>
              <a:t>• Eğrilik (belkemiği eğriliği gibi) ,</a:t>
            </a:r>
            <a:br>
              <a:rPr lang="tr-TR" sz="3500" dirty="0" smtClean="0"/>
            </a:br>
            <a:r>
              <a:rPr lang="tr-TR" sz="3500" dirty="0" smtClean="0"/>
              <a:t>• Çevre (baş çevresi ve orta kol çevresi gibi),</a:t>
            </a:r>
            <a:br>
              <a:rPr lang="tr-TR" sz="3500" dirty="0" smtClean="0"/>
            </a:br>
            <a:r>
              <a:rPr lang="tr-TR" sz="3500" dirty="0" smtClean="0"/>
              <a:t>• Uzanma (maksimum uzanma mesafesi gibi).</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Antropometri</a:t>
            </a:r>
            <a:r>
              <a:rPr lang="tr-TR" b="1" dirty="0" smtClean="0"/>
              <a:t> Çeşitleri</a:t>
            </a:r>
            <a:r>
              <a:rPr lang="tr-TR" dirty="0" smtClean="0"/>
              <a:t/>
            </a:r>
            <a:br>
              <a:rPr lang="tr-TR" dirty="0" smtClean="0"/>
            </a:br>
            <a:endParaRPr lang="tr-TR" dirty="0"/>
          </a:p>
        </p:txBody>
      </p:sp>
      <p:sp>
        <p:nvSpPr>
          <p:cNvPr id="3" name="2 İçerik Yer Tutucusu"/>
          <p:cNvSpPr>
            <a:spLocks noGrp="1"/>
          </p:cNvSpPr>
          <p:nvPr>
            <p:ph idx="1"/>
          </p:nvPr>
        </p:nvSpPr>
        <p:spPr>
          <a:xfrm>
            <a:off x="539552" y="1556792"/>
            <a:ext cx="8229600" cy="4389120"/>
          </a:xfrm>
        </p:spPr>
        <p:txBody>
          <a:bodyPr>
            <a:noAutofit/>
          </a:bodyPr>
          <a:lstStyle/>
          <a:p>
            <a:r>
              <a:rPr lang="tr-TR" sz="2400" dirty="0" smtClean="0"/>
              <a:t>Vücut ölçülerinin elde edilmesine yönelik, statik ve dinamik (fonksiyonel) </a:t>
            </a:r>
            <a:r>
              <a:rPr lang="tr-TR" sz="2400" dirty="0" err="1" smtClean="0"/>
              <a:t>antropometri</a:t>
            </a:r>
            <a:r>
              <a:rPr lang="tr-TR" sz="2400" dirty="0" smtClean="0"/>
              <a:t> olmak üzere iki farklı metot geliştirilmiştir. Ergonomik amaçlı tasarımlarda kullanılmak üzere gerekli </a:t>
            </a:r>
            <a:r>
              <a:rPr lang="tr-TR" sz="2400" dirty="0" err="1" smtClean="0"/>
              <a:t>antropometrik</a:t>
            </a:r>
            <a:r>
              <a:rPr lang="tr-TR" sz="2400" dirty="0" smtClean="0"/>
              <a:t> ölçüler statik ve dinamik (fonksiyonel) </a:t>
            </a:r>
            <a:r>
              <a:rPr lang="tr-TR" sz="2400" dirty="0" err="1" smtClean="0"/>
              <a:t>antropometri</a:t>
            </a:r>
            <a:r>
              <a:rPr lang="tr-TR" sz="2400" dirty="0" smtClean="0"/>
              <a:t> denilen iki farklı başlıkta toplanmaktadır. Statik </a:t>
            </a:r>
            <a:r>
              <a:rPr lang="tr-TR" sz="2400" dirty="0" err="1" smtClean="0"/>
              <a:t>antropometri</a:t>
            </a:r>
            <a:r>
              <a:rPr lang="tr-TR" sz="2400" dirty="0" smtClean="0"/>
              <a:t>, insanların statik duruş ve oturuşlarında ölçülen boyutları ele alan bir uğraş alanıdır. </a:t>
            </a:r>
            <a:r>
              <a:rPr lang="tr-TR" sz="2400" dirty="0" err="1" smtClean="0"/>
              <a:t>Antropometrik</a:t>
            </a:r>
            <a:r>
              <a:rPr lang="tr-TR" sz="2400" dirty="0" smtClean="0"/>
              <a:t> ölçüler ayakta durma ve düz bir zeminde oturma durumlarına bağlı olarak özel aletlerin kullanımıyla alınmakta ve farklı ergonomik tasarımlarda kullanılmaktadır. Çok hassas, eklemden ekleme yapılan ölçümlerde röntgen ışınlarından yararlanılmaktadır.</a:t>
            </a:r>
          </a:p>
          <a:p>
            <a:endParaRPr lang="tr-TR" sz="2400" b="1"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Statik </a:t>
            </a:r>
            <a:r>
              <a:rPr lang="tr-TR" b="1" dirty="0" err="1" smtClean="0"/>
              <a:t>Antropometri</a:t>
            </a:r>
            <a:endParaRPr lang="tr-TR" dirty="0"/>
          </a:p>
        </p:txBody>
      </p:sp>
      <p:sp>
        <p:nvSpPr>
          <p:cNvPr id="3" name="2 İçerik Yer Tutucusu"/>
          <p:cNvSpPr>
            <a:spLocks noGrp="1"/>
          </p:cNvSpPr>
          <p:nvPr>
            <p:ph idx="1"/>
          </p:nvPr>
        </p:nvSpPr>
        <p:spPr>
          <a:xfrm>
            <a:off x="457200" y="1785926"/>
            <a:ext cx="8229600" cy="4340237"/>
          </a:xfrm>
        </p:spPr>
        <p:txBody>
          <a:bodyPr>
            <a:noAutofit/>
          </a:bodyPr>
          <a:lstStyle/>
          <a:p>
            <a:r>
              <a:rPr lang="tr-TR" sz="2000" dirty="0" smtClean="0"/>
              <a:t>Statik boyutlar, insan vücudunun sabit, yani statik pozisyonundan elde edilen ölçüm sonuçlarıdır. Statik boyutlar, dirsek ve bilek arası ölçümler ile eklem merkezleri arasında ölçümler gibi insan iskeleti boyutları yanı sıra baş çevresi, cilt yüzeyi çevre ölçüleri gibi dış hat boyutlarını içermektedir. Yapılan incelemeler sonucunda 973 farklı statik </a:t>
            </a:r>
            <a:r>
              <a:rPr lang="tr-TR" sz="2000" dirty="0" err="1" smtClean="0"/>
              <a:t>antropometri</a:t>
            </a:r>
            <a:r>
              <a:rPr lang="tr-TR" sz="2000" dirty="0" smtClean="0"/>
              <a:t> ölçümünün var olduğu bilinmektedir. Statik </a:t>
            </a:r>
            <a:r>
              <a:rPr lang="tr-TR" sz="2000" dirty="0" err="1" smtClean="0"/>
              <a:t>antropometri</a:t>
            </a:r>
            <a:r>
              <a:rPr lang="tr-TR" sz="2000" dirty="0" smtClean="0"/>
              <a:t> ölçümlerinin çoğu miğfer, telefon ya da radyo kulaklığı, eldiven tasarımı gibi çok özel uygulamalar için elde edilirler. Bununla birlikte belli vücut ölçüleri, birtakım özel amaçları karşılayabilmek amacıyla elde edilmektedirler. Her çeşit statik </a:t>
            </a:r>
            <a:r>
              <a:rPr lang="tr-TR" sz="2000" dirty="0" err="1" smtClean="0"/>
              <a:t>antropometri</a:t>
            </a:r>
            <a:r>
              <a:rPr lang="tr-TR" sz="2000" dirty="0" smtClean="0"/>
              <a:t> yaklaşımının özel bir nedeni vardır. Çeşitli yaş gruplarındaki okul çocuklarının oturacağı sıraların boyutlarını saptamanın yanı sıra, bir gaz maskesinin yüz ölçülerine uygun bir şekilde ve boyutlarda imali için ihtiyaç duyulan </a:t>
            </a:r>
            <a:r>
              <a:rPr lang="tr-TR" sz="2000" dirty="0" err="1" smtClean="0"/>
              <a:t>antropometri</a:t>
            </a:r>
            <a:r>
              <a:rPr lang="tr-TR" sz="2000" dirty="0" smtClean="0"/>
              <a:t> ölçümler de statik </a:t>
            </a:r>
            <a:r>
              <a:rPr lang="tr-TR" sz="2000" dirty="0" err="1" smtClean="0"/>
              <a:t>antropometri</a:t>
            </a:r>
            <a:r>
              <a:rPr lang="tr-TR" sz="2000" dirty="0" smtClean="0"/>
              <a:t> yaklaşımı ile elde edilir. Statik </a:t>
            </a:r>
            <a:r>
              <a:rPr lang="tr-TR" sz="2000" dirty="0" err="1" smtClean="0"/>
              <a:t>anlropometri</a:t>
            </a:r>
            <a:r>
              <a:rPr lang="tr-TR" sz="2000" dirty="0" smtClean="0"/>
              <a:t> ile elde edilen vücut ölçüleri çalışma ortamında pek çok tasarım için kullanılabilir.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54032"/>
          </a:xfrm>
        </p:spPr>
        <p:txBody>
          <a:bodyPr>
            <a:normAutofit fontScale="90000"/>
          </a:bodyPr>
          <a:lstStyle/>
          <a:p>
            <a:r>
              <a:rPr lang="tr-TR" b="1" dirty="0" smtClean="0"/>
              <a:t>Dinamik </a:t>
            </a:r>
            <a:r>
              <a:rPr lang="tr-TR" b="1" dirty="0" err="1" smtClean="0"/>
              <a:t>Antropometri</a:t>
            </a:r>
            <a:endParaRPr lang="tr-TR" dirty="0"/>
          </a:p>
        </p:txBody>
      </p:sp>
      <p:sp>
        <p:nvSpPr>
          <p:cNvPr id="3" name="2 İçerik Yer Tutucusu"/>
          <p:cNvSpPr>
            <a:spLocks noGrp="1"/>
          </p:cNvSpPr>
          <p:nvPr>
            <p:ph idx="1"/>
          </p:nvPr>
        </p:nvSpPr>
        <p:spPr>
          <a:xfrm>
            <a:off x="214282" y="1142984"/>
            <a:ext cx="8643998" cy="5429288"/>
          </a:xfrm>
        </p:spPr>
        <p:txBody>
          <a:bodyPr>
            <a:noAutofit/>
          </a:bodyPr>
          <a:lstStyle/>
          <a:p>
            <a:r>
              <a:rPr lang="tr-TR" sz="2000" dirty="0" smtClean="0"/>
              <a:t>Endüstri ve iş ortamında iş görenler sürekli devinim hâlindedirler. Bir iş gören işini yaparken çeşitli yönlere uzanması, kol, bacak ve gövdesini değişik boyutlarda ve devamlı hareket ettirmesi nedeni ile çeşitli dinamik ölçülerin bilinmesine ihtiyaç duyulur. Fonksiyonel </a:t>
            </a:r>
            <a:r>
              <a:rPr lang="tr-TR" sz="2000" dirty="0" err="1" smtClean="0"/>
              <a:t>antropometri</a:t>
            </a:r>
            <a:r>
              <a:rPr lang="tr-TR" sz="2000" dirty="0" smtClean="0"/>
              <a:t> olarak da bilinen dinamik </a:t>
            </a:r>
            <a:r>
              <a:rPr lang="tr-TR" sz="2000" dirty="0" err="1" smtClean="0"/>
              <a:t>antropometri</a:t>
            </a:r>
            <a:r>
              <a:rPr lang="tr-TR" sz="2000" dirty="0" smtClean="0"/>
              <a:t> yaklaşımı ile elde edilen boyutlar, bazı fiziksel aktivitelerde bulunan insan vücudundan belli şartlar altında elde edilirler. İnsanların ayakta dururken ya da otururken çevrelerindeki malzemelere, kontrol sistemlerine ve çeşitli işlem noktalarına uzanabilmeleri için; eğilme, uzanma ve dönme gibi hareketlerinin hudutlarını ölçmek de iş düzeni ve insan-tezgâh, insan-makine gibi arakesitlerin tasarımında optimizasyon açısından önemlidir. Ancak çalışma ortamında insanların, sekreterin masasında bulunan telefona erişmesi, masanın çekmecesinden kâğıt almak için eğilmesi örneklerinde olduğu gibi, hareketlerde bulunmaları nedeniyle çeşitli dinamik boyutların ölçülmesine ihtiyaç duyulmuştur. İnsanların ayakta dururken ya da otururken çevrelerindeki malzemelere, kontrol araçlarına ve çeşitli işlem noktalarına eğilme, dönme, uzanma gibi hareketlerle erişebilecekleri sınırlar dinamik </a:t>
            </a:r>
            <a:r>
              <a:rPr lang="tr-TR" sz="2000" dirty="0" err="1" smtClean="0"/>
              <a:t>antropometri</a:t>
            </a:r>
            <a:r>
              <a:rPr lang="tr-TR" sz="2000" dirty="0" smtClean="0"/>
              <a:t> ile ölçülür.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268760"/>
            <a:ext cx="8229600" cy="4389120"/>
          </a:xfrm>
        </p:spPr>
        <p:txBody>
          <a:bodyPr>
            <a:normAutofit/>
          </a:bodyPr>
          <a:lstStyle/>
          <a:p>
            <a:r>
              <a:rPr lang="tr-TR" dirty="0" smtClean="0"/>
              <a:t>Hazırlayan Semra KAHRAMAN</a:t>
            </a:r>
          </a:p>
          <a:p>
            <a:endParaRPr lang="tr-TR" dirty="0" smtClean="0"/>
          </a:p>
          <a:p>
            <a:r>
              <a:rPr lang="tr-TR" dirty="0" smtClean="0">
                <a:hlinkClick r:id="rId2"/>
              </a:rPr>
              <a:t>https://www.gunesintamicinde.com/ergonomi-ya-da-insan-merkezli-tasarim-1/</a:t>
            </a:r>
            <a:endParaRPr lang="tr-TR" dirty="0" smtClean="0"/>
          </a:p>
          <a:p>
            <a:r>
              <a:rPr lang="tr-TR" dirty="0" smtClean="0">
                <a:hlinkClick r:id="rId3"/>
              </a:rPr>
              <a:t>http://www.</a:t>
            </a:r>
            <a:r>
              <a:rPr lang="tr-TR" dirty="0" err="1" smtClean="0">
                <a:hlinkClick r:id="rId3"/>
              </a:rPr>
              <a:t>isgekibi</a:t>
            </a:r>
            <a:r>
              <a:rPr lang="tr-TR" dirty="0" smtClean="0">
                <a:hlinkClick r:id="rId3"/>
              </a:rPr>
              <a:t>.com/</a:t>
            </a:r>
            <a:r>
              <a:rPr lang="tr-TR" dirty="0" err="1" smtClean="0">
                <a:hlinkClick r:id="rId3"/>
              </a:rPr>
              <a:t>antropometri</a:t>
            </a:r>
            <a:r>
              <a:rPr lang="tr-TR" dirty="0" smtClean="0">
                <a:hlinkClick r:id="rId3"/>
              </a:rPr>
              <a:t>-nedir/</a:t>
            </a:r>
            <a:endParaRPr lang="tr-TR" dirty="0" smtClean="0"/>
          </a:p>
          <a:p>
            <a:r>
              <a:rPr lang="tr-TR" dirty="0" smtClean="0">
                <a:hlinkClick r:id="rId4"/>
              </a:rPr>
              <a:t>http://dergipark.gov.tr/download/article-file/303440</a:t>
            </a:r>
            <a:endParaRPr lang="tr-TR"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 </a:t>
            </a:r>
            <a:r>
              <a:rPr lang="tr-TR" sz="7200" dirty="0" smtClean="0"/>
              <a:t>Ergonomi insan merkezli tasarım demektir.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Bir tepsinin genişliği, çocuk arabasının katlandığında ağırlığı ve otomobilin bagajına sığabilmesi, kadın makyaj ürünlerinin kolay kullanımı, </a:t>
            </a:r>
            <a:r>
              <a:rPr lang="tr-TR" dirty="0" smtClean="0"/>
              <a:t>yara bantlarının </a:t>
            </a:r>
            <a:r>
              <a:rPr lang="tr-TR" dirty="0" smtClean="0"/>
              <a:t>en az sayıda, en çok alanı kapatabilmesi, bıçakların ağırlık dengesi, bir tebeşirin toz çıkarmadan tahtada yazabilmesi, bir müzik aletinin uzun süreli kullanımda bedende zarar verici etkilere sebep olmaması, bir çaydanlığın tek elle taşınabilmesi, ayakkabıların hava aldırması, ayağın yükünü doğru rahatlatması, yerin şok etkisini hafifletmesi, </a:t>
            </a:r>
            <a:r>
              <a:rPr lang="tr-TR" dirty="0" err="1" smtClean="0"/>
              <a:t>antibakteriyel</a:t>
            </a:r>
            <a:r>
              <a:rPr lang="tr-TR" dirty="0" smtClean="0"/>
              <a:t> olması…</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1556792"/>
            <a:ext cx="8229600" cy="4389120"/>
          </a:xfrm>
        </p:spPr>
        <p:txBody>
          <a:bodyPr>
            <a:normAutofit/>
          </a:bodyPr>
          <a:lstStyle/>
          <a:p>
            <a:r>
              <a:rPr lang="tr-TR" sz="8000" dirty="0" smtClean="0"/>
              <a:t>Hepsi ergonomiyle alakalı</a:t>
            </a:r>
            <a:endParaRPr lang="tr-TR" sz="8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ERGONOMİ NEDİR ?</a:t>
            </a:r>
            <a:endParaRPr lang="tr-TR" dirty="0"/>
          </a:p>
        </p:txBody>
      </p:sp>
      <p:sp>
        <p:nvSpPr>
          <p:cNvPr id="4" name="3 İçerik Yer Tutucusu"/>
          <p:cNvSpPr>
            <a:spLocks noGrp="1"/>
          </p:cNvSpPr>
          <p:nvPr>
            <p:ph idx="1"/>
          </p:nvPr>
        </p:nvSpPr>
        <p:spPr/>
        <p:txBody>
          <a:bodyPr/>
          <a:lstStyle/>
          <a:p>
            <a:r>
              <a:rPr lang="tr-TR" dirty="0" smtClean="0"/>
              <a:t>Ergonomi, Yunanca iş anlamına gelen </a:t>
            </a:r>
            <a:r>
              <a:rPr lang="tr-TR" dirty="0" err="1" smtClean="0">
                <a:solidFill>
                  <a:srgbClr val="FF0000"/>
                </a:solidFill>
              </a:rPr>
              <a:t>ergon</a:t>
            </a:r>
            <a:r>
              <a:rPr lang="tr-TR" dirty="0" smtClean="0"/>
              <a:t> ile prensipler, kanunlar anlamına gelen </a:t>
            </a:r>
            <a:r>
              <a:rPr lang="tr-TR" dirty="0" err="1" smtClean="0">
                <a:solidFill>
                  <a:srgbClr val="FF0000"/>
                </a:solidFill>
              </a:rPr>
              <a:t>nomos</a:t>
            </a:r>
            <a:r>
              <a:rPr lang="tr-TR" dirty="0" smtClean="0">
                <a:solidFill>
                  <a:srgbClr val="FF0000"/>
                </a:solidFill>
              </a:rPr>
              <a:t> </a:t>
            </a:r>
            <a:r>
              <a:rPr lang="tr-TR" dirty="0" smtClean="0"/>
              <a:t>adlı iki kelimenin birleşiminden oluşmuştur</a:t>
            </a:r>
          </a:p>
          <a:p>
            <a:endParaRPr lang="tr-TR" dirty="0" smtClean="0"/>
          </a:p>
          <a:p>
            <a:r>
              <a:rPr lang="tr-TR" dirty="0" smtClean="0"/>
              <a:t> İş bilimi anlamına gelmektedir.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ERGONOMİ NEDİR ?</a:t>
            </a:r>
            <a:endParaRPr lang="tr-TR" dirty="0"/>
          </a:p>
        </p:txBody>
      </p:sp>
      <p:sp>
        <p:nvSpPr>
          <p:cNvPr id="3" name="2 İçerik Yer Tutucusu"/>
          <p:cNvSpPr>
            <a:spLocks noGrp="1"/>
          </p:cNvSpPr>
          <p:nvPr>
            <p:ph idx="1"/>
          </p:nvPr>
        </p:nvSpPr>
        <p:spPr/>
        <p:txBody>
          <a:bodyPr/>
          <a:lstStyle/>
          <a:p>
            <a:r>
              <a:rPr lang="tr-TR" dirty="0" smtClean="0"/>
              <a:t>İnsan, araç - gereç, çevre koşullarının etkileşimini inceleyen ve bu etkileşmeyle ortaya çıkan fiziksel ve </a:t>
            </a:r>
            <a:r>
              <a:rPr lang="tr-TR" dirty="0" err="1" smtClean="0"/>
              <a:t>psikososyal</a:t>
            </a:r>
            <a:r>
              <a:rPr lang="tr-TR" dirty="0" smtClean="0"/>
              <a:t> sorunların azaltılması ve engellenmesi için çalışan bir bilim dalıdır.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ERGONOMİ NEDİR ?</a:t>
            </a:r>
            <a:endParaRPr lang="tr-TR" dirty="0"/>
          </a:p>
        </p:txBody>
      </p:sp>
      <p:sp>
        <p:nvSpPr>
          <p:cNvPr id="3" name="2 İçerik Yer Tutucusu"/>
          <p:cNvSpPr>
            <a:spLocks noGrp="1"/>
          </p:cNvSpPr>
          <p:nvPr>
            <p:ph idx="1"/>
          </p:nvPr>
        </p:nvSpPr>
        <p:spPr/>
        <p:txBody>
          <a:bodyPr/>
          <a:lstStyle/>
          <a:p>
            <a:r>
              <a:rPr lang="tr-TR" dirty="0" smtClean="0"/>
              <a:t>İnsanların anatomik özelliklerini, </a:t>
            </a:r>
            <a:r>
              <a:rPr lang="tr-TR" dirty="0" err="1" smtClean="0"/>
              <a:t>antropometrik</a:t>
            </a:r>
            <a:r>
              <a:rPr lang="tr-TR" dirty="0" smtClean="0"/>
              <a:t> karakteristiklerini, fizyolojik kapasite ve toleranslarını göz önünde tutarak, endüstriyel iş ortamındaki tüm faktörlerin etkisi ile oluşabilecek, fiziksel ve </a:t>
            </a:r>
            <a:r>
              <a:rPr lang="tr-TR" dirty="0" err="1" smtClean="0"/>
              <a:t>psikososyal</a:t>
            </a:r>
            <a:r>
              <a:rPr lang="tr-TR" dirty="0" smtClean="0"/>
              <a:t> stresler karşısında, sistem verimliliği ve “İnsan - makine - çevre” uyumunun temel yasalarını ortaya koymaya çalışan çok disiplinli bir araştırma ve geliştirme alanıdır.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ERGONOMİK DÜZELTİM ÜRÜNLERİ</a:t>
            </a:r>
            <a:endParaRPr lang="tr-TR" dirty="0"/>
          </a:p>
        </p:txBody>
      </p:sp>
      <p:sp>
        <p:nvSpPr>
          <p:cNvPr id="3" name="2 İçerik Yer Tutucusu"/>
          <p:cNvSpPr>
            <a:spLocks noGrp="1"/>
          </p:cNvSpPr>
          <p:nvPr>
            <p:ph idx="1"/>
          </p:nvPr>
        </p:nvSpPr>
        <p:spPr/>
        <p:txBody>
          <a:bodyPr/>
          <a:lstStyle/>
          <a:p>
            <a:r>
              <a:rPr lang="tr-TR" dirty="0" smtClean="0"/>
              <a:t>Bazen bir ürün üretimden kaynaklanan öylesine kötü tasarım özellikleri içeriyor ki onu düzeltmek için sadece ergonomik düzeltim icatlarda bulunmak gerekebiliyor. Yani ürün kendisi diğer bir ürünün hatasını kapatıyor.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TotalTime>
  <Words>1179</Words>
  <Application>Microsoft Office PowerPoint</Application>
  <PresentationFormat>Ekran Gösterisi (4:3)</PresentationFormat>
  <Paragraphs>40</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Akış</vt:lpstr>
      <vt:lpstr>ERGONOMİ NEDİR?</vt:lpstr>
      <vt:lpstr>Slayt 2</vt:lpstr>
      <vt:lpstr>Slayt 3</vt:lpstr>
      <vt:lpstr>Slayt 4</vt:lpstr>
      <vt:lpstr>Slayt 5</vt:lpstr>
      <vt:lpstr>ERGONOMİ NEDİR ?</vt:lpstr>
      <vt:lpstr>ERGONOMİ NEDİR ?</vt:lpstr>
      <vt:lpstr>ERGONOMİ NEDİR ?</vt:lpstr>
      <vt:lpstr>ERGONOMİK DÜZELTİM ÜRÜNLERİ</vt:lpstr>
      <vt:lpstr>Mesela kavanoz açmak. Kavanoz kapakları öylesine harika buluşlardır ki, erkeklerin halen fiziksel olarak güçlü olduklarını gösterebildikleri tek uygar yerdir  Ya kadınlar? Onlar için enteresan kavanoz açıcılar vardır.</vt:lpstr>
      <vt:lpstr>Slayt 11</vt:lpstr>
      <vt:lpstr>Slayt 12</vt:lpstr>
      <vt:lpstr>Slayt 13</vt:lpstr>
      <vt:lpstr>Slayt 14</vt:lpstr>
      <vt:lpstr>Slayt 15</vt:lpstr>
      <vt:lpstr>ANTROPOMETRİ</vt:lpstr>
      <vt:lpstr>Slayt 17</vt:lpstr>
      <vt:lpstr>Slayt 18</vt:lpstr>
      <vt:lpstr> </vt:lpstr>
      <vt:lpstr>Slayt 20</vt:lpstr>
      <vt:lpstr>Antropometri Çeşitleri </vt:lpstr>
      <vt:lpstr>Statik Antropometri</vt:lpstr>
      <vt:lpstr>Dinamik Antropometri</vt:lpstr>
      <vt:lpstr>Slayt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ANTROPOMETRİ</dc:title>
  <dc:creator>Semra Kahraman</dc:creator>
  <cp:keywords>www.gelisenbeyin.net</cp:keywords>
  <dc:description>www.gelisenbeyin.net</dc:description>
  <cp:lastModifiedBy>Windows User</cp:lastModifiedBy>
  <cp:revision>12</cp:revision>
  <dcterms:created xsi:type="dcterms:W3CDTF">2018-02-04T18:49:51Z</dcterms:created>
  <dcterms:modified xsi:type="dcterms:W3CDTF">2018-02-05T15:43:11Z</dcterms:modified>
</cp:coreProperties>
</file>