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65" r:id="rId3"/>
    <p:sldId id="273" r:id="rId4"/>
    <p:sldId id="264" r:id="rId5"/>
    <p:sldId id="266" r:id="rId6"/>
    <p:sldId id="267" r:id="rId7"/>
    <p:sldId id="257" r:id="rId8"/>
    <p:sldId id="258" r:id="rId9"/>
    <p:sldId id="259" r:id="rId10"/>
    <p:sldId id="260" r:id="rId11"/>
    <p:sldId id="261" r:id="rId12"/>
    <p:sldId id="262" r:id="rId13"/>
    <p:sldId id="263" r:id="rId14"/>
    <p:sldId id="272" r:id="rId15"/>
    <p:sldId id="268"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1613FFEE-E2A0-4FCE-A88B-5ADE3FD9B5CE}" type="datetimeFigureOut">
              <a:rPr lang="tr-TR" smtClean="0"/>
              <a:pPr/>
              <a:t>12.03.2023</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C81A73EE-1B4C-437F-8174-015E678B6232}"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1613FFEE-E2A0-4FCE-A88B-5ADE3FD9B5CE}" type="datetimeFigureOut">
              <a:rPr lang="tr-TR" smtClean="0"/>
              <a:pPr/>
              <a:t>12.03.2023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81A73EE-1B4C-437F-8174-015E678B6232}"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1613FFEE-E2A0-4FCE-A88B-5ADE3FD9B5CE}" type="datetimeFigureOut">
              <a:rPr lang="tr-TR" smtClean="0"/>
              <a:pPr/>
              <a:t>12.03.2023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81A73EE-1B4C-437F-8174-015E678B6232}"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1613FFEE-E2A0-4FCE-A88B-5ADE3FD9B5CE}" type="datetimeFigureOut">
              <a:rPr lang="tr-TR" smtClean="0"/>
              <a:pPr/>
              <a:t>12.03.2023</a:t>
            </a:fld>
            <a:endParaRPr lang="tr-TR"/>
          </a:p>
        </p:txBody>
      </p:sp>
      <p:sp>
        <p:nvSpPr>
          <p:cNvPr id="9" name="8 Slayt Numarası Yer Tutucusu"/>
          <p:cNvSpPr>
            <a:spLocks noGrp="1"/>
          </p:cNvSpPr>
          <p:nvPr>
            <p:ph type="sldNum" sz="quarter" idx="15"/>
          </p:nvPr>
        </p:nvSpPr>
        <p:spPr/>
        <p:txBody>
          <a:bodyPr rtlCol="0"/>
          <a:lstStyle/>
          <a:p>
            <a:fld id="{C81A73EE-1B4C-437F-8174-015E678B6232}"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1613FFEE-E2A0-4FCE-A88B-5ADE3FD9B5CE}" type="datetimeFigureOut">
              <a:rPr lang="tr-TR" smtClean="0"/>
              <a:pPr/>
              <a:t>12.03.2023</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C81A73EE-1B4C-437F-8174-015E678B6232}"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1613FFEE-E2A0-4FCE-A88B-5ADE3FD9B5CE}" type="datetimeFigureOut">
              <a:rPr lang="tr-TR" smtClean="0"/>
              <a:pPr/>
              <a:t>12.03.2023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81A73EE-1B4C-437F-8174-015E678B6232}"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1613FFEE-E2A0-4FCE-A88B-5ADE3FD9B5CE}" type="datetimeFigureOut">
              <a:rPr lang="tr-TR" smtClean="0"/>
              <a:pPr/>
              <a:t>12.03.2023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C81A73EE-1B4C-437F-8174-015E678B6232}"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1613FFEE-E2A0-4FCE-A88B-5ADE3FD9B5CE}" type="datetimeFigureOut">
              <a:rPr lang="tr-TR" smtClean="0"/>
              <a:pPr/>
              <a:t>12.03.2023</a:t>
            </a:fld>
            <a:endParaRPr lang="tr-TR"/>
          </a:p>
        </p:txBody>
      </p:sp>
      <p:sp>
        <p:nvSpPr>
          <p:cNvPr id="7" name="6 Slayt Numarası Yer Tutucusu"/>
          <p:cNvSpPr>
            <a:spLocks noGrp="1"/>
          </p:cNvSpPr>
          <p:nvPr>
            <p:ph type="sldNum" sz="quarter" idx="11"/>
          </p:nvPr>
        </p:nvSpPr>
        <p:spPr/>
        <p:txBody>
          <a:bodyPr rtlCol="0"/>
          <a:lstStyle/>
          <a:p>
            <a:fld id="{C81A73EE-1B4C-437F-8174-015E678B6232}"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1613FFEE-E2A0-4FCE-A88B-5ADE3FD9B5CE}" type="datetimeFigureOut">
              <a:rPr lang="tr-TR" smtClean="0"/>
              <a:pPr/>
              <a:t>12.03.2023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C81A73EE-1B4C-437F-8174-015E678B6232}"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1613FFEE-E2A0-4FCE-A88B-5ADE3FD9B5CE}" type="datetimeFigureOut">
              <a:rPr lang="tr-TR" smtClean="0"/>
              <a:pPr/>
              <a:t>12.03.2023</a:t>
            </a:fld>
            <a:endParaRPr lang="tr-TR"/>
          </a:p>
        </p:txBody>
      </p:sp>
      <p:sp>
        <p:nvSpPr>
          <p:cNvPr id="22" name="21 Slayt Numarası Yer Tutucusu"/>
          <p:cNvSpPr>
            <a:spLocks noGrp="1"/>
          </p:cNvSpPr>
          <p:nvPr>
            <p:ph type="sldNum" sz="quarter" idx="15"/>
          </p:nvPr>
        </p:nvSpPr>
        <p:spPr/>
        <p:txBody>
          <a:bodyPr rtlCol="0"/>
          <a:lstStyle/>
          <a:p>
            <a:fld id="{C81A73EE-1B4C-437F-8174-015E678B6232}"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1613FFEE-E2A0-4FCE-A88B-5ADE3FD9B5CE}" type="datetimeFigureOut">
              <a:rPr lang="tr-TR" smtClean="0"/>
              <a:pPr/>
              <a:t>12.03.2023</a:t>
            </a:fld>
            <a:endParaRPr lang="tr-TR"/>
          </a:p>
        </p:txBody>
      </p:sp>
      <p:sp>
        <p:nvSpPr>
          <p:cNvPr id="18" name="17 Slayt Numarası Yer Tutucusu"/>
          <p:cNvSpPr>
            <a:spLocks noGrp="1"/>
          </p:cNvSpPr>
          <p:nvPr>
            <p:ph type="sldNum" sz="quarter" idx="11"/>
          </p:nvPr>
        </p:nvSpPr>
        <p:spPr/>
        <p:txBody>
          <a:bodyPr rtlCol="0"/>
          <a:lstStyle/>
          <a:p>
            <a:fld id="{C81A73EE-1B4C-437F-8174-015E678B6232}"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613FFEE-E2A0-4FCE-A88B-5ADE3FD9B5CE}" type="datetimeFigureOut">
              <a:rPr lang="tr-TR" smtClean="0"/>
              <a:pPr/>
              <a:t>12.03.2023</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81A73EE-1B4C-437F-8174-015E678B6232}"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elisenbeyin.ne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elisenbeyin.net/basarili-olmak.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11560" y="1124744"/>
            <a:ext cx="7772400" cy="1828800"/>
          </a:xfrm>
        </p:spPr>
        <p:txBody>
          <a:bodyPr>
            <a:normAutofit/>
          </a:bodyPr>
          <a:lstStyle/>
          <a:p>
            <a:pPr algn="ctr"/>
            <a:r>
              <a:rPr lang="tr-TR" sz="4000" dirty="0" smtClean="0">
                <a:latin typeface="Arial Black" pitchFamily="34" charset="0"/>
              </a:rPr>
              <a:t>Başarı  </a:t>
            </a:r>
            <a:r>
              <a:rPr lang="tr-TR" sz="4000" dirty="0" smtClean="0">
                <a:latin typeface="Arial Black" pitchFamily="34" charset="0"/>
              </a:rPr>
              <a:t>Hikayeleri </a:t>
            </a:r>
            <a:endParaRPr lang="tr-TR" sz="4000" dirty="0">
              <a:latin typeface="Arial Black"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827584" y="476672"/>
            <a:ext cx="6984776" cy="1051560"/>
          </a:xfrm>
        </p:spPr>
        <p:txBody>
          <a:bodyPr>
            <a:normAutofit/>
          </a:bodyPr>
          <a:lstStyle/>
          <a:p>
            <a:pPr eaLnBrk="1" hangingPunct="1"/>
            <a:r>
              <a:rPr lang="tr-TR" altLang="tr-TR" sz="4800" i="1" dirty="0" smtClean="0"/>
              <a:t>Başarı Hikayeleri </a:t>
            </a:r>
          </a:p>
        </p:txBody>
      </p:sp>
      <p:sp>
        <p:nvSpPr>
          <p:cNvPr id="7171" name="AutoShape 4"/>
          <p:cNvSpPr>
            <a:spLocks noChangeArrowheads="1"/>
          </p:cNvSpPr>
          <p:nvPr/>
        </p:nvSpPr>
        <p:spPr bwMode="auto">
          <a:xfrm>
            <a:off x="467544" y="1772816"/>
            <a:ext cx="6192838" cy="3960813"/>
          </a:xfrm>
          <a:prstGeom prst="roundRect">
            <a:avLst>
              <a:gd name="adj" fmla="val 21667"/>
            </a:avLst>
          </a:prstGeom>
          <a:noFill/>
          <a:ln w="9525">
            <a:noFill/>
            <a:round/>
            <a:headEnd/>
            <a:tailEnd/>
          </a:ln>
          <a:effectLst/>
        </p:spPr>
        <p:txBody>
          <a:bodyPr/>
          <a:lstStyle/>
          <a:p>
            <a:pPr algn="just"/>
            <a:r>
              <a:rPr lang="tr-TR" altLang="tr-TR" sz="2400" b="1" dirty="0"/>
              <a:t>1993’te </a:t>
            </a:r>
            <a:r>
              <a:rPr lang="tr-TR" altLang="tr-TR" sz="2400" b="1" dirty="0" smtClean="0"/>
              <a:t>kurulan </a:t>
            </a:r>
            <a:r>
              <a:rPr lang="tr-TR" altLang="tr-TR" sz="2400" b="1" dirty="0" err="1" smtClean="0"/>
              <a:t>Goldaş’ın</a:t>
            </a:r>
            <a:r>
              <a:rPr lang="tr-TR" altLang="tr-TR" sz="2400" b="1" dirty="0" smtClean="0"/>
              <a:t> </a:t>
            </a:r>
            <a:r>
              <a:rPr lang="tr-TR" altLang="tr-TR" sz="2400" b="1" dirty="0"/>
              <a:t>geliştirdiği bilgisayar destekli tasarım ve üretim sistemi, rekabet üstünlüğünü, ürün ve süreçlerde yaptığı değişiklikler sonucu küresel bir şirket olma yolunda gösterdiği çabalarla koruyor. </a:t>
            </a:r>
          </a:p>
        </p:txBody>
      </p:sp>
      <p:pic>
        <p:nvPicPr>
          <p:cNvPr id="7172" name="Picture 5" descr="FG00102"/>
          <p:cNvPicPr>
            <a:picLocks noChangeAspect="1" noChangeArrowheads="1"/>
          </p:cNvPicPr>
          <p:nvPr/>
        </p:nvPicPr>
        <p:blipFill>
          <a:blip r:embed="rId2" cstate="print"/>
          <a:srcRect/>
          <a:stretch>
            <a:fillRect/>
          </a:stretch>
        </p:blipFill>
        <p:spPr bwMode="auto">
          <a:xfrm>
            <a:off x="6498777" y="2276873"/>
            <a:ext cx="2249688" cy="2016223"/>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627784" y="548680"/>
            <a:ext cx="5698976" cy="1157288"/>
          </a:xfrm>
        </p:spPr>
        <p:txBody>
          <a:bodyPr>
            <a:normAutofit/>
          </a:bodyPr>
          <a:lstStyle/>
          <a:p>
            <a:pPr eaLnBrk="1" hangingPunct="1"/>
            <a:r>
              <a:rPr lang="tr-TR" altLang="tr-TR" sz="4800" i="1" dirty="0" smtClean="0"/>
              <a:t>Başarı Hikayeleri</a:t>
            </a:r>
          </a:p>
        </p:txBody>
      </p:sp>
      <p:sp>
        <p:nvSpPr>
          <p:cNvPr id="8195" name="AutoShape 4"/>
          <p:cNvSpPr>
            <a:spLocks noChangeArrowheads="1"/>
          </p:cNvSpPr>
          <p:nvPr/>
        </p:nvSpPr>
        <p:spPr bwMode="auto">
          <a:xfrm>
            <a:off x="755650" y="2276475"/>
            <a:ext cx="8208963" cy="3960813"/>
          </a:xfrm>
          <a:prstGeom prst="roundRect">
            <a:avLst>
              <a:gd name="adj" fmla="val 21667"/>
            </a:avLst>
          </a:prstGeom>
          <a:noFill/>
          <a:ln w="9525">
            <a:noFill/>
            <a:round/>
            <a:headEnd/>
            <a:tailEnd/>
          </a:ln>
          <a:effectLst/>
        </p:spPr>
        <p:txBody>
          <a:bodyPr/>
          <a:lstStyle/>
          <a:p>
            <a:pPr algn="just"/>
            <a:r>
              <a:rPr lang="tr-TR" altLang="tr-TR" sz="2800" b="1" dirty="0" err="1" smtClean="0"/>
              <a:t>Arçelik</a:t>
            </a:r>
            <a:r>
              <a:rPr lang="tr-TR" altLang="tr-TR" sz="2800" b="1" dirty="0" smtClean="0"/>
              <a:t>, 1998 yılında adapte ederek kullanmaya başladığı ürün, hizmet ve süreçleri iyileştirmeyi hedef alan               6 </a:t>
            </a:r>
            <a:r>
              <a:rPr lang="tr-TR" altLang="tr-TR" sz="2800" b="1" dirty="0" err="1" smtClean="0"/>
              <a:t>Sigma</a:t>
            </a:r>
            <a:r>
              <a:rPr lang="tr-TR" altLang="tr-TR" sz="2800" b="1" dirty="0" smtClean="0"/>
              <a:t> yöntemi sayesinde, 2004 yılı sonuna kadar ki dönemde yaklaşık 14 milyon avro’luk kazanç elde etti. </a:t>
            </a:r>
            <a:endParaRPr lang="tr-TR" altLang="tr-TR" sz="2800" b="1" dirty="0"/>
          </a:p>
        </p:txBody>
      </p:sp>
      <p:pic>
        <p:nvPicPr>
          <p:cNvPr id="8196" name="Picture 5" descr="6Qlogo"/>
          <p:cNvPicPr>
            <a:picLocks noChangeAspect="1" noChangeArrowheads="1"/>
          </p:cNvPicPr>
          <p:nvPr/>
        </p:nvPicPr>
        <p:blipFill>
          <a:blip r:embed="rId2" cstate="print"/>
          <a:srcRect/>
          <a:stretch>
            <a:fillRect/>
          </a:stretch>
        </p:blipFill>
        <p:spPr bwMode="auto">
          <a:xfrm>
            <a:off x="395536" y="332656"/>
            <a:ext cx="1944688" cy="1919287"/>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spaghetti"/>
          <p:cNvPicPr>
            <a:picLocks noChangeAspect="1" noChangeArrowheads="1"/>
          </p:cNvPicPr>
          <p:nvPr/>
        </p:nvPicPr>
        <p:blipFill>
          <a:blip r:embed="rId2" cstate="print"/>
          <a:srcRect/>
          <a:stretch>
            <a:fillRect/>
          </a:stretch>
        </p:blipFill>
        <p:spPr bwMode="auto">
          <a:xfrm>
            <a:off x="7019925" y="1916113"/>
            <a:ext cx="1511300" cy="2792412"/>
          </a:xfrm>
          <a:prstGeom prst="rect">
            <a:avLst/>
          </a:prstGeom>
          <a:noFill/>
          <a:ln w="9525">
            <a:noFill/>
            <a:miter lim="800000"/>
            <a:headEnd/>
            <a:tailEnd/>
          </a:ln>
        </p:spPr>
      </p:pic>
      <p:sp>
        <p:nvSpPr>
          <p:cNvPr id="9219" name="Rectangle 3"/>
          <p:cNvSpPr>
            <a:spLocks noGrp="1" noChangeArrowheads="1"/>
          </p:cNvSpPr>
          <p:nvPr>
            <p:ph type="title"/>
          </p:nvPr>
        </p:nvSpPr>
        <p:spPr>
          <a:xfrm>
            <a:off x="3059113" y="274638"/>
            <a:ext cx="5627687" cy="1143000"/>
          </a:xfrm>
        </p:spPr>
        <p:txBody>
          <a:bodyPr>
            <a:normAutofit/>
          </a:bodyPr>
          <a:lstStyle/>
          <a:p>
            <a:pPr eaLnBrk="1" hangingPunct="1"/>
            <a:r>
              <a:rPr lang="tr-TR" altLang="tr-TR" sz="4800" i="1" dirty="0" smtClean="0"/>
              <a:t>Başarı Hikayeleri </a:t>
            </a:r>
          </a:p>
        </p:txBody>
      </p:sp>
      <p:sp>
        <p:nvSpPr>
          <p:cNvPr id="9220" name="AutoShape 5"/>
          <p:cNvSpPr>
            <a:spLocks noChangeArrowheads="1"/>
          </p:cNvSpPr>
          <p:nvPr/>
        </p:nvSpPr>
        <p:spPr bwMode="auto">
          <a:xfrm>
            <a:off x="323850" y="1773238"/>
            <a:ext cx="6335713" cy="4464050"/>
          </a:xfrm>
          <a:prstGeom prst="roundRect">
            <a:avLst>
              <a:gd name="adj" fmla="val 21667"/>
            </a:avLst>
          </a:prstGeom>
          <a:noFill/>
          <a:ln w="9525">
            <a:noFill/>
            <a:round/>
            <a:headEnd/>
            <a:tailEnd/>
          </a:ln>
          <a:effectLst/>
        </p:spPr>
        <p:txBody>
          <a:bodyPr/>
          <a:lstStyle/>
          <a:p>
            <a:pPr algn="just"/>
            <a:r>
              <a:rPr lang="tr-TR" altLang="tr-TR" sz="2200" b="1" dirty="0" smtClean="0"/>
              <a:t>Filiz Gıda’nın bir çalışması sonucu,          TÜBİTAK Marmara Araştırma Merkezi ile geliştirip ürettiği Filiz </a:t>
            </a:r>
            <a:r>
              <a:rPr lang="tr-TR" altLang="tr-TR" sz="2200" b="1" dirty="0" err="1" smtClean="0"/>
              <a:t>Fizi’nin</a:t>
            </a:r>
            <a:r>
              <a:rPr lang="tr-TR" altLang="tr-TR" sz="2200" b="1" dirty="0" smtClean="0"/>
              <a:t> farklı şekilleri ve ambalajları bulunuyor. Çocukların günlük besin ihtiyaçlarının neredeyse tamamını içeren ürün, bu sayede hedef kitlenin (çocukların ve çocuklu ailelerin) ilgisini çekme ve rakiplerinin önüne geçme avantajını yakalıyor.</a:t>
            </a:r>
            <a:br>
              <a:rPr lang="tr-TR" altLang="tr-TR" sz="2200" b="1" dirty="0" smtClean="0"/>
            </a:br>
            <a:r>
              <a:rPr lang="tr-TR" altLang="tr-TR" sz="2200" b="1" dirty="0" smtClean="0"/>
              <a:t> </a:t>
            </a:r>
            <a:br>
              <a:rPr lang="tr-TR" altLang="tr-TR" sz="2200" b="1" dirty="0" smtClean="0"/>
            </a:br>
            <a:endParaRPr lang="tr-TR" altLang="tr-TR" sz="2200" b="1" dirty="0" smtClean="0"/>
          </a:p>
          <a:p>
            <a:pPr algn="just"/>
            <a:endParaRPr lang="tr-TR" altLang="tr-TR" sz="2200" b="1" dirty="0"/>
          </a:p>
        </p:txBody>
      </p:sp>
      <p:pic>
        <p:nvPicPr>
          <p:cNvPr id="9221" name="Picture 6" descr="pipe_rigate"/>
          <p:cNvPicPr>
            <a:picLocks noChangeAspect="1" noChangeArrowheads="1"/>
          </p:cNvPicPr>
          <p:nvPr/>
        </p:nvPicPr>
        <p:blipFill>
          <a:blip r:embed="rId3" cstate="print"/>
          <a:srcRect/>
          <a:stretch>
            <a:fillRect/>
          </a:stretch>
        </p:blipFill>
        <p:spPr bwMode="auto">
          <a:xfrm>
            <a:off x="0" y="0"/>
            <a:ext cx="2971800" cy="17272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411760" y="260648"/>
            <a:ext cx="6336704" cy="1143000"/>
          </a:xfrm>
        </p:spPr>
        <p:txBody>
          <a:bodyPr>
            <a:normAutofit/>
          </a:bodyPr>
          <a:lstStyle/>
          <a:p>
            <a:pPr eaLnBrk="1" hangingPunct="1"/>
            <a:r>
              <a:rPr lang="tr-TR" altLang="tr-TR" sz="4800" i="1" dirty="0" smtClean="0"/>
              <a:t>Başarı Hikayeleri </a:t>
            </a:r>
          </a:p>
        </p:txBody>
      </p:sp>
      <p:sp>
        <p:nvSpPr>
          <p:cNvPr id="10243" name="AutoShape 4"/>
          <p:cNvSpPr>
            <a:spLocks noChangeArrowheads="1"/>
          </p:cNvSpPr>
          <p:nvPr/>
        </p:nvSpPr>
        <p:spPr bwMode="auto">
          <a:xfrm>
            <a:off x="755650" y="1700213"/>
            <a:ext cx="7920038" cy="4537075"/>
          </a:xfrm>
          <a:prstGeom prst="roundRect">
            <a:avLst>
              <a:gd name="adj" fmla="val 21667"/>
            </a:avLst>
          </a:prstGeom>
          <a:noFill/>
          <a:ln w="9525">
            <a:noFill/>
            <a:round/>
            <a:headEnd/>
            <a:tailEnd/>
          </a:ln>
          <a:effectLst/>
        </p:spPr>
        <p:txBody>
          <a:bodyPr/>
          <a:lstStyle/>
          <a:p>
            <a:pPr algn="just"/>
            <a:endParaRPr lang="tr-TR" altLang="tr-TR" sz="2400" b="1" dirty="0"/>
          </a:p>
        </p:txBody>
      </p:sp>
      <p:pic>
        <p:nvPicPr>
          <p:cNvPr id="10244" name="Picture 5" descr="ipek kağıt"/>
          <p:cNvPicPr>
            <a:picLocks noChangeAspect="1" noChangeArrowheads="1"/>
          </p:cNvPicPr>
          <p:nvPr/>
        </p:nvPicPr>
        <p:blipFill>
          <a:blip r:embed="rId2" cstate="print"/>
          <a:srcRect/>
          <a:stretch>
            <a:fillRect/>
          </a:stretch>
        </p:blipFill>
        <p:spPr bwMode="auto">
          <a:xfrm rot="1740000">
            <a:off x="129795" y="614170"/>
            <a:ext cx="2700338" cy="644525"/>
          </a:xfrm>
          <a:prstGeom prst="rect">
            <a:avLst/>
          </a:prstGeom>
          <a:noFill/>
          <a:ln w="9525">
            <a:noFill/>
            <a:miter lim="800000"/>
            <a:headEnd/>
            <a:tailEnd/>
          </a:ln>
        </p:spPr>
      </p:pic>
      <p:sp>
        <p:nvSpPr>
          <p:cNvPr id="5" name="4 Dikdörtgen"/>
          <p:cNvSpPr/>
          <p:nvPr/>
        </p:nvSpPr>
        <p:spPr>
          <a:xfrm>
            <a:off x="971600" y="1844824"/>
            <a:ext cx="7344816" cy="3139321"/>
          </a:xfrm>
          <a:prstGeom prst="rect">
            <a:avLst/>
          </a:prstGeom>
        </p:spPr>
        <p:txBody>
          <a:bodyPr wrap="square">
            <a:spAutoFit/>
          </a:bodyPr>
          <a:lstStyle/>
          <a:p>
            <a:r>
              <a:rPr lang="tr-TR" sz="2200" b="1" dirty="0" smtClean="0"/>
              <a:t>İpek Kağıt’ın, mevcut ürünlerde yaptığı yaratıcı değişiklikler, getirdiği ticari başarıyla kıyaslandığında oldukça küçük çaplı kalıyor. Kağıt mendil sözcüğüyle özdeşleşmiş olan Selpak’ın “cep” boyu bunun güzel bir örneği. Mendilin yaprak boyutunda ve sayısında bir değişiklik yapılmadan, yalnız  </a:t>
            </a:r>
            <a:r>
              <a:rPr lang="tr-TR" sz="2200" b="1" dirty="0" smtClean="0"/>
              <a:t> </a:t>
            </a:r>
            <a:r>
              <a:rPr lang="tr-TR" sz="2200" b="1" dirty="0" smtClean="0"/>
              <a:t>katlama biçimi değiştirilerek, paketin </a:t>
            </a:r>
            <a:r>
              <a:rPr lang="tr-TR" sz="2200" b="1" dirty="0" smtClean="0"/>
              <a:t> </a:t>
            </a:r>
            <a:r>
              <a:rPr lang="tr-TR" sz="2200" b="1" dirty="0" smtClean="0"/>
              <a:t>boyutu küçültülmüş oldu. </a:t>
            </a:r>
            <a:r>
              <a:rPr lang="tr-TR" sz="2200" b="1" dirty="0" err="1" smtClean="0"/>
              <a:t>SelpakCep</a:t>
            </a:r>
            <a:r>
              <a:rPr lang="tr-TR" sz="2200" b="1" dirty="0" smtClean="0"/>
              <a:t>, </a:t>
            </a:r>
            <a:r>
              <a:rPr lang="tr-TR" sz="2200" b="1" dirty="0" smtClean="0"/>
              <a:t> yeni </a:t>
            </a:r>
            <a:r>
              <a:rPr lang="tr-TR" sz="2200" b="1" dirty="0" smtClean="0"/>
              <a:t>boyutu ve pratikliği ile müşterilerin </a:t>
            </a:r>
            <a:r>
              <a:rPr lang="tr-TR" sz="2200" b="1" dirty="0" smtClean="0"/>
              <a:t>  </a:t>
            </a:r>
            <a:r>
              <a:rPr lang="tr-TR" sz="2200" b="1" dirty="0" smtClean="0"/>
              <a:t>daha çok tercih ettiği bir ürün halini aldı.</a:t>
            </a:r>
            <a:endParaRPr lang="tr-TR" sz="2200" b="1" dirty="0" smtClean="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548680"/>
            <a:ext cx="8183880" cy="1051560"/>
          </a:xfrm>
        </p:spPr>
        <p:txBody>
          <a:bodyPr/>
          <a:lstStyle/>
          <a:p>
            <a:r>
              <a:rPr lang="tr-TR" dirty="0" smtClean="0"/>
              <a:t>SONUÇ</a:t>
            </a:r>
            <a:endParaRPr lang="tr-TR" dirty="0"/>
          </a:p>
        </p:txBody>
      </p:sp>
      <p:sp>
        <p:nvSpPr>
          <p:cNvPr id="3" name="2 İçerik Yer Tutucusu"/>
          <p:cNvSpPr>
            <a:spLocks noGrp="1"/>
          </p:cNvSpPr>
          <p:nvPr>
            <p:ph sz="quarter" idx="1"/>
          </p:nvPr>
        </p:nvSpPr>
        <p:spPr>
          <a:xfrm>
            <a:off x="539552" y="1844824"/>
            <a:ext cx="8183880" cy="4187952"/>
          </a:xfrm>
        </p:spPr>
        <p:txBody>
          <a:bodyPr/>
          <a:lstStyle/>
          <a:p>
            <a:r>
              <a:rPr lang="tr-TR" dirty="0" smtClean="0"/>
              <a:t>Başarı hikayeleri hepsinde birbirinden farklı ama tamamının ortak olan en önemli özelliği “ısrarcı” olmaları ve hedeflerinden vazgeçmemeleridir… </a:t>
            </a:r>
          </a:p>
          <a:p>
            <a:r>
              <a:rPr lang="tr-TR" dirty="0" smtClean="0"/>
              <a:t>Kendine güvenme ve inanmanın ne kadar önemli olduğunu unutmayın…</a:t>
            </a:r>
          </a:p>
          <a:p>
            <a:r>
              <a:rPr lang="tr-TR" dirty="0" smtClean="0"/>
              <a:t>Ve bir hikaye yazmaya başlayın…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1052736"/>
            <a:ext cx="8183880" cy="1051560"/>
          </a:xfrm>
        </p:spPr>
        <p:txBody>
          <a:bodyPr/>
          <a:lstStyle/>
          <a:p>
            <a:pPr algn="ctr"/>
            <a:r>
              <a:rPr lang="tr-TR" dirty="0" smtClean="0"/>
              <a:t>Teşekkürler</a:t>
            </a:r>
            <a:endParaRPr lang="tr-TR" dirty="0"/>
          </a:p>
        </p:txBody>
      </p:sp>
      <p:pic>
        <p:nvPicPr>
          <p:cNvPr id="2050" name="Picture 2" descr="C:\Users\Yahya\Desktop\gelisenbeyin.jpg"/>
          <p:cNvPicPr>
            <a:picLocks noChangeAspect="1" noChangeArrowheads="1"/>
          </p:cNvPicPr>
          <p:nvPr/>
        </p:nvPicPr>
        <p:blipFill>
          <a:blip r:embed="rId2" cstate="print"/>
          <a:srcRect/>
          <a:stretch>
            <a:fillRect/>
          </a:stretch>
        </p:blipFill>
        <p:spPr bwMode="auto">
          <a:xfrm>
            <a:off x="1763688" y="2780928"/>
            <a:ext cx="5534140" cy="1568957"/>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1560" y="2420888"/>
            <a:ext cx="8183880" cy="1051560"/>
          </a:xfrm>
        </p:spPr>
        <p:txBody>
          <a:bodyPr>
            <a:normAutofit/>
          </a:bodyPr>
          <a:lstStyle/>
          <a:p>
            <a:pPr algn="ctr"/>
            <a:r>
              <a:rPr lang="tr-TR" dirty="0" smtClean="0"/>
              <a:t>Başka bir arayışı olmayanın, başka bir buluşu da  olmayacaktır.</a:t>
            </a:r>
            <a:endParaRPr lang="tr-TR" dirty="0"/>
          </a:p>
        </p:txBody>
      </p:sp>
      <p:sp>
        <p:nvSpPr>
          <p:cNvPr id="4" name="3 Dikdörtgen"/>
          <p:cNvSpPr/>
          <p:nvPr/>
        </p:nvSpPr>
        <p:spPr>
          <a:xfrm>
            <a:off x="1331640" y="3861048"/>
            <a:ext cx="6768752" cy="1107996"/>
          </a:xfrm>
          <a:prstGeom prst="rect">
            <a:avLst/>
          </a:prstGeom>
        </p:spPr>
        <p:txBody>
          <a:bodyPr wrap="square">
            <a:spAutoFit/>
          </a:bodyPr>
          <a:lstStyle/>
          <a:p>
            <a:pPr algn="ctr"/>
            <a:r>
              <a:rPr lang="tr-TR" sz="2200" b="1" dirty="0" smtClean="0">
                <a:hlinkClick r:id="rId2"/>
              </a:rPr>
              <a:t>www.</a:t>
            </a:r>
            <a:r>
              <a:rPr lang="tr-TR" sz="2200" b="1" dirty="0" err="1" smtClean="0">
                <a:hlinkClick r:id="rId2"/>
              </a:rPr>
              <a:t>gelisenbeyin</a:t>
            </a:r>
            <a:r>
              <a:rPr lang="tr-TR" sz="2200" b="1" dirty="0" smtClean="0">
                <a:hlinkClick r:id="rId2"/>
              </a:rPr>
              <a:t>.net</a:t>
            </a:r>
            <a:endParaRPr lang="tr-TR" sz="2200" b="1" dirty="0" smtClean="0"/>
          </a:p>
          <a:p>
            <a:pPr algn="ctr"/>
            <a:endParaRPr lang="tr-TR" sz="2200" b="1" dirty="0" smtClean="0"/>
          </a:p>
          <a:p>
            <a:pPr algn="ctr"/>
            <a:r>
              <a:rPr lang="tr-TR" sz="2200" b="1" dirty="0" smtClean="0"/>
              <a:t>Gidilecek bir yol varsa beyin bulur…</a:t>
            </a:r>
            <a:endParaRPr lang="tr-TR" sz="2200" dirty="0"/>
          </a:p>
        </p:txBody>
      </p:sp>
      <p:pic>
        <p:nvPicPr>
          <p:cNvPr id="1027" name="Picture 3" descr="C:\Users\Yahya\Desktop\bulus-hikayeleri.jpg"/>
          <p:cNvPicPr>
            <a:picLocks noChangeAspect="1" noChangeArrowheads="1"/>
          </p:cNvPicPr>
          <p:nvPr/>
        </p:nvPicPr>
        <p:blipFill>
          <a:blip r:embed="rId3" cstate="print"/>
          <a:srcRect/>
          <a:stretch>
            <a:fillRect/>
          </a:stretch>
        </p:blipFill>
        <p:spPr bwMode="auto">
          <a:xfrm>
            <a:off x="3563888" y="548680"/>
            <a:ext cx="1905000" cy="1914525"/>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Yahya\Desktop\basari.png"/>
          <p:cNvPicPr>
            <a:picLocks noChangeAspect="1" noChangeArrowheads="1"/>
          </p:cNvPicPr>
          <p:nvPr/>
        </p:nvPicPr>
        <p:blipFill>
          <a:blip r:embed="rId2" cstate="print"/>
          <a:srcRect/>
          <a:stretch>
            <a:fillRect/>
          </a:stretch>
        </p:blipFill>
        <p:spPr bwMode="auto">
          <a:xfrm>
            <a:off x="1115616" y="548680"/>
            <a:ext cx="6810375" cy="523875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404664"/>
            <a:ext cx="8183880" cy="1051560"/>
          </a:xfrm>
        </p:spPr>
        <p:txBody>
          <a:bodyPr/>
          <a:lstStyle/>
          <a:p>
            <a:r>
              <a:rPr lang="tr-TR" dirty="0" smtClean="0"/>
              <a:t>Başarılı İnsan!</a:t>
            </a:r>
            <a:endParaRPr lang="tr-TR" dirty="0"/>
          </a:p>
        </p:txBody>
      </p:sp>
      <p:sp>
        <p:nvSpPr>
          <p:cNvPr id="3" name="2 İçerik Yer Tutucusu"/>
          <p:cNvSpPr>
            <a:spLocks noGrp="1"/>
          </p:cNvSpPr>
          <p:nvPr>
            <p:ph sz="quarter" idx="1"/>
          </p:nvPr>
        </p:nvSpPr>
        <p:spPr>
          <a:xfrm>
            <a:off x="539552" y="1628800"/>
            <a:ext cx="8183880" cy="4187952"/>
          </a:xfrm>
        </p:spPr>
        <p:txBody>
          <a:bodyPr>
            <a:normAutofit/>
          </a:bodyPr>
          <a:lstStyle/>
          <a:p>
            <a:r>
              <a:rPr lang="tr-TR" dirty="0" smtClean="0"/>
              <a:t>Başarılı İnsan ;</a:t>
            </a:r>
            <a:br>
              <a:rPr lang="tr-TR" dirty="0" smtClean="0"/>
            </a:br>
            <a:r>
              <a:rPr lang="tr-TR" dirty="0" smtClean="0"/>
              <a:t>Başarılı insan ; daima çözümün bir parçasıdır.</a:t>
            </a:r>
            <a:br>
              <a:rPr lang="tr-TR" dirty="0" smtClean="0"/>
            </a:br>
            <a:r>
              <a:rPr lang="tr-TR" dirty="0" smtClean="0"/>
              <a:t>Başarılı insan ;bir program yapmıştır.</a:t>
            </a:r>
            <a:br>
              <a:rPr lang="tr-TR" dirty="0" smtClean="0"/>
            </a:br>
            <a:r>
              <a:rPr lang="tr-TR" dirty="0" smtClean="0"/>
              <a:t>Başarılı insan ;’işine yardım edeyim der’</a:t>
            </a:r>
            <a:br>
              <a:rPr lang="tr-TR" dirty="0" smtClean="0"/>
            </a:br>
            <a:r>
              <a:rPr lang="tr-TR" dirty="0" smtClean="0">
                <a:hlinkClick r:id="rId2"/>
              </a:rPr>
              <a:t>Başarılı</a:t>
            </a:r>
            <a:r>
              <a:rPr lang="tr-TR" dirty="0" smtClean="0"/>
              <a:t> insan ; her soruna bir çözüm bulmaya çalışır.</a:t>
            </a:r>
            <a:br>
              <a:rPr lang="tr-TR" dirty="0" smtClean="0"/>
            </a:br>
            <a:r>
              <a:rPr lang="tr-TR" dirty="0" smtClean="0"/>
              <a:t>Başarılı insan ; ‘zor olabilir ama imkansız değil’ der.</a:t>
            </a:r>
            <a:br>
              <a:rPr lang="tr-TR" dirty="0" smtClean="0"/>
            </a:br>
            <a:r>
              <a:rPr lang="tr-TR" dirty="0" smtClean="0"/>
              <a:t>Başarılı insan ; en olumsuz bir durumda bile bir çıkış yolu bulur.</a:t>
            </a:r>
            <a:endParaRPr lang="tr-TR" dirty="0"/>
          </a:p>
        </p:txBody>
      </p:sp>
      <p:pic>
        <p:nvPicPr>
          <p:cNvPr id="1026" name="Picture 2" descr="C:\Users\Yahya\Desktop\33889c2.jpg"/>
          <p:cNvPicPr>
            <a:picLocks noChangeAspect="1" noChangeArrowheads="1"/>
          </p:cNvPicPr>
          <p:nvPr/>
        </p:nvPicPr>
        <p:blipFill>
          <a:blip r:embed="rId3" cstate="print"/>
          <a:srcRect/>
          <a:stretch>
            <a:fillRect/>
          </a:stretch>
        </p:blipFill>
        <p:spPr bwMode="auto">
          <a:xfrm>
            <a:off x="5940152" y="476672"/>
            <a:ext cx="2667000" cy="1656184"/>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476672"/>
            <a:ext cx="8183880" cy="1051560"/>
          </a:xfrm>
        </p:spPr>
        <p:txBody>
          <a:bodyPr/>
          <a:lstStyle/>
          <a:p>
            <a:r>
              <a:rPr lang="tr-TR" dirty="0" smtClean="0"/>
              <a:t>Nedir Başarı Öyküsü?</a:t>
            </a:r>
            <a:endParaRPr lang="tr-TR" dirty="0"/>
          </a:p>
        </p:txBody>
      </p:sp>
      <p:sp>
        <p:nvSpPr>
          <p:cNvPr id="3" name="2 İçerik Yer Tutucusu"/>
          <p:cNvSpPr>
            <a:spLocks noGrp="1"/>
          </p:cNvSpPr>
          <p:nvPr>
            <p:ph sz="quarter" idx="1"/>
          </p:nvPr>
        </p:nvSpPr>
        <p:spPr>
          <a:xfrm>
            <a:off x="611560" y="1556792"/>
            <a:ext cx="8183880" cy="4187952"/>
          </a:xfrm>
        </p:spPr>
        <p:txBody>
          <a:bodyPr>
            <a:normAutofit fontScale="92500" lnSpcReduction="10000"/>
          </a:bodyPr>
          <a:lstStyle/>
          <a:p>
            <a:endParaRPr lang="tr-TR" dirty="0" smtClean="0"/>
          </a:p>
          <a:p>
            <a:r>
              <a:rPr lang="tr-TR" dirty="0" smtClean="0"/>
              <a:t>Başarıya giden yolda karşılaşacağımız sorunlardan, hatalardan ders çıkartarak kendimizi bir sonraki hedeflerimiz için hazırlıklı olmasını sağlarız. </a:t>
            </a:r>
          </a:p>
          <a:p>
            <a:r>
              <a:rPr lang="tr-TR" dirty="0" smtClean="0"/>
              <a:t>Doğru kararlar, düşünceler, izlenecek yol ve hedeflerin belirlenmesi bizi başarıya götürecek özelliklerdendir.</a:t>
            </a:r>
          </a:p>
          <a:p>
            <a:r>
              <a:rPr lang="tr-TR" dirty="0" smtClean="0"/>
              <a:t> Kendi başarınızı sağlamanız toplumsal olarak bütün insanları etkiler.Zincirleme etki yaratır.</a:t>
            </a:r>
          </a:p>
          <a:p>
            <a:r>
              <a:rPr lang="tr-TR" dirty="0" smtClean="0"/>
              <a:t> Başarıya ulaşana kadar bir çok kez düşebiliriz ama tekrar ayağa kalkmasını bildiğimiz sürece başarıya ulaşmak bize daha kolay gelir.</a:t>
            </a:r>
          </a:p>
          <a:p>
            <a:r>
              <a:rPr lang="tr-TR" b="1" dirty="0" smtClean="0"/>
              <a:t>Başarı bir seçimdir…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539552" y="1196752"/>
            <a:ext cx="6696744" cy="4187952"/>
          </a:xfrm>
        </p:spPr>
        <p:txBody>
          <a:bodyPr>
            <a:normAutofit/>
          </a:bodyPr>
          <a:lstStyle/>
          <a:p>
            <a:r>
              <a:rPr lang="tr-TR" b="1" dirty="0" smtClean="0"/>
              <a:t>İnsan sahip olduklarının toplamı değil, fakat henüz gerçekleştiremediklerinin toplamıdır.</a:t>
            </a:r>
            <a:r>
              <a:rPr lang="tr-TR" dirty="0" smtClean="0"/>
              <a:t/>
            </a:r>
            <a:br>
              <a:rPr lang="tr-TR" dirty="0" smtClean="0"/>
            </a:br>
            <a:r>
              <a:rPr lang="tr-TR" b="1" dirty="0" smtClean="0"/>
              <a:t>Jean Paul Sartre</a:t>
            </a:r>
          </a:p>
          <a:p>
            <a:endParaRPr lang="tr-TR" b="1" dirty="0" smtClean="0"/>
          </a:p>
          <a:p>
            <a:r>
              <a:rPr lang="tr-TR" b="1" dirty="0" smtClean="0"/>
              <a:t>“Bir hayata başladığımızda her birimize bir blok mermer verilir. Onu ya el değmemiş durumda arkamızdan sürükleriz ya parçalar, çakıl gibi dökeriz ya da görkemli bir heykel yaparız.”</a:t>
            </a:r>
            <a:r>
              <a:rPr lang="tr-TR" dirty="0" smtClean="0"/>
              <a:t/>
            </a:r>
            <a:br>
              <a:rPr lang="tr-TR" dirty="0" smtClean="0"/>
            </a:br>
            <a:r>
              <a:rPr lang="tr-TR" b="1" dirty="0" err="1" smtClean="0"/>
              <a:t>Rechard</a:t>
            </a:r>
            <a:r>
              <a:rPr lang="tr-TR" b="1" dirty="0" smtClean="0"/>
              <a:t> Bach</a:t>
            </a:r>
            <a:endParaRPr lang="tr-TR" dirty="0"/>
          </a:p>
        </p:txBody>
      </p:sp>
      <p:pic>
        <p:nvPicPr>
          <p:cNvPr id="1028" name="Picture 4" descr="C:\Users\Yahya\Desktop\1920068_781001968649420_4042438190504445512_n.png"/>
          <p:cNvPicPr>
            <a:picLocks noChangeAspect="1" noChangeArrowheads="1"/>
          </p:cNvPicPr>
          <p:nvPr/>
        </p:nvPicPr>
        <p:blipFill>
          <a:blip r:embed="rId2" cstate="print"/>
          <a:srcRect/>
          <a:stretch>
            <a:fillRect/>
          </a:stretch>
        </p:blipFill>
        <p:spPr bwMode="auto">
          <a:xfrm>
            <a:off x="6804248" y="1556792"/>
            <a:ext cx="1983206" cy="2284653"/>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telve-kahve-makinasi-istanbul"/>
          <p:cNvPicPr>
            <a:picLocks noChangeAspect="1" noChangeArrowheads="1"/>
          </p:cNvPicPr>
          <p:nvPr/>
        </p:nvPicPr>
        <p:blipFill>
          <a:blip r:embed="rId2" cstate="print"/>
          <a:srcRect/>
          <a:stretch>
            <a:fillRect/>
          </a:stretch>
        </p:blipFill>
        <p:spPr bwMode="auto">
          <a:xfrm>
            <a:off x="6444209" y="2996952"/>
            <a:ext cx="2176108" cy="1989584"/>
          </a:xfrm>
          <a:prstGeom prst="rect">
            <a:avLst/>
          </a:prstGeom>
          <a:noFill/>
          <a:ln w="9525">
            <a:noFill/>
            <a:miter lim="800000"/>
            <a:headEnd/>
            <a:tailEnd/>
          </a:ln>
        </p:spPr>
      </p:pic>
      <p:sp>
        <p:nvSpPr>
          <p:cNvPr id="4099" name="Rectangle 3"/>
          <p:cNvSpPr>
            <a:spLocks noGrp="1" noChangeArrowheads="1"/>
          </p:cNvSpPr>
          <p:nvPr>
            <p:ph type="title"/>
          </p:nvPr>
        </p:nvSpPr>
        <p:spPr>
          <a:xfrm>
            <a:off x="611560" y="620688"/>
            <a:ext cx="8183880" cy="1051560"/>
          </a:xfrm>
        </p:spPr>
        <p:txBody>
          <a:bodyPr>
            <a:normAutofit/>
          </a:bodyPr>
          <a:lstStyle/>
          <a:p>
            <a:pPr eaLnBrk="1" hangingPunct="1"/>
            <a:r>
              <a:rPr lang="tr-TR" altLang="tr-TR" sz="5400" i="1" dirty="0" smtClean="0"/>
              <a:t>Başarı Hikayeleri </a:t>
            </a:r>
          </a:p>
        </p:txBody>
      </p:sp>
      <p:sp>
        <p:nvSpPr>
          <p:cNvPr id="4100" name="AutoShape 5"/>
          <p:cNvSpPr>
            <a:spLocks noChangeArrowheads="1"/>
          </p:cNvSpPr>
          <p:nvPr/>
        </p:nvSpPr>
        <p:spPr bwMode="auto">
          <a:xfrm>
            <a:off x="539552" y="1916832"/>
            <a:ext cx="5976664" cy="3960440"/>
          </a:xfrm>
          <a:prstGeom prst="roundRect">
            <a:avLst>
              <a:gd name="adj" fmla="val 21667"/>
            </a:avLst>
          </a:prstGeom>
          <a:noFill/>
          <a:ln w="9525">
            <a:noFill/>
            <a:round/>
            <a:headEnd/>
            <a:tailEnd/>
          </a:ln>
          <a:effectLst/>
        </p:spPr>
        <p:txBody>
          <a:bodyPr/>
          <a:lstStyle/>
          <a:p>
            <a:pPr algn="just"/>
            <a:r>
              <a:rPr lang="tr-TR" altLang="tr-TR" sz="2200" b="1" dirty="0" err="1"/>
              <a:t>Arçelik’in</a:t>
            </a:r>
            <a:r>
              <a:rPr lang="tr-TR" altLang="tr-TR" sz="2200" b="1" dirty="0"/>
              <a:t>, geleneksel Türk Kahvesi Makinesi Telve, dünyanın en prestijli ödüllerinden biri olan </a:t>
            </a:r>
            <a:r>
              <a:rPr lang="tr-TR" altLang="tr-TR" sz="2200" b="1" dirty="0" err="1"/>
              <a:t>iF</a:t>
            </a:r>
            <a:r>
              <a:rPr lang="tr-TR" altLang="tr-TR" sz="2200" b="1" dirty="0"/>
              <a:t> Tasarım Ödülü’nü aldı. Telve,  2005 yılı ürün tasarımı kategorisinde, endüstriyel tasarım alanında ödüle layık görüldü. Ürün, kullanış kolaylığı ve getirdiği yenilikler sayesinde büyük başarı sağladı.</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851920" y="764704"/>
            <a:ext cx="4475361" cy="1143000"/>
          </a:xfrm>
        </p:spPr>
        <p:txBody>
          <a:bodyPr>
            <a:normAutofit/>
          </a:bodyPr>
          <a:lstStyle/>
          <a:p>
            <a:pPr eaLnBrk="1" hangingPunct="1"/>
            <a:r>
              <a:rPr lang="tr-TR" altLang="tr-TR" sz="4800" i="1" dirty="0" smtClean="0"/>
              <a:t>Başarı Hikayeleri </a:t>
            </a:r>
          </a:p>
        </p:txBody>
      </p:sp>
      <p:sp>
        <p:nvSpPr>
          <p:cNvPr id="5125" name="Rectangle 6"/>
          <p:cNvSpPr>
            <a:spLocks noGrp="1" noChangeArrowheads="1"/>
          </p:cNvSpPr>
          <p:nvPr>
            <p:ph sz="quarter" idx="1"/>
          </p:nvPr>
        </p:nvSpPr>
        <p:spPr>
          <a:xfrm>
            <a:off x="468313" y="2276475"/>
            <a:ext cx="7920111" cy="3951288"/>
          </a:xfrm>
        </p:spPr>
        <p:txBody>
          <a:bodyPr>
            <a:normAutofit/>
          </a:bodyPr>
          <a:lstStyle/>
          <a:p>
            <a:r>
              <a:rPr lang="tr-TR" altLang="tr-TR" sz="2600" b="1" dirty="0" smtClean="0"/>
              <a:t>1986’da Tuzla’da kurulan Yonca-</a:t>
            </a:r>
            <a:r>
              <a:rPr lang="tr-TR" altLang="tr-TR" sz="2600" b="1" dirty="0" err="1" smtClean="0"/>
              <a:t>Onuk</a:t>
            </a:r>
            <a:r>
              <a:rPr lang="tr-TR" altLang="tr-TR" sz="2600" b="1" dirty="0" smtClean="0"/>
              <a:t>, teknolojik yenilik çalışmalarıyla geliştirdiği ileri </a:t>
            </a:r>
            <a:r>
              <a:rPr lang="tr-TR" altLang="tr-TR" sz="2600" b="1" dirty="0" err="1" smtClean="0"/>
              <a:t>kompozit</a:t>
            </a:r>
            <a:r>
              <a:rPr lang="tr-TR" altLang="tr-TR" sz="2600" b="1" dirty="0" smtClean="0"/>
              <a:t> malzemelerden üretilen hızlı tekneleriyle alanında dünyanın en iyileri arasına girdi. Böylelikle, bir firmanın sektöründe ulaşabileceği en üst  konuma, standart  belirleyiciliğe yükseldi.</a:t>
            </a:r>
          </a:p>
          <a:p>
            <a:pPr eaLnBrk="1" hangingPunct="1"/>
            <a:endParaRPr lang="tr-TR" altLang="tr-TR" dirty="0" smtClean="0"/>
          </a:p>
        </p:txBody>
      </p:sp>
      <p:sp>
        <p:nvSpPr>
          <p:cNvPr id="5123" name="AutoShape 4"/>
          <p:cNvSpPr>
            <a:spLocks noChangeArrowheads="1"/>
          </p:cNvSpPr>
          <p:nvPr/>
        </p:nvSpPr>
        <p:spPr bwMode="auto">
          <a:xfrm>
            <a:off x="755650" y="2276475"/>
            <a:ext cx="8280400" cy="3960813"/>
          </a:xfrm>
          <a:prstGeom prst="roundRect">
            <a:avLst>
              <a:gd name="adj" fmla="val 21667"/>
            </a:avLst>
          </a:prstGeom>
          <a:noFill/>
          <a:ln w="9525">
            <a:noFill/>
            <a:round/>
            <a:headEnd/>
            <a:tailEnd/>
          </a:ln>
          <a:effectLst/>
        </p:spPr>
        <p:txBody>
          <a:bodyPr/>
          <a:lstStyle/>
          <a:p>
            <a:pPr algn="just"/>
            <a:endParaRPr lang="tr-TR" altLang="tr-TR" sz="2800" b="1" dirty="0">
              <a:solidFill>
                <a:schemeClr val="hlink"/>
              </a:solidFill>
            </a:endParaRPr>
          </a:p>
        </p:txBody>
      </p:sp>
      <p:pic>
        <p:nvPicPr>
          <p:cNvPr id="5124" name="Picture 5" descr="yonca onuk"/>
          <p:cNvPicPr>
            <a:picLocks noChangeAspect="1" noChangeArrowheads="1"/>
          </p:cNvPicPr>
          <p:nvPr/>
        </p:nvPicPr>
        <p:blipFill>
          <a:blip r:embed="rId2" cstate="print"/>
          <a:srcRect/>
          <a:stretch>
            <a:fillRect/>
          </a:stretch>
        </p:blipFill>
        <p:spPr bwMode="auto">
          <a:xfrm>
            <a:off x="539552" y="548680"/>
            <a:ext cx="2977608" cy="1656184"/>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195513" y="260350"/>
            <a:ext cx="6491287" cy="1157288"/>
          </a:xfrm>
        </p:spPr>
        <p:txBody>
          <a:bodyPr>
            <a:normAutofit/>
          </a:bodyPr>
          <a:lstStyle/>
          <a:p>
            <a:pPr eaLnBrk="1" hangingPunct="1"/>
            <a:r>
              <a:rPr lang="tr-TR" altLang="tr-TR" sz="5400" i="1" dirty="0" smtClean="0"/>
              <a:t>Başarı Hikayeleri</a:t>
            </a:r>
          </a:p>
        </p:txBody>
      </p:sp>
      <p:sp>
        <p:nvSpPr>
          <p:cNvPr id="6147" name="AutoShape 4"/>
          <p:cNvSpPr>
            <a:spLocks noChangeArrowheads="1"/>
          </p:cNvSpPr>
          <p:nvPr/>
        </p:nvSpPr>
        <p:spPr bwMode="auto">
          <a:xfrm>
            <a:off x="755650" y="1484313"/>
            <a:ext cx="8280400" cy="4752975"/>
          </a:xfrm>
          <a:prstGeom prst="roundRect">
            <a:avLst>
              <a:gd name="adj" fmla="val 21667"/>
            </a:avLst>
          </a:prstGeom>
          <a:noFill/>
          <a:ln w="9525">
            <a:noFill/>
            <a:round/>
            <a:headEnd/>
            <a:tailEnd/>
          </a:ln>
          <a:effectLst/>
        </p:spPr>
        <p:txBody>
          <a:bodyPr/>
          <a:lstStyle/>
          <a:p>
            <a:pPr algn="just"/>
            <a:endParaRPr lang="tr-TR" altLang="tr-TR" sz="2800" b="1" dirty="0">
              <a:solidFill>
                <a:schemeClr val="hlink"/>
              </a:solidFill>
            </a:endParaRPr>
          </a:p>
        </p:txBody>
      </p:sp>
      <p:pic>
        <p:nvPicPr>
          <p:cNvPr id="6148" name="Picture 5" descr="Yemeksepeti-Logo"/>
          <p:cNvPicPr>
            <a:picLocks noChangeAspect="1" noChangeArrowheads="1"/>
          </p:cNvPicPr>
          <p:nvPr/>
        </p:nvPicPr>
        <p:blipFill>
          <a:blip r:embed="rId2" cstate="print"/>
          <a:srcRect/>
          <a:stretch>
            <a:fillRect/>
          </a:stretch>
        </p:blipFill>
        <p:spPr bwMode="auto">
          <a:xfrm>
            <a:off x="395288" y="260350"/>
            <a:ext cx="1536700" cy="1270000"/>
          </a:xfrm>
          <a:prstGeom prst="rect">
            <a:avLst/>
          </a:prstGeom>
          <a:noFill/>
          <a:ln w="9525">
            <a:noFill/>
            <a:miter lim="800000"/>
            <a:headEnd/>
            <a:tailEnd/>
          </a:ln>
        </p:spPr>
      </p:pic>
      <p:sp>
        <p:nvSpPr>
          <p:cNvPr id="6" name="5 Dikdörtgen"/>
          <p:cNvSpPr/>
          <p:nvPr/>
        </p:nvSpPr>
        <p:spPr>
          <a:xfrm>
            <a:off x="1187624" y="1844824"/>
            <a:ext cx="6840760" cy="3816429"/>
          </a:xfrm>
          <a:prstGeom prst="rect">
            <a:avLst/>
          </a:prstGeom>
        </p:spPr>
        <p:txBody>
          <a:bodyPr wrap="square">
            <a:spAutoFit/>
          </a:bodyPr>
          <a:lstStyle/>
          <a:p>
            <a:r>
              <a:rPr lang="tr-TR" sz="2200" b="1" dirty="0" smtClean="0"/>
              <a:t>Türkiye’nin ilk çevrimiçi (online) yemek sipariş sitesi olan “</a:t>
            </a:r>
            <a:r>
              <a:rPr lang="tr-TR" sz="2200" b="1" dirty="0" err="1" smtClean="0"/>
              <a:t>yemeksepeti</a:t>
            </a:r>
            <a:r>
              <a:rPr lang="tr-TR" sz="2200" b="1" dirty="0" smtClean="0"/>
              <a:t>.</a:t>
            </a:r>
            <a:r>
              <a:rPr lang="tr-TR" sz="2200" b="1" dirty="0" err="1" smtClean="0"/>
              <a:t>com”dan</a:t>
            </a:r>
            <a:r>
              <a:rPr lang="tr-TR" sz="2200" b="1" dirty="0" smtClean="0"/>
              <a:t> binlerce  insan faydalanmakta. Sitede siparişler tamamen etkileşimli bir ortamda gerçekleşiyor. Bilişim teknolojilerinin son imkânları ile desteklenerek hata  payı sıfıra yaklaştırılan </a:t>
            </a:r>
            <a:r>
              <a:rPr lang="tr-TR" sz="2200" b="1" dirty="0" err="1" smtClean="0"/>
              <a:t>yemeksepeti</a:t>
            </a:r>
            <a:r>
              <a:rPr lang="tr-TR" sz="2200" b="1" dirty="0" smtClean="0"/>
              <a:t>.</a:t>
            </a:r>
            <a:r>
              <a:rPr lang="tr-TR" sz="2200" b="1" dirty="0" err="1" smtClean="0"/>
              <a:t>com’da</a:t>
            </a:r>
            <a:r>
              <a:rPr lang="tr-TR" sz="2200" b="1" dirty="0" smtClean="0"/>
              <a:t> verilen bir siparişin en kısa zamanda ve en doğru şekilde kullanıcıya ulaştırılması sağlanıyor.</a:t>
            </a:r>
            <a:endParaRPr lang="tr-TR" sz="2200" b="1" dirty="0"/>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is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72</TotalTime>
  <Words>475</Words>
  <Application>Microsoft Office PowerPoint</Application>
  <PresentationFormat>Ekran Gösterisi (4:3)</PresentationFormat>
  <Paragraphs>36</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Cumba</vt:lpstr>
      <vt:lpstr>Başarı  Hikayeleri </vt:lpstr>
      <vt:lpstr>Başka bir arayışı olmayanın, başka bir buluşu da  olmayacaktır.</vt:lpstr>
      <vt:lpstr>Slayt 3</vt:lpstr>
      <vt:lpstr>Başarılı İnsan!</vt:lpstr>
      <vt:lpstr>Nedir Başarı Öyküsü?</vt:lpstr>
      <vt:lpstr>Slayt 6</vt:lpstr>
      <vt:lpstr>Başarı Hikayeleri </vt:lpstr>
      <vt:lpstr>Başarı Hikayeleri </vt:lpstr>
      <vt:lpstr>Başarı Hikayeleri</vt:lpstr>
      <vt:lpstr>Başarı Hikayeleri </vt:lpstr>
      <vt:lpstr>Başarı Hikayeleri</vt:lpstr>
      <vt:lpstr>Başarı Hikayeleri </vt:lpstr>
      <vt:lpstr>Başarı Hikayeleri </vt:lpstr>
      <vt:lpstr>SONUÇ</vt:lpstr>
      <vt:lpstr>Teşekkürler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Başarı Hikayeleri </dc:title>
  <dc:creator>Windows User</dc:creator>
  <cp:keywords>www.gelisenbeyin.net</cp:keywords>
  <dc:description>www.gelisenbeyin.net</dc:description>
  <cp:lastModifiedBy>ACER</cp:lastModifiedBy>
  <cp:revision>28</cp:revision>
  <dcterms:created xsi:type="dcterms:W3CDTF">2017-02-21T08:50:05Z</dcterms:created>
  <dcterms:modified xsi:type="dcterms:W3CDTF">2023-03-12T15:47:01Z</dcterms:modified>
</cp:coreProperties>
</file>