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6" r:id="rId2"/>
    <p:sldId id="257" r:id="rId3"/>
    <p:sldId id="258" r:id="rId4"/>
    <p:sldId id="259" r:id="rId5"/>
    <p:sldId id="260" r:id="rId6"/>
    <p:sldId id="262" r:id="rId7"/>
    <p:sldId id="263" r:id="rId8"/>
    <p:sldId id="265" r:id="rId9"/>
    <p:sldId id="266" r:id="rId10"/>
    <p:sldId id="268" r:id="rId11"/>
    <p:sldId id="269" r:id="rId12"/>
    <p:sldId id="270" r:id="rId1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F2EEB7-A7CE-43F3-945B-B1F4DFCB1664}" type="datetimeFigureOut">
              <a:rPr lang="tr-TR" smtClean="0"/>
              <a:pPr/>
              <a:t>3.04.2016</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tr-TR" smtClean="0"/>
              <a:t>www.gelisenbeyin.net</a:t>
            </a: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82E5C9-8BD3-4276-B377-3D4F4AEB7072}" type="slidenum">
              <a:rPr lang="tr-TR" smtClean="0"/>
              <a:pPr/>
              <a:t>‹#›</a:t>
            </a:fld>
            <a:endParaRPr lang="tr-T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D0B4F4-F13A-4F2B-B9B2-80B325432D18}" type="datetimeFigureOut">
              <a:rPr lang="tr-TR" smtClean="0"/>
              <a:pPr/>
              <a:t>3.04.2016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tr-TR" smtClean="0"/>
              <a:t>www.gelisenbeyin.net</a:t>
            </a: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0E123D-28B9-4D37-AE70-770F29897C59}" type="slidenum">
              <a:rPr lang="tr-TR" smtClean="0"/>
              <a:pPr/>
              <a:t>‹#›</a:t>
            </a:fld>
            <a:endParaRPr lang="tr-T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80E123D-28B9-4D37-AE70-770F29897C59}" type="slidenum">
              <a:rPr lang="tr-TR" smtClean="0"/>
              <a:pPr/>
              <a:t>4</a:t>
            </a:fld>
            <a:endParaRPr lang="tr-TR"/>
          </a:p>
        </p:txBody>
      </p:sp>
      <p:sp>
        <p:nvSpPr>
          <p:cNvPr id="5" name="4 Altbilgi Yer Tutucusu"/>
          <p:cNvSpPr>
            <a:spLocks noGrp="1"/>
          </p:cNvSpPr>
          <p:nvPr>
            <p:ph type="ftr" sz="quarter" idx="11"/>
          </p:nvPr>
        </p:nvSpPr>
        <p:spPr/>
        <p:txBody>
          <a:bodyPr/>
          <a:lstStyle/>
          <a:p>
            <a:r>
              <a:rPr lang="tr-TR" smtClean="0"/>
              <a:t>www.gelisenbeyin.net</a:t>
            </a:r>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28 Başlık"/>
          <p:cNvSpPr>
            <a:spLocks noGrp="1"/>
          </p:cNvSpPr>
          <p:nvPr>
            <p:ph type="ctrTitle"/>
          </p:nvPr>
        </p:nvSpPr>
        <p:spPr>
          <a:xfrm>
            <a:off x="381000" y="4853411"/>
            <a:ext cx="8458200" cy="1222375"/>
          </a:xfrm>
        </p:spPr>
        <p:txBody>
          <a:bodyPr anchor="t"/>
          <a:lstStyle/>
          <a:p>
            <a:r>
              <a:rPr lang="tr-TR" smtClean="0"/>
              <a:t>Asıl başlık stili için tıklatın</a:t>
            </a:r>
            <a:endParaRPr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5" name="15 Veri Yer Tutucusu"/>
          <p:cNvSpPr>
            <a:spLocks noGrp="1"/>
          </p:cNvSpPr>
          <p:nvPr>
            <p:ph type="dt" sz="half" idx="10"/>
          </p:nvPr>
        </p:nvSpPr>
        <p:spPr/>
        <p:txBody>
          <a:bodyPr/>
          <a:lstStyle>
            <a:lvl1pPr>
              <a:defRPr/>
            </a:lvl1pPr>
          </a:lstStyle>
          <a:p>
            <a:pPr>
              <a:defRPr/>
            </a:pPr>
            <a:fld id="{7D7517AF-5972-4C27-97B3-D0C87AE3AEBD}" type="datetime1">
              <a:rPr lang="tr-TR" smtClean="0"/>
              <a:pPr>
                <a:defRPr/>
              </a:pPr>
              <a:t>3.04.2016</a:t>
            </a:fld>
            <a:endParaRPr lang="tr-TR"/>
          </a:p>
        </p:txBody>
      </p:sp>
      <p:sp>
        <p:nvSpPr>
          <p:cNvPr id="6" name="1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7" name="14 Slayt Numarası Yer Tutucusu"/>
          <p:cNvSpPr>
            <a:spLocks noGrp="1"/>
          </p:cNvSpPr>
          <p:nvPr>
            <p:ph type="sldNum" sz="quarter" idx="12"/>
          </p:nvPr>
        </p:nvSpPr>
        <p:spPr>
          <a:xfrm>
            <a:off x="8229600" y="6473825"/>
            <a:ext cx="758825" cy="247650"/>
          </a:xfrm>
        </p:spPr>
        <p:txBody>
          <a:bodyPr/>
          <a:lstStyle>
            <a:lvl1pPr>
              <a:defRPr/>
            </a:lvl1pPr>
          </a:lstStyle>
          <a:p>
            <a:pPr>
              <a:defRPr/>
            </a:pPr>
            <a:fld id="{4BE6C188-145C-435C-96BD-D07C5DE1A1A1}"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0 Veri Yer Tutucusu"/>
          <p:cNvSpPr>
            <a:spLocks noGrp="1"/>
          </p:cNvSpPr>
          <p:nvPr>
            <p:ph type="dt" sz="half" idx="10"/>
          </p:nvPr>
        </p:nvSpPr>
        <p:spPr/>
        <p:txBody>
          <a:bodyPr/>
          <a:lstStyle>
            <a:lvl1pPr>
              <a:defRPr/>
            </a:lvl1pPr>
          </a:lstStyle>
          <a:p>
            <a:pPr>
              <a:defRPr/>
            </a:pPr>
            <a:fld id="{90E0BCC6-73C0-4AD3-A1DB-E512BBBF5CA8}" type="datetime1">
              <a:rPr lang="tr-TR" smtClean="0"/>
              <a:pPr>
                <a:defRPr/>
              </a:pPr>
              <a:t>3.04.2016</a:t>
            </a:fld>
            <a:endParaRPr lang="tr-TR"/>
          </a:p>
        </p:txBody>
      </p:sp>
      <p:sp>
        <p:nvSpPr>
          <p:cNvPr id="5" name="27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6" name="4 Slayt Numarası Yer Tutucusu"/>
          <p:cNvSpPr>
            <a:spLocks noGrp="1"/>
          </p:cNvSpPr>
          <p:nvPr>
            <p:ph type="sldNum" sz="quarter" idx="12"/>
          </p:nvPr>
        </p:nvSpPr>
        <p:spPr/>
        <p:txBody>
          <a:bodyPr/>
          <a:lstStyle>
            <a:lvl1pPr>
              <a:defRPr/>
            </a:lvl1pPr>
          </a:lstStyle>
          <a:p>
            <a:pPr>
              <a:defRPr/>
            </a:pPr>
            <a:fld id="{BFA83DFB-4C33-4ED8-8D51-2B3C403EF8F0}"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pPr>
              <a:defRPr/>
            </a:pPr>
            <a:fld id="{27590732-6B00-4797-8752-22F71E7C2396}" type="datetime1">
              <a:rPr lang="tr-TR" smtClean="0"/>
              <a:pPr>
                <a:defRPr/>
              </a:pPr>
              <a:t>3.04.2016</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6" name="5 Slayt Numarası Yer Tutucusu"/>
          <p:cNvSpPr>
            <a:spLocks noGrp="1"/>
          </p:cNvSpPr>
          <p:nvPr>
            <p:ph type="sldNum" sz="quarter" idx="12"/>
          </p:nvPr>
        </p:nvSpPr>
        <p:spPr/>
        <p:txBody>
          <a:bodyPr/>
          <a:lstStyle>
            <a:lvl1pPr>
              <a:defRPr/>
            </a:lvl1pPr>
          </a:lstStyle>
          <a:p>
            <a:pPr>
              <a:defRPr/>
            </a:pPr>
            <a:fld id="{64094698-0DB3-4123-ACD8-A1CF76CAB60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lang="tr-TR" smtClean="0"/>
              <a:t>Asıl başlık stili için tıklatın</a:t>
            </a:r>
            <a:endParaRPr lang="en-US"/>
          </a:p>
        </p:txBody>
      </p:sp>
      <p:sp>
        <p:nvSpPr>
          <p:cNvPr id="27" name="26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4 Veri Yer Tutucusu"/>
          <p:cNvSpPr>
            <a:spLocks noGrp="1"/>
          </p:cNvSpPr>
          <p:nvPr>
            <p:ph type="dt" sz="half" idx="10"/>
          </p:nvPr>
        </p:nvSpPr>
        <p:spPr/>
        <p:txBody>
          <a:bodyPr/>
          <a:lstStyle>
            <a:lvl1pPr>
              <a:defRPr/>
            </a:lvl1pPr>
          </a:lstStyle>
          <a:p>
            <a:pPr>
              <a:defRPr/>
            </a:pPr>
            <a:fld id="{CA06DCB8-B0D0-4158-AB2C-5CFF69A81F06}" type="datetime1">
              <a:rPr lang="tr-TR" smtClean="0"/>
              <a:pPr>
                <a:defRPr/>
              </a:pPr>
              <a:t>3.04.2016</a:t>
            </a:fld>
            <a:endParaRPr lang="tr-TR"/>
          </a:p>
        </p:txBody>
      </p:sp>
      <p:sp>
        <p:nvSpPr>
          <p:cNvPr id="5" name="18 Altbilgi Yer Tutucusu"/>
          <p:cNvSpPr>
            <a:spLocks noGrp="1"/>
          </p:cNvSpPr>
          <p:nvPr>
            <p:ph type="ftr" sz="quarter" idx="11"/>
          </p:nvPr>
        </p:nvSpPr>
        <p:spPr>
          <a:xfrm>
            <a:off x="3581400" y="76200"/>
            <a:ext cx="2895600" cy="288925"/>
          </a:xfrm>
        </p:spPr>
        <p:txBody>
          <a:bodyPr/>
          <a:lstStyle>
            <a:lvl1pPr>
              <a:defRPr/>
            </a:lvl1pPr>
          </a:lstStyle>
          <a:p>
            <a:pPr>
              <a:defRPr/>
            </a:pPr>
            <a:r>
              <a:rPr lang="tr-TR" smtClean="0"/>
              <a:t>www.gelisenbeyin.net</a:t>
            </a:r>
            <a:endParaRPr lang="tr-TR"/>
          </a:p>
        </p:txBody>
      </p:sp>
      <p:sp>
        <p:nvSpPr>
          <p:cNvPr id="6" name="15 Slayt Numarası Yer Tutucusu"/>
          <p:cNvSpPr>
            <a:spLocks noGrp="1"/>
          </p:cNvSpPr>
          <p:nvPr>
            <p:ph type="sldNum" sz="quarter" idx="12"/>
          </p:nvPr>
        </p:nvSpPr>
        <p:spPr>
          <a:xfrm>
            <a:off x="8229600" y="6473825"/>
            <a:ext cx="758825" cy="247650"/>
          </a:xfrm>
        </p:spPr>
        <p:txBody>
          <a:bodyPr/>
          <a:lstStyle>
            <a:lvl1pPr>
              <a:defRPr/>
            </a:lvl1pPr>
          </a:lstStyle>
          <a:p>
            <a:pPr>
              <a:defRPr/>
            </a:pPr>
            <a:fld id="{003B6D0B-CFF8-4D3F-9790-5FBC20CE56D7}"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lang="tr-TR" smtClean="0"/>
              <a:t>Asıl başlık stili için tıklatın</a:t>
            </a:r>
            <a:endParaRPr lang="en-US"/>
          </a:p>
        </p:txBody>
      </p:sp>
      <p:sp>
        <p:nvSpPr>
          <p:cNvPr id="5" name="18 Veri Yer Tutucusu"/>
          <p:cNvSpPr>
            <a:spLocks noGrp="1"/>
          </p:cNvSpPr>
          <p:nvPr>
            <p:ph type="dt" sz="half" idx="10"/>
          </p:nvPr>
        </p:nvSpPr>
        <p:spPr/>
        <p:txBody>
          <a:bodyPr/>
          <a:lstStyle>
            <a:lvl1pPr>
              <a:defRPr/>
            </a:lvl1pPr>
          </a:lstStyle>
          <a:p>
            <a:pPr>
              <a:defRPr/>
            </a:pPr>
            <a:fld id="{EBCDAA5D-C79E-4851-92E4-4F45781D177C}" type="datetime1">
              <a:rPr lang="tr-TR" smtClean="0"/>
              <a:pPr>
                <a:defRPr/>
              </a:pPr>
              <a:t>3.04.2016</a:t>
            </a:fld>
            <a:endParaRPr lang="tr-TR"/>
          </a:p>
        </p:txBody>
      </p:sp>
      <p:sp>
        <p:nvSpPr>
          <p:cNvPr id="7" name="10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9" name="15 Slayt Numarası Yer Tutucusu"/>
          <p:cNvSpPr>
            <a:spLocks noGrp="1"/>
          </p:cNvSpPr>
          <p:nvPr>
            <p:ph type="sldNum" sz="quarter" idx="12"/>
          </p:nvPr>
        </p:nvSpPr>
        <p:spPr/>
        <p:txBody>
          <a:bodyPr/>
          <a:lstStyle>
            <a:lvl1pPr>
              <a:defRPr/>
            </a:lvl1pPr>
          </a:lstStyle>
          <a:p>
            <a:pPr>
              <a:defRPr/>
            </a:pPr>
            <a:fld id="{9C48FFAB-CFEA-4A67-8DB9-F877A6A009FD}"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lang="tr-TR" smtClean="0"/>
              <a:t>Asıl başlık stili için tıklatın</a:t>
            </a:r>
            <a:endParaRPr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10 Veri Yer Tutucusu"/>
          <p:cNvSpPr>
            <a:spLocks noGrp="1"/>
          </p:cNvSpPr>
          <p:nvPr>
            <p:ph type="dt" sz="half" idx="10"/>
          </p:nvPr>
        </p:nvSpPr>
        <p:spPr/>
        <p:txBody>
          <a:bodyPr/>
          <a:lstStyle>
            <a:lvl1pPr>
              <a:defRPr/>
            </a:lvl1pPr>
          </a:lstStyle>
          <a:p>
            <a:pPr>
              <a:defRPr/>
            </a:pPr>
            <a:fld id="{F9A1F8BB-3D9D-46F8-B575-32572A1CB35A}" type="datetime1">
              <a:rPr lang="tr-TR" smtClean="0"/>
              <a:pPr>
                <a:defRPr/>
              </a:pPr>
              <a:t>3.04.2016</a:t>
            </a:fld>
            <a:endParaRPr lang="tr-TR"/>
          </a:p>
        </p:txBody>
      </p:sp>
      <p:sp>
        <p:nvSpPr>
          <p:cNvPr id="6" name="27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7" name="4 Slayt Numarası Yer Tutucusu"/>
          <p:cNvSpPr>
            <a:spLocks noGrp="1"/>
          </p:cNvSpPr>
          <p:nvPr>
            <p:ph type="sldNum" sz="quarter" idx="12"/>
          </p:nvPr>
        </p:nvSpPr>
        <p:spPr/>
        <p:txBody>
          <a:bodyPr/>
          <a:lstStyle>
            <a:lvl1pPr>
              <a:defRPr/>
            </a:lvl1pPr>
          </a:lstStyle>
          <a:p>
            <a:pPr>
              <a:defRPr/>
            </a:pPr>
            <a:fld id="{B9D577BD-4B0B-4C74-B581-5489704B5C49}"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7"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28 Başlık"/>
          <p:cNvSpPr>
            <a:spLocks noGrp="1"/>
          </p:cNvSpPr>
          <p:nvPr>
            <p:ph type="title"/>
          </p:nvPr>
        </p:nvSpPr>
        <p:spPr>
          <a:xfrm>
            <a:off x="304800" y="5410200"/>
            <a:ext cx="8610600" cy="882650"/>
          </a:xfrm>
        </p:spPr>
        <p:txBody>
          <a:bodyPr/>
          <a:lstStyle>
            <a:lvl1pPr>
              <a:defRPr/>
            </a:lvl1pPr>
          </a:lstStyle>
          <a:p>
            <a:r>
              <a:rPr lang="tr-TR" smtClean="0"/>
              <a:t>Asıl başlık stili için tıklatın</a:t>
            </a:r>
            <a:endParaRPr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9 Veri Yer Tutucusu"/>
          <p:cNvSpPr>
            <a:spLocks noGrp="1"/>
          </p:cNvSpPr>
          <p:nvPr>
            <p:ph type="dt" sz="half" idx="10"/>
          </p:nvPr>
        </p:nvSpPr>
        <p:spPr/>
        <p:txBody>
          <a:bodyPr/>
          <a:lstStyle>
            <a:lvl1pPr>
              <a:defRPr/>
            </a:lvl1pPr>
          </a:lstStyle>
          <a:p>
            <a:pPr>
              <a:defRPr/>
            </a:pPr>
            <a:fld id="{D0252C8F-9B20-4E57-82D0-71609F7CBFE3}" type="datetime1">
              <a:rPr lang="tr-TR" smtClean="0"/>
              <a:pPr>
                <a:defRPr/>
              </a:pPr>
              <a:t>3.04.2016</a:t>
            </a:fld>
            <a:endParaRPr lang="tr-TR"/>
          </a:p>
        </p:txBody>
      </p:sp>
      <p:sp>
        <p:nvSpPr>
          <p:cNvPr id="9" name="5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10" name="6 Slayt Numarası Yer Tutucusu"/>
          <p:cNvSpPr>
            <a:spLocks noGrp="1"/>
          </p:cNvSpPr>
          <p:nvPr>
            <p:ph type="sldNum" sz="quarter" idx="12"/>
          </p:nvPr>
        </p:nvSpPr>
        <p:spPr>
          <a:xfrm>
            <a:off x="8229600" y="6477000"/>
            <a:ext cx="762000" cy="247650"/>
          </a:xfrm>
        </p:spPr>
        <p:txBody>
          <a:bodyPr/>
          <a:lstStyle>
            <a:lvl1pPr>
              <a:defRPr/>
            </a:lvl1pPr>
          </a:lstStyle>
          <a:p>
            <a:pPr>
              <a:defRPr/>
            </a:pPr>
            <a:fld id="{2995D5A6-D524-4B2E-94E4-728817A96C80}"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lang="tr-TR" smtClean="0"/>
              <a:t>Asıl başlık stili için tıklatın</a:t>
            </a:r>
            <a:endParaRPr lang="en-US"/>
          </a:p>
        </p:txBody>
      </p:sp>
      <p:sp>
        <p:nvSpPr>
          <p:cNvPr id="3" name="10 Veri Yer Tutucusu"/>
          <p:cNvSpPr>
            <a:spLocks noGrp="1"/>
          </p:cNvSpPr>
          <p:nvPr>
            <p:ph type="dt" sz="half" idx="10"/>
          </p:nvPr>
        </p:nvSpPr>
        <p:spPr/>
        <p:txBody>
          <a:bodyPr/>
          <a:lstStyle>
            <a:lvl1pPr>
              <a:defRPr/>
            </a:lvl1pPr>
          </a:lstStyle>
          <a:p>
            <a:pPr>
              <a:defRPr/>
            </a:pPr>
            <a:fld id="{54232A66-84CC-44B1-87C3-13E3319D2932}" type="datetime1">
              <a:rPr lang="tr-TR" smtClean="0"/>
              <a:pPr>
                <a:defRPr/>
              </a:pPr>
              <a:t>3.04.2016</a:t>
            </a:fld>
            <a:endParaRPr lang="tr-TR"/>
          </a:p>
        </p:txBody>
      </p:sp>
      <p:sp>
        <p:nvSpPr>
          <p:cNvPr id="4" name="27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5" name="4 Slayt Numarası Yer Tutucusu"/>
          <p:cNvSpPr>
            <a:spLocks noGrp="1"/>
          </p:cNvSpPr>
          <p:nvPr>
            <p:ph type="sldNum" sz="quarter" idx="12"/>
          </p:nvPr>
        </p:nvSpPr>
        <p:spPr/>
        <p:txBody>
          <a:bodyPr/>
          <a:lstStyle>
            <a:lvl1pPr>
              <a:defRPr/>
            </a:lvl1pPr>
          </a:lstStyle>
          <a:p>
            <a:pPr>
              <a:defRPr/>
            </a:pPr>
            <a:fld id="{8EAE3B30-5F31-4046-A48A-ACF610CDA1A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2 Veri Yer Tutucusu"/>
          <p:cNvSpPr>
            <a:spLocks noGrp="1"/>
          </p:cNvSpPr>
          <p:nvPr>
            <p:ph type="dt" sz="half" idx="10"/>
          </p:nvPr>
        </p:nvSpPr>
        <p:spPr/>
        <p:txBody>
          <a:bodyPr/>
          <a:lstStyle>
            <a:lvl1pPr>
              <a:defRPr/>
            </a:lvl1pPr>
          </a:lstStyle>
          <a:p>
            <a:pPr>
              <a:defRPr/>
            </a:pPr>
            <a:fld id="{A66FC5C1-A414-43DF-91B4-DF511FEDC0B8}" type="datetime1">
              <a:rPr lang="tr-TR" smtClean="0"/>
              <a:pPr>
                <a:defRPr/>
              </a:pPr>
              <a:t>3.04.2016</a:t>
            </a:fld>
            <a:endParaRPr lang="tr-TR"/>
          </a:p>
        </p:txBody>
      </p:sp>
      <p:sp>
        <p:nvSpPr>
          <p:cNvPr id="3" name="23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4" name="6 Slayt Numarası Yer Tutucusu"/>
          <p:cNvSpPr>
            <a:spLocks noGrp="1"/>
          </p:cNvSpPr>
          <p:nvPr>
            <p:ph type="sldNum" sz="quarter" idx="12"/>
          </p:nvPr>
        </p:nvSpPr>
        <p:spPr/>
        <p:txBody>
          <a:bodyPr/>
          <a:lstStyle>
            <a:lvl1pPr>
              <a:defRPr/>
            </a:lvl1pPr>
          </a:lstStyle>
          <a:p>
            <a:pPr>
              <a:defRPr/>
            </a:pPr>
            <a:fld id="{CBDFF13B-4675-4910-B7E1-0A5FDDCB133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Başlık"/>
          <p:cNvSpPr>
            <a:spLocks noGrp="1"/>
          </p:cNvSpPr>
          <p:nvPr>
            <p:ph type="title"/>
          </p:nvPr>
        </p:nvSpPr>
        <p:spPr>
          <a:xfrm>
            <a:off x="457200" y="5486400"/>
            <a:ext cx="8458200" cy="520700"/>
          </a:xfrm>
        </p:spPr>
        <p:txBody>
          <a:bodyPr/>
          <a:lstStyle>
            <a:lvl1pPr algn="l">
              <a:buNone/>
              <a:defRPr sz="2000" b="1"/>
            </a:lvl1pPr>
          </a:lstStyle>
          <a:p>
            <a:r>
              <a:rPr lang="tr-TR" smtClean="0"/>
              <a:t>Asıl başlık stili için tıklatın</a:t>
            </a:r>
            <a:endParaRPr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24 Veri Yer Tutucusu"/>
          <p:cNvSpPr>
            <a:spLocks noGrp="1"/>
          </p:cNvSpPr>
          <p:nvPr>
            <p:ph type="dt" sz="half" idx="10"/>
          </p:nvPr>
        </p:nvSpPr>
        <p:spPr/>
        <p:txBody>
          <a:bodyPr/>
          <a:lstStyle>
            <a:lvl1pPr>
              <a:defRPr/>
            </a:lvl1pPr>
          </a:lstStyle>
          <a:p>
            <a:pPr>
              <a:defRPr/>
            </a:pPr>
            <a:fld id="{DCE02228-6B2E-42D0-9A01-B21BCBEFD4D6}" type="datetime1">
              <a:rPr lang="tr-TR" smtClean="0"/>
              <a:pPr>
                <a:defRPr/>
              </a:pPr>
              <a:t>3.04.2016</a:t>
            </a:fld>
            <a:endParaRPr lang="tr-TR"/>
          </a:p>
        </p:txBody>
      </p:sp>
      <p:sp>
        <p:nvSpPr>
          <p:cNvPr id="7" name="28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8" name="6 Slayt Numarası Yer Tutucusu"/>
          <p:cNvSpPr>
            <a:spLocks noGrp="1"/>
          </p:cNvSpPr>
          <p:nvPr>
            <p:ph type="sldNum" sz="quarter" idx="12"/>
          </p:nvPr>
        </p:nvSpPr>
        <p:spPr/>
        <p:txBody>
          <a:bodyPr/>
          <a:lstStyle>
            <a:lvl1pPr>
              <a:defRPr/>
            </a:lvl1pPr>
          </a:lstStyle>
          <a:p>
            <a:pPr>
              <a:defRPr/>
            </a:pPr>
            <a:fld id="{4C6A17BD-C233-484D-81C6-9859AB2239F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17" name="16 Başlık"/>
          <p:cNvSpPr>
            <a:spLocks noGrp="1"/>
          </p:cNvSpPr>
          <p:nvPr>
            <p:ph type="title"/>
          </p:nvPr>
        </p:nvSpPr>
        <p:spPr>
          <a:xfrm>
            <a:off x="381000" y="4993760"/>
            <a:ext cx="5867400" cy="522288"/>
          </a:xfrm>
        </p:spPr>
        <p:txBody>
          <a:bodyPr/>
          <a:lstStyle>
            <a:lvl1pPr algn="l">
              <a:buNone/>
              <a:defRPr sz="2000" b="1"/>
            </a:lvl1pPr>
          </a:lstStyle>
          <a:p>
            <a:r>
              <a:rPr lang="tr-TR" smtClean="0"/>
              <a:t>Asıl başlık stili için tıklatın</a:t>
            </a:r>
            <a:endParaRPr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5" name="6 Veri Yer Tutucusu"/>
          <p:cNvSpPr>
            <a:spLocks noGrp="1"/>
          </p:cNvSpPr>
          <p:nvPr>
            <p:ph type="dt" sz="half" idx="10"/>
          </p:nvPr>
        </p:nvSpPr>
        <p:spPr/>
        <p:txBody>
          <a:bodyPr/>
          <a:lstStyle>
            <a:lvl1pPr>
              <a:defRPr/>
            </a:lvl1pPr>
          </a:lstStyle>
          <a:p>
            <a:pPr>
              <a:defRPr/>
            </a:pPr>
            <a:fld id="{78153865-D473-4B8E-8F6C-C0BEBDE488B9}" type="datetime1">
              <a:rPr lang="tr-TR" smtClean="0"/>
              <a:pPr>
                <a:defRPr/>
              </a:pPr>
              <a:t>3.04.2016</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smtClean="0"/>
              <a:t>www.gelisenbeyin.net</a:t>
            </a:r>
            <a:endParaRPr lang="tr-TR"/>
          </a:p>
        </p:txBody>
      </p:sp>
      <p:sp>
        <p:nvSpPr>
          <p:cNvPr id="7" name="30 Slayt Numarası Yer Tutucusu"/>
          <p:cNvSpPr>
            <a:spLocks noGrp="1"/>
          </p:cNvSpPr>
          <p:nvPr>
            <p:ph type="sldNum" sz="quarter" idx="12"/>
          </p:nvPr>
        </p:nvSpPr>
        <p:spPr/>
        <p:txBody>
          <a:bodyPr/>
          <a:lstStyle>
            <a:lvl1pPr>
              <a:defRPr/>
            </a:lvl1pPr>
          </a:lstStyle>
          <a:p>
            <a:pPr>
              <a:defRPr/>
            </a:pPr>
            <a:fld id="{8D4238A8-28C1-4ACD-A664-3F67182E4DEC}"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7 Metin Yer Tutucusu"/>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CC67349D-E31F-465A-BBD0-A5A9FF4B0FA1}" type="datetime1">
              <a:rPr lang="tr-TR" smtClean="0"/>
              <a:pPr>
                <a:defRPr/>
              </a:pPr>
              <a:t>3.04.2016</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r>
              <a:rPr lang="tr-TR" smtClean="0"/>
              <a:t>www.gelisenbeyin.net</a:t>
            </a:r>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148545EE-2980-47A2-844C-EE8D719C3437}" type="slidenum">
              <a:rPr lang="tr-TR"/>
              <a:pPr>
                <a:defRPr/>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lang="tr-TR" smtClean="0"/>
              <a:t>Asıl başlık stili için tıklatın</a:t>
            </a:r>
            <a:endParaRPr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1" r:id="rId4"/>
    <p:sldLayoutId id="2147483735" r:id="rId5"/>
    <p:sldLayoutId id="2147483730" r:id="rId6"/>
    <p:sldLayoutId id="2147483736" r:id="rId7"/>
    <p:sldLayoutId id="2147483737" r:id="rId8"/>
    <p:sldLayoutId id="2147483738" r:id="rId9"/>
    <p:sldLayoutId id="2147483729" r:id="rId10"/>
    <p:sldLayoutId id="2147483739" r:id="rId11"/>
  </p:sldLayoutIdLst>
  <p:hf sldNum="0" hdr="0" dt="0"/>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elisenbeyin.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tpe.gov.tr/sdz/index.js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pe.gov.tr/sdz/index.j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gelisenbeyin.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1520" y="3789040"/>
            <a:ext cx="8458200" cy="1584176"/>
          </a:xfrm>
        </p:spPr>
        <p:txBody>
          <a:bodyPr>
            <a:noAutofit/>
          </a:bodyPr>
          <a:lstStyle/>
          <a:p>
            <a:pPr algn="ctr" fontAlgn="auto">
              <a:spcAft>
                <a:spcPts val="0"/>
              </a:spcAft>
              <a:defRPr/>
            </a:pPr>
            <a:r>
              <a:rPr lang="tr-TR" sz="2800" b="1" i="1" dirty="0" smtClean="0">
                <a:latin typeface="+mn-lt"/>
              </a:rPr>
              <a:t>ŞİMDİ DÜŞÜNME ZAMANI </a:t>
            </a:r>
            <a:r>
              <a:rPr lang="tr-TR" sz="2800" b="1" i="1" dirty="0" smtClean="0">
                <a:latin typeface="+mn-lt"/>
              </a:rPr>
              <a:t>2016</a:t>
            </a:r>
            <a:r>
              <a:rPr lang="tr-TR" sz="2800" b="1" i="1" dirty="0" smtClean="0">
                <a:latin typeface="+mn-lt"/>
              </a:rPr>
              <a:t/>
            </a:r>
            <a:br>
              <a:rPr lang="tr-TR" sz="2800" b="1" i="1" dirty="0" smtClean="0">
                <a:latin typeface="+mn-lt"/>
              </a:rPr>
            </a:br>
            <a:r>
              <a:rPr lang="tr-TR" sz="2800" b="1" i="1" dirty="0" smtClean="0">
                <a:latin typeface="+mn-lt"/>
              </a:rPr>
              <a:t>  TEKNOLOJİ VE TASARIM DERSİ ÖĞRENCİ</a:t>
            </a:r>
            <a:br>
              <a:rPr lang="tr-TR" sz="2800" b="1" i="1" dirty="0" smtClean="0">
                <a:latin typeface="+mn-lt"/>
              </a:rPr>
            </a:br>
            <a:r>
              <a:rPr lang="tr-TR" sz="2800" b="1" i="1" dirty="0" smtClean="0">
                <a:latin typeface="+mn-lt"/>
              </a:rPr>
              <a:t> ETKİNLİKLERİ ULUSAL SERGİSİ</a:t>
            </a:r>
            <a:endParaRPr lang="tr-TR" sz="2800" b="1" i="1" dirty="0">
              <a:latin typeface="+mn-lt"/>
            </a:endParaRPr>
          </a:p>
        </p:txBody>
      </p:sp>
      <p:sp>
        <p:nvSpPr>
          <p:cNvPr id="5" name="4 Altbilgi Yer Tutucusu"/>
          <p:cNvSpPr>
            <a:spLocks noGrp="1"/>
          </p:cNvSpPr>
          <p:nvPr>
            <p:ph type="ftr" sz="quarter" idx="11"/>
          </p:nvPr>
        </p:nvSpPr>
        <p:spPr>
          <a:xfrm>
            <a:off x="2571736" y="5857892"/>
            <a:ext cx="4572032" cy="288925"/>
          </a:xfrm>
        </p:spPr>
        <p:txBody>
          <a:bodyPr/>
          <a:lstStyle/>
          <a:p>
            <a:pPr algn="ctr">
              <a:defRPr/>
            </a:pPr>
            <a:r>
              <a:rPr lang="tr-TR" dirty="0" smtClean="0">
                <a:solidFill>
                  <a:srgbClr val="FF0000"/>
                </a:solidFill>
                <a:hlinkClick r:id="rId2"/>
              </a:rPr>
              <a:t>www.</a:t>
            </a:r>
            <a:r>
              <a:rPr lang="tr-TR" dirty="0" err="1" smtClean="0">
                <a:solidFill>
                  <a:srgbClr val="FF0000"/>
                </a:solidFill>
                <a:hlinkClick r:id="rId2"/>
              </a:rPr>
              <a:t>gelisenbeyin</a:t>
            </a:r>
            <a:r>
              <a:rPr lang="tr-TR" dirty="0" smtClean="0">
                <a:solidFill>
                  <a:srgbClr val="FF0000"/>
                </a:solidFill>
                <a:hlinkClick r:id="rId2"/>
              </a:rPr>
              <a:t>.net</a:t>
            </a:r>
            <a:r>
              <a:rPr lang="tr-TR" dirty="0" smtClean="0">
                <a:solidFill>
                  <a:srgbClr val="FF0000"/>
                </a:solidFill>
              </a:rPr>
              <a:t> / gelişimin adresi…</a:t>
            </a:r>
            <a:endParaRPr lang="tr-TR" dirty="0">
              <a:solidFill>
                <a:srgbClr val="FF0000"/>
              </a:solidFill>
            </a:endParaRPr>
          </a:p>
        </p:txBody>
      </p:sp>
      <p:pic>
        <p:nvPicPr>
          <p:cNvPr id="14338" name="Picture 2" descr="E:\1 Sitelerim\1 gelisenbeyin\img\simdi_dusunme_zamani.jpg"/>
          <p:cNvPicPr>
            <a:picLocks noChangeAspect="1" noChangeArrowheads="1"/>
          </p:cNvPicPr>
          <p:nvPr/>
        </p:nvPicPr>
        <p:blipFill>
          <a:blip r:embed="rId3"/>
          <a:srcRect/>
          <a:stretch>
            <a:fillRect/>
          </a:stretch>
        </p:blipFill>
        <p:spPr bwMode="auto">
          <a:xfrm>
            <a:off x="2285984" y="428604"/>
            <a:ext cx="4500594" cy="320066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auto">
              <a:spcAft>
                <a:spcPts val="0"/>
              </a:spcAft>
              <a:defRPr/>
            </a:pPr>
            <a:r>
              <a:rPr lang="tr-TR" sz="2700" b="1" dirty="0" smtClean="0"/>
              <a:t>Yapım kuşağı etkinlikleri için gönderilen çalışmanın değerlendirmeye alınabilmesi için şu özelliklere sahip olması gerekir.</a:t>
            </a:r>
            <a:r>
              <a:rPr lang="tr-TR" sz="4400" dirty="0" smtClean="0"/>
              <a:t/>
            </a:r>
            <a:br>
              <a:rPr lang="tr-TR" sz="4400" dirty="0" smtClean="0"/>
            </a:br>
            <a:endParaRPr lang="tr-TR" dirty="0"/>
          </a:p>
        </p:txBody>
      </p:sp>
      <p:sp>
        <p:nvSpPr>
          <p:cNvPr id="3" name="2 İçerik Yer Tutucusu"/>
          <p:cNvSpPr>
            <a:spLocks noGrp="1"/>
          </p:cNvSpPr>
          <p:nvPr>
            <p:ph idx="1"/>
          </p:nvPr>
        </p:nvSpPr>
        <p:spPr>
          <a:xfrm>
            <a:off x="250825" y="1268413"/>
            <a:ext cx="8686800" cy="5589587"/>
          </a:xfrm>
        </p:spPr>
        <p:txBody>
          <a:bodyPr>
            <a:normAutofit fontScale="55000" lnSpcReduction="20000"/>
          </a:bodyPr>
          <a:lstStyle/>
          <a:p>
            <a:pPr lvl="1" fontAlgn="auto">
              <a:spcAft>
                <a:spcPts val="0"/>
              </a:spcAft>
              <a:buFont typeface="Wingdings 2"/>
              <a:buChar char=""/>
              <a:defRPr/>
            </a:pPr>
            <a:r>
              <a:rPr lang="tr-TR" b="1" dirty="0" smtClean="0"/>
              <a:t>7</a:t>
            </a:r>
            <a:r>
              <a:rPr lang="tr-TR" b="1" dirty="0" smtClean="0"/>
              <a:t>. sınıf etkinlikleri için;</a:t>
            </a:r>
            <a:endParaRPr lang="tr-TR" sz="3600" dirty="0" smtClean="0"/>
          </a:p>
          <a:p>
            <a:pPr fontAlgn="auto">
              <a:spcAft>
                <a:spcPts val="0"/>
              </a:spcAft>
              <a:buFont typeface="Wingdings 2"/>
              <a:buChar char=""/>
              <a:defRPr/>
            </a:pPr>
            <a:r>
              <a:rPr lang="tr-TR" dirty="0" smtClean="0"/>
              <a:t>Sorun ve ihtiyaçtan çözüme ve değerlendirmeye kadar geçen sürecin kısa bir özeti olmalıdır. Çalışmanın çıkışındaki sorun ve ihtiyaç, çözüm, çözümün hayata geçirilmesinde yaşanan deneyim, değerlendirmeler ve öneriler kısaca anlatılmalıdır.</a:t>
            </a:r>
            <a:endParaRPr lang="tr-TR" sz="4000" dirty="0" smtClean="0"/>
          </a:p>
          <a:p>
            <a:pPr fontAlgn="auto">
              <a:spcAft>
                <a:spcPts val="0"/>
              </a:spcAft>
              <a:buFont typeface="Wingdings 2"/>
              <a:buChar char=""/>
              <a:defRPr/>
            </a:pPr>
            <a:r>
              <a:rPr lang="tr-TR" dirty="0" smtClean="0"/>
              <a:t>Ürünün ortaya çıkış aşamalarını anlatan fotoğraflar; ürünün çizimi/planlaması, yapılma aşaması ve ürünün son halini/ürünün çalışma halini ifade eden en az 3 fotoğraf olmalı. Fotoğraflar ürünün elde ediliş sürecini net bir şekilde ifade etmelidir. Çalışmada ürünün kendisi, model veya maketi elde edilmiş olabilir.</a:t>
            </a:r>
            <a:endParaRPr lang="tr-TR" sz="4000" dirty="0" smtClean="0"/>
          </a:p>
          <a:p>
            <a:pPr fontAlgn="auto">
              <a:spcAft>
                <a:spcPts val="0"/>
              </a:spcAft>
              <a:buFont typeface="Wingdings 2"/>
              <a:buChar char=""/>
              <a:defRPr/>
            </a:pPr>
            <a:r>
              <a:rPr lang="tr-TR" dirty="0" smtClean="0"/>
              <a:t>Ürünün tanıtan; çalışma şekli, sağladığı kolaylık vb. bilgilerin kısa bir açıklamasına yer verilmelidir.</a:t>
            </a:r>
            <a:endParaRPr lang="tr-TR" sz="4000" dirty="0" smtClean="0"/>
          </a:p>
          <a:p>
            <a:pPr fontAlgn="auto">
              <a:spcAft>
                <a:spcPts val="0"/>
              </a:spcAft>
              <a:buFont typeface="Wingdings 2"/>
              <a:buNone/>
              <a:defRPr/>
            </a:pPr>
            <a:endParaRPr lang="tr-TR" sz="4000" dirty="0" smtClean="0"/>
          </a:p>
          <a:p>
            <a:pPr lvl="1" fontAlgn="auto">
              <a:spcAft>
                <a:spcPts val="0"/>
              </a:spcAft>
              <a:buFont typeface="Wingdings 2"/>
              <a:buChar char=""/>
              <a:defRPr/>
            </a:pPr>
            <a:r>
              <a:rPr lang="tr-TR" b="1" dirty="0" smtClean="0"/>
              <a:t>8. Sınıf etkinlikleri için; </a:t>
            </a:r>
            <a:endParaRPr lang="tr-TR" sz="3600" dirty="0" smtClean="0"/>
          </a:p>
          <a:p>
            <a:pPr fontAlgn="auto">
              <a:spcAft>
                <a:spcPts val="0"/>
              </a:spcAft>
              <a:buFont typeface="Wingdings 2"/>
              <a:buChar char=""/>
              <a:defRPr/>
            </a:pPr>
            <a:r>
              <a:rPr lang="tr-TR" dirty="0" smtClean="0"/>
              <a:t>Bir ürünün pazarlanabilir hale getirme sürecinin kısa bir özeti olmalıdır. Çalışmanın çıkışındaki sorun ve ihtiyaç, gerekçe, çözüm için öneri, çözümün hayata geçirilmesinde yaşanan deneyim, değerlendirmeler ve öneriler kısaca anlatılmalıdır.</a:t>
            </a:r>
            <a:endParaRPr lang="tr-TR" sz="4000" dirty="0" smtClean="0"/>
          </a:p>
          <a:p>
            <a:pPr fontAlgn="auto">
              <a:spcAft>
                <a:spcPts val="0"/>
              </a:spcAft>
              <a:buFont typeface="Wingdings 2"/>
              <a:buChar char=""/>
              <a:defRPr/>
            </a:pPr>
            <a:r>
              <a:rPr lang="tr-TR" dirty="0" smtClean="0"/>
              <a:t>Ürünün ortaya çıkış aşamalarını anlatan fotoğraflar; hazırlanan marka, logo, slogan,  yapılan ambalajın resmi ayrı ayrı yer almalı. Ayrıca ortaya çıkan son çalışmanın resmine (gerçekleştirilen çalışmada ürünün pazarlanış şeklini ifade eden son fotoğraflar) yer verilmiş olmalıdır. </a:t>
            </a:r>
            <a:endParaRPr lang="tr-TR" sz="4000" dirty="0" smtClean="0"/>
          </a:p>
          <a:p>
            <a:pPr fontAlgn="auto">
              <a:spcAft>
                <a:spcPts val="0"/>
              </a:spcAft>
              <a:buFont typeface="Wingdings 2"/>
              <a:buChar char=""/>
              <a:defRPr/>
            </a:pPr>
            <a:r>
              <a:rPr lang="tr-TR" dirty="0" smtClean="0"/>
              <a:t>Ürün tanıtımı için seçilen reklamının kısa açıklaması, senaryo, varsa çekim fotoğraflarına yer verilmelidir. </a:t>
            </a:r>
            <a:endParaRPr lang="tr-TR" sz="4000" dirty="0" smtClean="0"/>
          </a:p>
          <a:p>
            <a:pPr fontAlgn="auto">
              <a:spcAft>
                <a:spcPts val="0"/>
              </a:spcAft>
              <a:buFont typeface="Wingdings 2"/>
              <a:buNone/>
              <a:defRPr/>
            </a:pPr>
            <a:endParaRPr lang="tr-TR" dirty="0"/>
          </a:p>
        </p:txBody>
      </p:sp>
      <p:sp>
        <p:nvSpPr>
          <p:cNvPr id="5" name="4 Altbilgi Yer Tutucusu"/>
          <p:cNvSpPr>
            <a:spLocks noGrp="1"/>
          </p:cNvSpPr>
          <p:nvPr>
            <p:ph type="ftr" sz="quarter" idx="11"/>
          </p:nvPr>
        </p:nvSpPr>
        <p:spPr/>
        <p:txBody>
          <a:bodyPr/>
          <a:lstStyle/>
          <a:p>
            <a:pPr>
              <a:defRPr/>
            </a:pPr>
            <a:r>
              <a:rPr lang="tr-TR" smtClean="0"/>
              <a:t>www.gelisenbeyin.net</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auto">
              <a:spcAft>
                <a:spcPts val="0"/>
              </a:spcAft>
              <a:defRPr/>
            </a:pPr>
            <a:r>
              <a:rPr lang="tr-TR" dirty="0" smtClean="0"/>
              <a:t>ETKİNLİKLERİN BİLDİRİLMESİ</a:t>
            </a:r>
            <a:br>
              <a:rPr lang="tr-TR" dirty="0" smtClean="0"/>
            </a:br>
            <a:endParaRPr lang="tr-TR" dirty="0"/>
          </a:p>
        </p:txBody>
      </p:sp>
      <p:sp>
        <p:nvSpPr>
          <p:cNvPr id="3" name="2 İçerik Yer Tutucusu"/>
          <p:cNvSpPr>
            <a:spLocks noGrp="1"/>
          </p:cNvSpPr>
          <p:nvPr>
            <p:ph idx="1"/>
          </p:nvPr>
        </p:nvSpPr>
        <p:spPr/>
        <p:txBody>
          <a:bodyPr>
            <a:normAutofit/>
          </a:bodyPr>
          <a:lstStyle/>
          <a:p>
            <a:pPr>
              <a:lnSpc>
                <a:spcPct val="90000"/>
              </a:lnSpc>
            </a:pPr>
            <a:r>
              <a:rPr lang="tr-TR" sz="3000" dirty="0" smtClean="0"/>
              <a:t>Komisyonlar illerine ayrılan kontenjan sayısınca, seçtiği her etkinlik için </a:t>
            </a:r>
            <a:r>
              <a:rPr lang="tr-TR" sz="3000" dirty="0" smtClean="0"/>
              <a:t>Ek-2 </a:t>
            </a:r>
            <a:r>
              <a:rPr lang="tr-TR" sz="3000" dirty="0" smtClean="0"/>
              <a:t>“Teknoloji ve Tasarım Dersi Öğrenci Etkinliği Bildirim Formu”nu  dolduracaktır.</a:t>
            </a:r>
          </a:p>
          <a:p>
            <a:pPr>
              <a:lnSpc>
                <a:spcPct val="90000"/>
              </a:lnSpc>
            </a:pPr>
            <a:r>
              <a:rPr lang="tr-TR" sz="3000" dirty="0" smtClean="0"/>
              <a:t>Komisyonlar kendilerine verilecek olan şifreler ile  seçtikleri etkinlikleri </a:t>
            </a:r>
            <a:r>
              <a:rPr lang="tr-TR" sz="3000" dirty="0" smtClean="0"/>
              <a:t> </a:t>
            </a:r>
            <a:r>
              <a:rPr lang="tr-TR" sz="3000" dirty="0" smtClean="0">
                <a:latin typeface="Arial" charset="0"/>
              </a:rPr>
              <a:t>Nisan </a:t>
            </a:r>
            <a:r>
              <a:rPr lang="tr-TR" sz="3000" dirty="0" smtClean="0"/>
              <a:t>2016 </a:t>
            </a:r>
            <a:r>
              <a:rPr lang="tr-TR" sz="3000" dirty="0" smtClean="0"/>
              <a:t>tarihleri arsında  </a:t>
            </a:r>
            <a:r>
              <a:rPr lang="tr-TR" sz="3000" u="sng" dirty="0" smtClean="0">
                <a:hlinkClick r:id="rId2"/>
              </a:rPr>
              <a:t>http://www.</a:t>
            </a:r>
            <a:r>
              <a:rPr lang="tr-TR" sz="3000" u="sng" dirty="0" err="1" smtClean="0">
                <a:hlinkClick r:id="rId2"/>
              </a:rPr>
              <a:t>tpe</a:t>
            </a:r>
            <a:r>
              <a:rPr lang="tr-TR" sz="3000" u="sng" dirty="0" smtClean="0">
                <a:hlinkClick r:id="rId2"/>
              </a:rPr>
              <a:t>.gov.tr/</a:t>
            </a:r>
            <a:r>
              <a:rPr lang="tr-TR" sz="3000" u="sng" dirty="0" err="1" smtClean="0">
                <a:hlinkClick r:id="rId2"/>
              </a:rPr>
              <a:t>sdz</a:t>
            </a:r>
            <a:r>
              <a:rPr lang="tr-TR" sz="3000" u="sng" dirty="0" smtClean="0">
                <a:hlinkClick r:id="rId2"/>
              </a:rPr>
              <a:t>/</a:t>
            </a:r>
            <a:r>
              <a:rPr lang="tr-TR" sz="3000" u="sng" dirty="0" err="1" smtClean="0">
                <a:hlinkClick r:id="rId2"/>
              </a:rPr>
              <a:t>index</a:t>
            </a:r>
            <a:r>
              <a:rPr lang="tr-TR" sz="3000" u="sng" dirty="0" smtClean="0">
                <a:hlinkClick r:id="rId2"/>
              </a:rPr>
              <a:t>.</a:t>
            </a:r>
            <a:r>
              <a:rPr lang="tr-TR" sz="3000" u="sng" dirty="0" err="1" smtClean="0">
                <a:hlinkClick r:id="rId2"/>
              </a:rPr>
              <a:t>jsp</a:t>
            </a:r>
            <a:r>
              <a:rPr lang="tr-TR" sz="3000" dirty="0" smtClean="0"/>
              <a:t> adresine yükle</a:t>
            </a:r>
            <a:r>
              <a:rPr lang="tr-TR" sz="3000" dirty="0" smtClean="0">
                <a:latin typeface="Arial" charset="0"/>
              </a:rPr>
              <a:t>y</a:t>
            </a:r>
            <a:r>
              <a:rPr lang="tr-TR" sz="3000" dirty="0" smtClean="0"/>
              <a:t>ecek, aynı zamanda İlköğretim Genel Müdürlüğüne CD olarak posta yoluyla gönderecektir.</a:t>
            </a:r>
          </a:p>
          <a:p>
            <a:pPr>
              <a:lnSpc>
                <a:spcPct val="90000"/>
              </a:lnSpc>
            </a:pPr>
            <a:endParaRPr lang="tr-TR" sz="3000" dirty="0" smtClean="0"/>
          </a:p>
        </p:txBody>
      </p:sp>
      <p:sp>
        <p:nvSpPr>
          <p:cNvPr id="5" name="4 Altbilgi Yer Tutucusu"/>
          <p:cNvSpPr>
            <a:spLocks noGrp="1"/>
          </p:cNvSpPr>
          <p:nvPr>
            <p:ph type="ftr" sz="quarter" idx="11"/>
          </p:nvPr>
        </p:nvSpPr>
        <p:spPr/>
        <p:txBody>
          <a:bodyPr/>
          <a:lstStyle/>
          <a:p>
            <a:pPr>
              <a:defRPr/>
            </a:pPr>
            <a:r>
              <a:rPr lang="tr-TR" smtClean="0"/>
              <a:t>www.gelisenbeyin.net</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dirty="0" smtClean="0"/>
              <a:t>SERGİNİNİ GERÇEKLEŞTİRİLMESİ</a:t>
            </a:r>
            <a:endParaRPr lang="tr-TR" dirty="0"/>
          </a:p>
        </p:txBody>
      </p:sp>
      <p:sp>
        <p:nvSpPr>
          <p:cNvPr id="3" name="2 İçerik Yer Tutucusu"/>
          <p:cNvSpPr>
            <a:spLocks noGrp="1"/>
          </p:cNvSpPr>
          <p:nvPr>
            <p:ph idx="1"/>
          </p:nvPr>
        </p:nvSpPr>
        <p:spPr/>
        <p:txBody>
          <a:bodyPr>
            <a:normAutofit fontScale="92500" lnSpcReduction="10000"/>
          </a:bodyPr>
          <a:lstStyle/>
          <a:p>
            <a:pPr algn="just" fontAlgn="auto">
              <a:spcAft>
                <a:spcPts val="0"/>
              </a:spcAft>
              <a:buFont typeface="Wingdings 2"/>
              <a:buNone/>
              <a:defRPr/>
            </a:pPr>
            <a:r>
              <a:rPr lang="tr-TR" dirty="0" smtClean="0"/>
              <a:t>		Serginin </a:t>
            </a:r>
            <a:r>
              <a:rPr lang="tr-TR" dirty="0" smtClean="0"/>
              <a:t>27-28 </a:t>
            </a:r>
            <a:r>
              <a:rPr lang="tr-TR" dirty="0" smtClean="0"/>
              <a:t>Mayıs </a:t>
            </a:r>
            <a:r>
              <a:rPr lang="tr-TR" dirty="0" smtClean="0"/>
              <a:t>2016 </a:t>
            </a:r>
            <a:r>
              <a:rPr lang="tr-TR" dirty="0" smtClean="0"/>
              <a:t>Tarihleri arasında </a:t>
            </a:r>
            <a:r>
              <a:rPr lang="tr-TR" dirty="0" smtClean="0"/>
              <a:t>Konya’da yapılacaktır. </a:t>
            </a:r>
            <a:endParaRPr lang="tr-TR" dirty="0" smtClean="0"/>
          </a:p>
          <a:p>
            <a:pPr algn="just" fontAlgn="auto">
              <a:spcAft>
                <a:spcPts val="0"/>
              </a:spcAft>
              <a:buFont typeface="Wingdings 2"/>
              <a:buNone/>
              <a:defRPr/>
            </a:pPr>
            <a:r>
              <a:rPr lang="tr-TR" dirty="0" smtClean="0"/>
              <a:t>		Sergiye etkinliği seçilen öğrenciler katılacaktır. Ayrıca öğrencilere refakat etmesi için teknoloji ve tasarım branş öğretmeni görevlendirilecektir. Konaklama ve ulaşım masrafları Türk Patent Enstitüsü tarafından karşılanacak olup gerekli açıklamalara aşağıdaki web sitesinden ulaşılabilmektedir.   </a:t>
            </a:r>
            <a:r>
              <a:rPr lang="tr-TR" u="sng" dirty="0" smtClean="0">
                <a:hlinkClick r:id="rId2"/>
              </a:rPr>
              <a:t>http://www.</a:t>
            </a:r>
            <a:r>
              <a:rPr lang="tr-TR" u="sng" dirty="0" err="1" smtClean="0">
                <a:hlinkClick r:id="rId2"/>
              </a:rPr>
              <a:t>tpe</a:t>
            </a:r>
            <a:r>
              <a:rPr lang="tr-TR" u="sng" dirty="0" smtClean="0">
                <a:hlinkClick r:id="rId2"/>
              </a:rPr>
              <a:t>.gov.tr/</a:t>
            </a:r>
            <a:r>
              <a:rPr lang="tr-TR" u="sng" dirty="0" err="1" smtClean="0">
                <a:hlinkClick r:id="rId2"/>
              </a:rPr>
              <a:t>sdz</a:t>
            </a:r>
            <a:r>
              <a:rPr lang="tr-TR" u="sng" dirty="0" smtClean="0">
                <a:hlinkClick r:id="rId2"/>
              </a:rPr>
              <a:t>/</a:t>
            </a:r>
            <a:r>
              <a:rPr lang="tr-TR" u="sng" dirty="0" err="1" smtClean="0">
                <a:hlinkClick r:id="rId2"/>
              </a:rPr>
              <a:t>index</a:t>
            </a:r>
            <a:r>
              <a:rPr lang="tr-TR" u="sng" dirty="0" smtClean="0">
                <a:hlinkClick r:id="rId2"/>
              </a:rPr>
              <a:t>.</a:t>
            </a:r>
            <a:r>
              <a:rPr lang="tr-TR" u="sng" dirty="0" err="1" smtClean="0">
                <a:hlinkClick r:id="rId2"/>
              </a:rPr>
              <a:t>jsp</a:t>
            </a:r>
            <a:endParaRPr lang="tr-TR" u="sng" dirty="0" smtClean="0"/>
          </a:p>
          <a:p>
            <a:pPr algn="just" fontAlgn="auto">
              <a:spcAft>
                <a:spcPts val="0"/>
              </a:spcAft>
              <a:buFont typeface="Wingdings 2"/>
              <a:buNone/>
              <a:defRPr/>
            </a:pPr>
            <a:endParaRPr lang="tr-TR" u="sng" dirty="0" smtClean="0"/>
          </a:p>
          <a:p>
            <a:pPr algn="just" fontAlgn="auto">
              <a:spcAft>
                <a:spcPts val="0"/>
              </a:spcAft>
              <a:buFont typeface="Wingdings 2"/>
              <a:buNone/>
              <a:defRPr/>
            </a:pPr>
            <a:endParaRPr lang="tr-TR" dirty="0"/>
          </a:p>
        </p:txBody>
      </p:sp>
      <p:sp>
        <p:nvSpPr>
          <p:cNvPr id="5" name="4 Altbilgi Yer Tutucusu"/>
          <p:cNvSpPr>
            <a:spLocks noGrp="1"/>
          </p:cNvSpPr>
          <p:nvPr>
            <p:ph type="ftr" sz="quarter" idx="11"/>
          </p:nvPr>
        </p:nvSpPr>
        <p:spPr/>
        <p:txBody>
          <a:bodyPr/>
          <a:lstStyle/>
          <a:p>
            <a:pPr>
              <a:defRPr/>
            </a:pPr>
            <a:r>
              <a:rPr lang="tr-TR" smtClean="0"/>
              <a:t>www.gelisenbeyin.net</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2 İçerik Yer Tutucusu"/>
          <p:cNvSpPr>
            <a:spLocks noGrp="1"/>
          </p:cNvSpPr>
          <p:nvPr>
            <p:ph idx="1"/>
          </p:nvPr>
        </p:nvSpPr>
        <p:spPr>
          <a:xfrm>
            <a:off x="457200" y="2276475"/>
            <a:ext cx="8686800" cy="2379663"/>
          </a:xfrm>
        </p:spPr>
        <p:txBody>
          <a:bodyPr/>
          <a:lstStyle/>
          <a:p>
            <a:r>
              <a:rPr lang="tr-TR" smtClean="0"/>
              <a:t>KOMİSYONLARIN KURULMASI</a:t>
            </a:r>
          </a:p>
          <a:p>
            <a:r>
              <a:rPr lang="tr-TR" smtClean="0"/>
              <a:t>ETKİNLİKLERİN DEĞERLENDİRİLMESİ</a:t>
            </a:r>
          </a:p>
          <a:p>
            <a:r>
              <a:rPr lang="tr-TR" smtClean="0"/>
              <a:t>ETKİNLİKLERİN BİLDİRİLMESİ</a:t>
            </a:r>
          </a:p>
          <a:p>
            <a:pPr>
              <a:buFont typeface="Wingdings 2" pitchFamily="18" charset="2"/>
              <a:buNone/>
            </a:pPr>
            <a:endParaRPr lang="tr-TR" smtClean="0"/>
          </a:p>
          <a:p>
            <a:endParaRPr lang="tr-TR" smtClean="0"/>
          </a:p>
        </p:txBody>
      </p:sp>
      <p:sp>
        <p:nvSpPr>
          <p:cNvPr id="4" name="3 Altbilgi Yer Tutucusu"/>
          <p:cNvSpPr>
            <a:spLocks noGrp="1"/>
          </p:cNvSpPr>
          <p:nvPr>
            <p:ph type="ftr" sz="quarter" idx="11"/>
          </p:nvPr>
        </p:nvSpPr>
        <p:spPr>
          <a:xfrm>
            <a:off x="2714612" y="428604"/>
            <a:ext cx="3429024" cy="288925"/>
          </a:xfrm>
        </p:spPr>
        <p:txBody>
          <a:bodyPr/>
          <a:lstStyle/>
          <a:p>
            <a:pPr algn="ctr">
              <a:defRPr/>
            </a:pPr>
            <a:r>
              <a:rPr lang="tr-TR" dirty="0" smtClean="0">
                <a:solidFill>
                  <a:srgbClr val="FF0000"/>
                </a:solidFill>
                <a:hlinkClick r:id="rId2"/>
              </a:rPr>
              <a:t>www.</a:t>
            </a:r>
            <a:r>
              <a:rPr lang="tr-TR" dirty="0" err="1" smtClean="0">
                <a:solidFill>
                  <a:srgbClr val="FF0000"/>
                </a:solidFill>
                <a:hlinkClick r:id="rId2"/>
              </a:rPr>
              <a:t>gelisenbeyin</a:t>
            </a:r>
            <a:r>
              <a:rPr lang="tr-TR" dirty="0" smtClean="0">
                <a:solidFill>
                  <a:srgbClr val="FF0000"/>
                </a:solidFill>
                <a:hlinkClick r:id="rId2"/>
              </a:rPr>
              <a:t>.net</a:t>
            </a:r>
            <a:r>
              <a:rPr lang="tr-TR" dirty="0" smtClean="0">
                <a:solidFill>
                  <a:srgbClr val="FF0000"/>
                </a:solidFill>
              </a:rPr>
              <a:t> /gelişime dair ne varsa…</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1052513"/>
            <a:ext cx="8686800" cy="5472112"/>
          </a:xfrm>
        </p:spPr>
        <p:txBody>
          <a:bodyPr>
            <a:normAutofit/>
          </a:bodyPr>
          <a:lstStyle/>
          <a:p>
            <a:pPr>
              <a:buFont typeface="Wingdings 2" pitchFamily="18" charset="2"/>
              <a:buNone/>
            </a:pPr>
            <a:r>
              <a:rPr lang="tr-TR" smtClean="0"/>
              <a:t>    KOMİSYON KURULMASI:</a:t>
            </a:r>
          </a:p>
          <a:p>
            <a:pPr>
              <a:buFont typeface="Wingdings 2" pitchFamily="18" charset="2"/>
              <a:buNone/>
            </a:pPr>
            <a:r>
              <a:rPr lang="tr-TR" smtClean="0"/>
              <a:t>	</a:t>
            </a:r>
            <a:r>
              <a:rPr lang="tr-TR" sz="2400" smtClean="0"/>
              <a:t>Sergi için oluşturulacak komisyonlar en az üç kişi tarafından oluşturulacaktır. Üç kişinin yetmediği durumlarda komisyona iki adet teknoloji ve tasarım öğretmeni daha ilave edilebilecektir.</a:t>
            </a:r>
            <a:endParaRPr lang="tr-TR" sz="2400" smtClean="0">
              <a:latin typeface="Arial" charset="0"/>
            </a:endParaRPr>
          </a:p>
          <a:p>
            <a:pPr>
              <a:buFont typeface="Wingdings 2" pitchFamily="18" charset="2"/>
              <a:buNone/>
            </a:pPr>
            <a:r>
              <a:rPr lang="tr-TR" sz="2400" smtClean="0"/>
              <a:t>  </a:t>
            </a:r>
          </a:p>
          <a:p>
            <a:pPr>
              <a:buFont typeface="Wingdings" pitchFamily="2" charset="2"/>
              <a:buChar char="§"/>
            </a:pPr>
            <a:r>
              <a:rPr lang="tr-TR" sz="2800" b="1" smtClean="0"/>
              <a:t>İl milli eğitim müdür yardımcısı/ şube müdürü, </a:t>
            </a:r>
          </a:p>
          <a:p>
            <a:pPr>
              <a:buFont typeface="Wingdings" pitchFamily="2" charset="2"/>
              <a:buChar char="§"/>
            </a:pPr>
            <a:r>
              <a:rPr lang="tr-TR" sz="2800" b="1" smtClean="0"/>
              <a:t>Eğitim müfettişi, </a:t>
            </a:r>
          </a:p>
          <a:p>
            <a:pPr>
              <a:buFont typeface="Wingdings" pitchFamily="2" charset="2"/>
              <a:buChar char="§"/>
            </a:pPr>
            <a:r>
              <a:rPr lang="tr-TR" sz="2800" b="1" smtClean="0"/>
              <a:t>Formatör teknoloji ve tasarım öğretmeni  </a:t>
            </a:r>
          </a:p>
          <a:p>
            <a:pPr>
              <a:buFont typeface="Wingdings 2" pitchFamily="18" charset="2"/>
              <a:buNone/>
            </a:pPr>
            <a:r>
              <a:rPr lang="tr-TR" sz="2800" b="1" smtClean="0"/>
              <a:t>     (Formatör teknoloji ve tasarım branş öğretmeni yoksa Teknoloji ve Tasarım Dersi İl zümre başkanı)  </a:t>
            </a:r>
          </a:p>
          <a:p>
            <a:pPr>
              <a:buFont typeface="Wingdings 2" pitchFamily="18" charset="2"/>
              <a:buNone/>
            </a:pPr>
            <a:endParaRPr lang="tr-TR" sz="28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686800" cy="5805488"/>
          </a:xfrm>
        </p:spPr>
        <p:txBody>
          <a:bodyPr>
            <a:normAutofit/>
          </a:bodyPr>
          <a:lstStyle/>
          <a:p>
            <a:pPr algn="ctr">
              <a:lnSpc>
                <a:spcPct val="90000"/>
              </a:lnSpc>
              <a:buFont typeface="Wingdings 2" pitchFamily="18" charset="2"/>
              <a:buNone/>
            </a:pPr>
            <a:r>
              <a:rPr lang="tr-TR" sz="2400" dirty="0" smtClean="0"/>
              <a:t>    </a:t>
            </a:r>
            <a:r>
              <a:rPr lang="tr-TR" sz="2400" b="1" dirty="0" smtClean="0"/>
              <a:t>KURULAN KOMİSYONLARIN İLKÖĞRETİM GENEL MÜDÜRLÜĞÜNE BİLDİRİLMESİ </a:t>
            </a:r>
          </a:p>
          <a:p>
            <a:pPr algn="ctr">
              <a:lnSpc>
                <a:spcPct val="90000"/>
              </a:lnSpc>
              <a:buFont typeface="Wingdings 2" pitchFamily="18" charset="2"/>
              <a:buNone/>
            </a:pPr>
            <a:endParaRPr lang="tr-TR" sz="2400" b="1" dirty="0" smtClean="0"/>
          </a:p>
          <a:p>
            <a:pPr>
              <a:lnSpc>
                <a:spcPct val="90000"/>
              </a:lnSpc>
              <a:buFont typeface="Wingdings 2" pitchFamily="18" charset="2"/>
              <a:buNone/>
            </a:pPr>
            <a:r>
              <a:rPr lang="tr-TR" sz="2400" b="1" dirty="0" smtClean="0"/>
              <a:t>          	</a:t>
            </a:r>
            <a:r>
              <a:rPr lang="tr-TR" sz="2400" b="1" dirty="0" smtClean="0"/>
              <a:t>2016 Yılında </a:t>
            </a:r>
            <a:r>
              <a:rPr lang="tr-TR" sz="2400" b="1" dirty="0" smtClean="0"/>
              <a:t>yapılması planlanan “</a:t>
            </a:r>
            <a:r>
              <a:rPr lang="tr-TR" sz="2400" b="1" i="1" dirty="0" smtClean="0"/>
              <a:t>Şimdi Düşünme Zamanı </a:t>
            </a:r>
            <a:r>
              <a:rPr lang="tr-TR" sz="2400" b="1" i="1" dirty="0" smtClean="0"/>
              <a:t>2016 </a:t>
            </a:r>
            <a:r>
              <a:rPr lang="tr-TR" sz="2400" b="1" i="1" dirty="0" smtClean="0"/>
              <a:t>Teknoloji ve Tasarım Dersi Öğrenci Etkinlikleri Ulusal </a:t>
            </a:r>
            <a:endParaRPr lang="tr-TR" sz="2400" b="1" i="1" dirty="0" smtClean="0"/>
          </a:p>
          <a:p>
            <a:pPr>
              <a:lnSpc>
                <a:spcPct val="90000"/>
              </a:lnSpc>
              <a:buFont typeface="Wingdings 2" pitchFamily="18" charset="2"/>
              <a:buNone/>
            </a:pPr>
            <a:endParaRPr lang="tr-TR" sz="2400" b="1" i="1" dirty="0" smtClean="0"/>
          </a:p>
          <a:p>
            <a:pPr>
              <a:lnSpc>
                <a:spcPct val="90000"/>
              </a:lnSpc>
              <a:buFont typeface="Wingdings 2" pitchFamily="18" charset="2"/>
              <a:buNone/>
            </a:pPr>
            <a:r>
              <a:rPr lang="tr-TR" sz="2400" b="1" i="1" dirty="0" smtClean="0"/>
              <a:t>Sergisi</a:t>
            </a:r>
            <a:r>
              <a:rPr lang="tr-TR" sz="2400" b="1" i="1" dirty="0" smtClean="0"/>
              <a:t>” </a:t>
            </a:r>
            <a:r>
              <a:rPr lang="tr-TR" sz="2400" b="1" i="1" dirty="0" smtClean="0"/>
              <a:t>27-28 </a:t>
            </a:r>
            <a:r>
              <a:rPr lang="tr-TR" sz="2400" b="1" i="1" dirty="0" smtClean="0"/>
              <a:t>Mayıs tarihleri arasında </a:t>
            </a:r>
            <a:r>
              <a:rPr lang="tr-TR" sz="2400" b="1" i="1" dirty="0" smtClean="0"/>
              <a:t>Konya’da </a:t>
            </a:r>
            <a:r>
              <a:rPr lang="tr-TR" sz="2400" b="1" i="1" dirty="0" smtClean="0"/>
              <a:t>yapılacaktır. </a:t>
            </a:r>
            <a:r>
              <a:rPr lang="tr-TR" sz="2400" b="1" i="1" dirty="0" smtClean="0">
                <a:latin typeface="Arial" charset="0"/>
              </a:rPr>
              <a:t> </a:t>
            </a:r>
            <a:r>
              <a:rPr lang="tr-TR" sz="2400" b="1" i="1" dirty="0" smtClean="0"/>
              <a:t>Serginin belirtilen sürede yapılabilmesi için komisyonların hızlı bir şekilde kurulması ve işlemlerine başlaması büyük önem arz etmektedir.</a:t>
            </a:r>
          </a:p>
          <a:p>
            <a:pPr>
              <a:lnSpc>
                <a:spcPct val="90000"/>
              </a:lnSpc>
              <a:buFont typeface="Wingdings 2" pitchFamily="18" charset="2"/>
              <a:buNone/>
            </a:pPr>
            <a:r>
              <a:rPr lang="tr-TR" sz="2400" b="1" i="1" dirty="0" smtClean="0"/>
              <a:t>		</a:t>
            </a:r>
            <a:endParaRPr lang="tr-TR" sz="2400" b="1" i="1" dirty="0" smtClean="0">
              <a:solidFill>
                <a:srgbClr val="00B050"/>
              </a:solidFill>
            </a:endParaRPr>
          </a:p>
        </p:txBody>
      </p:sp>
      <p:sp>
        <p:nvSpPr>
          <p:cNvPr id="5" name="4 Altbilgi Yer Tutucusu"/>
          <p:cNvSpPr>
            <a:spLocks noGrp="1"/>
          </p:cNvSpPr>
          <p:nvPr>
            <p:ph type="ftr" sz="quarter" idx="11"/>
          </p:nvPr>
        </p:nvSpPr>
        <p:spPr>
          <a:xfrm>
            <a:off x="2643174" y="5786454"/>
            <a:ext cx="2895600" cy="288925"/>
          </a:xfrm>
        </p:spPr>
        <p:txBody>
          <a:bodyPr/>
          <a:lstStyle/>
          <a:p>
            <a:pPr algn="ctr">
              <a:defRPr/>
            </a:pPr>
            <a:r>
              <a:rPr lang="tr-TR" dirty="0" smtClean="0">
                <a:solidFill>
                  <a:srgbClr val="FF0000"/>
                </a:solidFill>
              </a:rPr>
              <a:t>www.</a:t>
            </a:r>
            <a:r>
              <a:rPr lang="tr-TR" dirty="0" err="1" smtClean="0">
                <a:solidFill>
                  <a:srgbClr val="FF0000"/>
                </a:solidFill>
              </a:rPr>
              <a:t>gelisenbeyin</a:t>
            </a:r>
            <a:r>
              <a:rPr lang="tr-TR" dirty="0" smtClean="0">
                <a:solidFill>
                  <a:srgbClr val="FF0000"/>
                </a:solidFill>
              </a:rPr>
              <a:t>.net</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332656"/>
            <a:ext cx="8686800" cy="838200"/>
          </a:xfrm>
        </p:spPr>
        <p:txBody>
          <a:bodyPr>
            <a:normAutofit fontScale="90000"/>
          </a:bodyPr>
          <a:lstStyle/>
          <a:p>
            <a:pPr fontAlgn="auto">
              <a:spcAft>
                <a:spcPts val="0"/>
              </a:spcAft>
              <a:defRPr/>
            </a:pPr>
            <a:r>
              <a:rPr lang="tr-TR" dirty="0" smtClean="0"/>
              <a:t>ETKİNLİKLERİN DEĞERLENDİRİLMESİ</a:t>
            </a:r>
            <a:br>
              <a:rPr lang="tr-TR" dirty="0" smtClean="0"/>
            </a:br>
            <a:endParaRPr lang="tr-TR" dirty="0"/>
          </a:p>
        </p:txBody>
      </p:sp>
      <p:sp>
        <p:nvSpPr>
          <p:cNvPr id="17410" name="2 İçerik Yer Tutucusu"/>
          <p:cNvSpPr>
            <a:spLocks noGrp="1"/>
          </p:cNvSpPr>
          <p:nvPr>
            <p:ph idx="1"/>
          </p:nvPr>
        </p:nvSpPr>
        <p:spPr>
          <a:xfrm>
            <a:off x="0" y="1554163"/>
            <a:ext cx="9144000" cy="4525962"/>
          </a:xfrm>
        </p:spPr>
        <p:txBody>
          <a:bodyPr/>
          <a:lstStyle/>
          <a:p>
            <a:pPr algn="just">
              <a:buFont typeface="Wingdings 2" pitchFamily="18" charset="2"/>
              <a:buNone/>
            </a:pPr>
            <a:r>
              <a:rPr lang="tr-TR" sz="2400" smtClean="0"/>
              <a:t>		</a:t>
            </a:r>
            <a:r>
              <a:rPr lang="tr-TR" sz="2000" smtClean="0"/>
              <a:t>Komisyonlar öğrenci etkinliklerini değerlendirirken Ek-2 de yer alan “Etkinlik Değerlendirme Kriterleri”ni kullanacaktır. Bu kriterler programda öngörülen süreç doğrultusunda geliştirilmiştir.  </a:t>
            </a:r>
          </a:p>
          <a:p>
            <a:pPr algn="just">
              <a:buFont typeface="Wingdings 2" pitchFamily="18" charset="2"/>
              <a:buNone/>
            </a:pPr>
            <a:r>
              <a:rPr lang="tr-TR" sz="2000" smtClean="0"/>
              <a:t>		Teknoloji ve tasarım dersinde üç adet kuşak vardır (Düzen, kurgu, yapım). Öğrenciler sergiye bu üç kuşak için gerçekleştirmiş oldukları etkinlikleri ile müracaat edebilirler. Etkinlik ürünün kendisi ve günlüğünden oluşmaktadır.</a:t>
            </a:r>
          </a:p>
          <a:p>
            <a:pPr algn="just">
              <a:buFont typeface="Wingdings 2" pitchFamily="18" charset="2"/>
              <a:buNone/>
            </a:pPr>
            <a:r>
              <a:rPr lang="tr-TR" sz="2000" smtClean="0"/>
              <a:t>		Değerlendirme kriterlerinde sınıflar ve etkinlik türü dikkate alınmıştır. Öğrenciler birden fazla etkinlik ile de müracaat edebilirler. Komisyonlar illerine tanınan sayıda etkinlik seçebilecektir. </a:t>
            </a:r>
          </a:p>
          <a:p>
            <a:pPr algn="just">
              <a:buFont typeface="Wingdings 2" pitchFamily="18" charset="2"/>
              <a:buNone/>
            </a:pPr>
            <a:r>
              <a:rPr lang="tr-TR" sz="2000" smtClean="0"/>
              <a:t>		Gerek duydukları takdirde yürütme komisyonu ile iletişime geçebileceklerdir. İl komisyonlarına, yürütme komisyonu iletişim bilgileri gönderilecektir.   </a:t>
            </a:r>
          </a:p>
          <a:p>
            <a:pPr>
              <a:buFont typeface="Wingdings 2" pitchFamily="18" charset="2"/>
              <a:buNone/>
            </a:pPr>
            <a:endParaRPr lang="tr-TR"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fontAlgn="auto">
              <a:spcAft>
                <a:spcPts val="0"/>
              </a:spcAft>
              <a:defRPr/>
            </a:pPr>
            <a:r>
              <a:rPr lang="tr-TR" sz="1800" b="1" dirty="0" smtClean="0"/>
              <a:t>Düzen kuşağı etkinliklerinde ortaya çıkan ürünün değerlendirmeye alınabilmesi için şu özelliklere sahip olması gerekir:</a:t>
            </a:r>
            <a:endParaRPr lang="tr-TR" sz="1800" dirty="0"/>
          </a:p>
        </p:txBody>
      </p:sp>
      <p:sp>
        <p:nvSpPr>
          <p:cNvPr id="3" name="2 İçerik Yer Tutucusu"/>
          <p:cNvSpPr>
            <a:spLocks noGrp="1"/>
          </p:cNvSpPr>
          <p:nvPr>
            <p:ph idx="1"/>
          </p:nvPr>
        </p:nvSpPr>
        <p:spPr/>
        <p:txBody>
          <a:bodyPr>
            <a:normAutofit fontScale="55000" lnSpcReduction="20000"/>
          </a:bodyPr>
          <a:lstStyle/>
          <a:p>
            <a:pPr fontAlgn="auto">
              <a:spcAft>
                <a:spcPts val="0"/>
              </a:spcAft>
              <a:buFont typeface="Wingdings 2"/>
              <a:buChar char=""/>
              <a:defRPr/>
            </a:pPr>
            <a:r>
              <a:rPr lang="tr-TR" dirty="0" smtClean="0"/>
              <a:t>Düzen kuşağı etkinliklerinde ortaya çıkan düzenin bir hacmi olmalı (üç boyutlu) ve dengede durabilmeli (ürün başka bir yere taşındığında formu bozulmayacak şekilde olmalı), çoğalmaya imkân vermeli (farklı yönlerde istenildiği kadar çoğalabilmeli), tekrarlayan birimler açık ve anlaşılır olmalıdır. Zemine yapıştırılarak çalışılmamalıdır. Düzene gitmede kullanılan geometrik biçim orijinal formunu korumalı, şekil değişikliğine </a:t>
            </a:r>
            <a:r>
              <a:rPr lang="tr-TR" i="1" dirty="0" smtClean="0"/>
              <a:t>(biçimde bozulma)</a:t>
            </a:r>
            <a:r>
              <a:rPr lang="tr-TR" dirty="0" smtClean="0"/>
              <a:t> uğramamalıdır.</a:t>
            </a:r>
            <a:endParaRPr lang="tr-TR" sz="4000" dirty="0" smtClean="0"/>
          </a:p>
          <a:p>
            <a:pPr fontAlgn="auto">
              <a:spcAft>
                <a:spcPts val="0"/>
              </a:spcAft>
              <a:buFont typeface="Wingdings 2"/>
              <a:buNone/>
              <a:defRPr/>
            </a:pPr>
            <a:endParaRPr lang="tr-TR" sz="4000" dirty="0" smtClean="0"/>
          </a:p>
          <a:p>
            <a:pPr fontAlgn="auto">
              <a:spcAft>
                <a:spcPts val="0"/>
              </a:spcAft>
              <a:buFont typeface="Wingdings 2"/>
              <a:buChar char=""/>
              <a:defRPr/>
            </a:pPr>
            <a:r>
              <a:rPr lang="tr-TR" dirty="0" smtClean="0"/>
              <a:t>Ortaya çıkacak düzen, arama ve deneme çalışmalarının sonucunda kendiliğinden ortaya çıkmalıdır. Örneğin; Öğrenci çalışmasına takı, ağaç, çiçek, ev eşyaları vb. yapacağım diyerek başlamamalı ve sonucu bunlara benzer ürünler olan çalışmalar kabul edilmemelidir. </a:t>
            </a:r>
            <a:endParaRPr lang="tr-TR" sz="4000" dirty="0" smtClean="0"/>
          </a:p>
          <a:p>
            <a:pPr fontAlgn="auto">
              <a:spcAft>
                <a:spcPts val="0"/>
              </a:spcAft>
              <a:buFont typeface="Wingdings 2"/>
              <a:buNone/>
              <a:defRPr/>
            </a:pPr>
            <a:endParaRPr lang="tr-TR" sz="4000" dirty="0" smtClean="0"/>
          </a:p>
          <a:p>
            <a:pPr fontAlgn="auto">
              <a:spcAft>
                <a:spcPts val="0"/>
              </a:spcAft>
              <a:buFont typeface="Wingdings 2"/>
              <a:buChar char=""/>
              <a:defRPr/>
            </a:pPr>
            <a:r>
              <a:rPr lang="tr-TR" dirty="0" smtClean="0"/>
              <a:t>Çalışmasının kısa bir özeti ve ortaya çıkan düzenle ilgili görüş ve önerileri içeren ayrı bir açıklamaya yer verilmelidir.</a:t>
            </a:r>
            <a:endParaRPr lang="tr-TR" sz="4000" dirty="0" smtClean="0"/>
          </a:p>
          <a:p>
            <a:pPr fontAlgn="auto">
              <a:spcAft>
                <a:spcPts val="0"/>
              </a:spcAft>
              <a:buFont typeface="Wingdings 2"/>
              <a:buNone/>
              <a:defRPr/>
            </a:pPr>
            <a:endParaRPr lang="tr-TR" sz="4000" dirty="0" smtClean="0"/>
          </a:p>
          <a:p>
            <a:pPr fontAlgn="auto">
              <a:spcAft>
                <a:spcPts val="0"/>
              </a:spcAft>
              <a:buFont typeface="Wingdings 2"/>
              <a:buChar char=""/>
              <a:defRPr/>
            </a:pPr>
            <a:r>
              <a:rPr lang="tr-TR" dirty="0" smtClean="0"/>
              <a:t>Değerlendirmeye alınan etkinliklere ait fotoğraflar; kullanılan birim(</a:t>
            </a:r>
            <a:r>
              <a:rPr lang="tr-TR" dirty="0" err="1" smtClean="0"/>
              <a:t>ler</a:t>
            </a:r>
            <a:r>
              <a:rPr lang="tr-TR" dirty="0" smtClean="0"/>
              <a:t>), çoğalabilir birim ve düzeni en iyi ifade eden ayrı ayrı fotoğraflardan oluşmalıdır. </a:t>
            </a:r>
            <a:endParaRPr lang="tr-TR" sz="4000" dirty="0" smtClean="0"/>
          </a:p>
          <a:p>
            <a:pPr fontAlgn="auto">
              <a:spcAft>
                <a:spcPts val="0"/>
              </a:spcAft>
              <a:buFont typeface="Wingdings 2"/>
              <a:buChar char=""/>
              <a:defRPr/>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auto">
              <a:spcAft>
                <a:spcPts val="0"/>
              </a:spcAft>
              <a:defRPr/>
            </a:pPr>
            <a:r>
              <a:rPr lang="tr-TR" sz="3100" dirty="0" smtClean="0"/>
              <a:t>Ayrıca DÜZEN KUŞLAĞI İÇİN her sınıf seviyesinde;</a:t>
            </a:r>
            <a:r>
              <a:rPr lang="tr-TR" sz="4400" dirty="0" smtClean="0"/>
              <a:t/>
            </a:r>
            <a:br>
              <a:rPr lang="tr-TR" sz="4400" dirty="0" smtClean="0"/>
            </a:br>
            <a:endParaRPr lang="tr-TR" dirty="0"/>
          </a:p>
        </p:txBody>
      </p:sp>
      <p:sp>
        <p:nvSpPr>
          <p:cNvPr id="3" name="2 İçerik Yer Tutucusu"/>
          <p:cNvSpPr>
            <a:spLocks noGrp="1"/>
          </p:cNvSpPr>
          <p:nvPr>
            <p:ph idx="1"/>
          </p:nvPr>
        </p:nvSpPr>
        <p:spPr>
          <a:xfrm>
            <a:off x="304800" y="1125538"/>
            <a:ext cx="8686800" cy="5399087"/>
          </a:xfrm>
        </p:spPr>
        <p:txBody>
          <a:bodyPr>
            <a:normAutofit fontScale="55000" lnSpcReduction="20000"/>
          </a:bodyPr>
          <a:lstStyle/>
          <a:p>
            <a:pPr fontAlgn="auto">
              <a:spcAft>
                <a:spcPts val="0"/>
              </a:spcAft>
              <a:buFont typeface="Wingdings 2"/>
              <a:buNone/>
              <a:defRPr/>
            </a:pPr>
            <a:endParaRPr lang="tr-TR" sz="4000" dirty="0" smtClean="0"/>
          </a:p>
          <a:p>
            <a:pPr lvl="1" fontAlgn="auto">
              <a:spcAft>
                <a:spcPts val="0"/>
              </a:spcAft>
              <a:buFont typeface="Wingdings 2"/>
              <a:buChar char=""/>
              <a:defRPr/>
            </a:pPr>
            <a:r>
              <a:rPr lang="tr-TR" b="1" dirty="0" smtClean="0"/>
              <a:t>7. sınıf</a:t>
            </a:r>
            <a:endParaRPr lang="tr-TR" sz="3600" dirty="0" smtClean="0"/>
          </a:p>
          <a:p>
            <a:pPr fontAlgn="auto">
              <a:spcAft>
                <a:spcPts val="0"/>
              </a:spcAft>
              <a:buFont typeface="Wingdings 2"/>
              <a:buChar char=""/>
              <a:defRPr/>
            </a:pPr>
            <a:r>
              <a:rPr lang="tr-TR" dirty="0" smtClean="0"/>
              <a:t>Değişkenliği olmayan geometrik biçim(</a:t>
            </a:r>
            <a:r>
              <a:rPr lang="tr-TR" dirty="0" err="1" smtClean="0"/>
              <a:t>ler</a:t>
            </a:r>
            <a:r>
              <a:rPr lang="tr-TR" dirty="0" smtClean="0"/>
              <a:t>)den oluşmalıdır. Öğrenci diğer geometrik biçimlerde kullanmış olabilir, düzen diğer şartları taşıyorsa kabul edilebilir.</a:t>
            </a:r>
            <a:endParaRPr lang="tr-TR" sz="4000" dirty="0" smtClean="0"/>
          </a:p>
          <a:p>
            <a:pPr fontAlgn="auto">
              <a:spcAft>
                <a:spcPts val="0"/>
              </a:spcAft>
              <a:buFont typeface="Wingdings 2"/>
              <a:buChar char=""/>
              <a:defRPr/>
            </a:pPr>
            <a:r>
              <a:rPr lang="tr-TR" dirty="0" smtClean="0"/>
              <a:t>Kullanılan geometrik biçim(</a:t>
            </a:r>
            <a:r>
              <a:rPr lang="tr-TR" dirty="0" err="1" smtClean="0"/>
              <a:t>ler</a:t>
            </a:r>
            <a:r>
              <a:rPr lang="tr-TR" dirty="0" smtClean="0"/>
              <a:t>) çoğalabilir birimler elde edilmiş olmalı,</a:t>
            </a:r>
            <a:endParaRPr lang="tr-TR" sz="4000" dirty="0" smtClean="0"/>
          </a:p>
          <a:p>
            <a:pPr fontAlgn="auto">
              <a:spcAft>
                <a:spcPts val="0"/>
              </a:spcAft>
              <a:buFont typeface="Wingdings 2"/>
              <a:buChar char=""/>
              <a:defRPr/>
            </a:pPr>
            <a:r>
              <a:rPr lang="tr-TR" dirty="0" smtClean="0"/>
              <a:t>Düzen (ürün) karar verilen çoğalabilir birimlerin tekrar etmesiyle oluşmalıdır.  Çoğalabilir birim özdeş ve düzen içindeki tekrarı anlaşılabilir olmalıdır. </a:t>
            </a:r>
            <a:endParaRPr lang="tr-TR" sz="4000" dirty="0" smtClean="0"/>
          </a:p>
          <a:p>
            <a:pPr fontAlgn="auto">
              <a:spcAft>
                <a:spcPts val="0"/>
              </a:spcAft>
              <a:buFont typeface="Wingdings 2"/>
              <a:buChar char=""/>
              <a:defRPr/>
            </a:pPr>
            <a:r>
              <a:rPr lang="tr-TR" dirty="0" smtClean="0"/>
              <a:t>Öğrenciler farklı renk ve oranlarda geometrik biçimler kullanabilirler.</a:t>
            </a:r>
            <a:endParaRPr lang="tr-TR" sz="4000" dirty="0" smtClean="0"/>
          </a:p>
          <a:p>
            <a:pPr fontAlgn="auto">
              <a:spcAft>
                <a:spcPts val="0"/>
              </a:spcAft>
              <a:buFont typeface="Wingdings 2"/>
              <a:buNone/>
              <a:defRPr/>
            </a:pPr>
            <a:endParaRPr lang="tr-TR" sz="4000" dirty="0" smtClean="0"/>
          </a:p>
          <a:p>
            <a:pPr lvl="1" fontAlgn="auto">
              <a:spcAft>
                <a:spcPts val="0"/>
              </a:spcAft>
              <a:buFont typeface="Wingdings 2"/>
              <a:buChar char=""/>
              <a:defRPr/>
            </a:pPr>
            <a:r>
              <a:rPr lang="tr-TR" b="1" dirty="0" smtClean="0"/>
              <a:t>8. Sınıf</a:t>
            </a:r>
            <a:endParaRPr lang="tr-TR" sz="3600" dirty="0" smtClean="0"/>
          </a:p>
          <a:p>
            <a:pPr fontAlgn="auto">
              <a:spcAft>
                <a:spcPts val="0"/>
              </a:spcAft>
              <a:buFont typeface="Wingdings 2"/>
              <a:buChar char=""/>
              <a:defRPr/>
            </a:pPr>
            <a:r>
              <a:rPr lang="tr-TR" dirty="0" smtClean="0"/>
              <a:t>Değişkenliği olmayan geometrik biçim(</a:t>
            </a:r>
            <a:r>
              <a:rPr lang="tr-TR" dirty="0" err="1" smtClean="0"/>
              <a:t>ler</a:t>
            </a:r>
            <a:r>
              <a:rPr lang="tr-TR" dirty="0" smtClean="0"/>
              <a:t>)den oluşmalıdır. Öğrenci diğer geometrik biçimlerde kullanmış olabilir, düzen diğer şartları taşıyorsa kabul edilebilir.</a:t>
            </a:r>
            <a:endParaRPr lang="tr-TR" sz="4000" dirty="0" smtClean="0"/>
          </a:p>
          <a:p>
            <a:pPr fontAlgn="auto">
              <a:spcAft>
                <a:spcPts val="0"/>
              </a:spcAft>
              <a:buFont typeface="Wingdings 2"/>
              <a:buChar char=""/>
              <a:defRPr/>
            </a:pPr>
            <a:r>
              <a:rPr lang="tr-TR" dirty="0" smtClean="0"/>
              <a:t>Kullanılan geometrik biçim(</a:t>
            </a:r>
            <a:r>
              <a:rPr lang="tr-TR" dirty="0" err="1" smtClean="0"/>
              <a:t>ler</a:t>
            </a:r>
            <a:r>
              <a:rPr lang="tr-TR" dirty="0" smtClean="0"/>
              <a:t>) çoğalabilir birimler elde edilmiş olmalı.</a:t>
            </a:r>
            <a:endParaRPr lang="tr-TR" sz="4000" dirty="0" smtClean="0"/>
          </a:p>
          <a:p>
            <a:pPr fontAlgn="auto">
              <a:spcAft>
                <a:spcPts val="0"/>
              </a:spcAft>
              <a:buFont typeface="Wingdings 2"/>
              <a:buChar char=""/>
              <a:defRPr/>
            </a:pPr>
            <a:r>
              <a:rPr lang="tr-TR" dirty="0" smtClean="0"/>
              <a:t>Düzen (ürün) karar verilen çoğalabilir birimlerin tekrar etmesiyle oluşmalıdır.  Çoğalabilir birim özdeş ve düzen içindeki tekrarı anlaşılabilir olmalıdır. </a:t>
            </a:r>
            <a:endParaRPr lang="tr-TR" sz="4000" dirty="0" smtClean="0"/>
          </a:p>
          <a:p>
            <a:pPr fontAlgn="auto">
              <a:spcAft>
                <a:spcPts val="0"/>
              </a:spcAft>
              <a:buFont typeface="Wingdings 2"/>
              <a:buChar char=""/>
              <a:defRPr/>
            </a:pPr>
            <a:r>
              <a:rPr lang="tr-TR" dirty="0" smtClean="0"/>
              <a:t>Öğrenciler farklı renk ve oranlarda geometrik biçimler, çoğalabilir birimler elde etmiş olmalı.</a:t>
            </a:r>
            <a:endParaRPr lang="tr-TR" sz="4000" dirty="0" smtClean="0"/>
          </a:p>
          <a:p>
            <a:pPr fontAlgn="auto">
              <a:spcAft>
                <a:spcPts val="0"/>
              </a:spcAft>
              <a:buFont typeface="Wingdings 2"/>
              <a:buChar char=""/>
              <a:defRPr/>
            </a:pPr>
            <a:r>
              <a:rPr lang="tr-TR" dirty="0" smtClean="0"/>
              <a:t>Düzende renk, oran ve yön kavramı açık ve anlaşılır olmalıdır.</a:t>
            </a:r>
            <a:endParaRPr lang="tr-TR" sz="4000" dirty="0" smtClean="0"/>
          </a:p>
          <a:p>
            <a:pPr fontAlgn="auto">
              <a:spcAft>
                <a:spcPts val="0"/>
              </a:spcAft>
              <a:buFont typeface="Wingdings 2"/>
              <a:buChar char=""/>
              <a:defRPr/>
            </a:pPr>
            <a:endParaRPr lang="tr-TR" dirty="0"/>
          </a:p>
        </p:txBody>
      </p:sp>
      <p:sp>
        <p:nvSpPr>
          <p:cNvPr id="19460" name="Text Box 4"/>
          <p:cNvSpPr txBox="1">
            <a:spLocks noChangeArrowheads="1"/>
          </p:cNvSpPr>
          <p:nvPr/>
        </p:nvSpPr>
        <p:spPr bwMode="auto">
          <a:xfrm>
            <a:off x="2700338" y="765175"/>
            <a:ext cx="1871662" cy="579438"/>
          </a:xfrm>
          <a:prstGeom prst="rect">
            <a:avLst/>
          </a:prstGeom>
          <a:noFill/>
          <a:ln w="9525">
            <a:noFill/>
            <a:miter lim="800000"/>
            <a:headEnd/>
            <a:tailEnd/>
          </a:ln>
          <a:effectLst/>
        </p:spPr>
        <p:txBody>
          <a:bodyPr>
            <a:spAutoFit/>
          </a:bodyPr>
          <a:lstStyle/>
          <a:p>
            <a:pPr>
              <a:spcBef>
                <a:spcPct val="50000"/>
              </a:spcBef>
            </a:pPr>
            <a:r>
              <a:rPr lang="tr-TR" sz="3200" b="1"/>
              <a:t>KUŞAĞI</a:t>
            </a:r>
          </a:p>
        </p:txBody>
      </p:sp>
      <p:sp>
        <p:nvSpPr>
          <p:cNvPr id="6" name="5 Altbilgi Yer Tutucusu"/>
          <p:cNvSpPr>
            <a:spLocks noGrp="1"/>
          </p:cNvSpPr>
          <p:nvPr>
            <p:ph type="ftr" sz="quarter" idx="11"/>
          </p:nvPr>
        </p:nvSpPr>
        <p:spPr>
          <a:xfrm>
            <a:off x="2643174" y="6215082"/>
            <a:ext cx="2895600" cy="288925"/>
          </a:xfrm>
        </p:spPr>
        <p:txBody>
          <a:bodyPr/>
          <a:lstStyle/>
          <a:p>
            <a:pPr algn="ctr">
              <a:defRPr/>
            </a:pPr>
            <a:r>
              <a:rPr lang="tr-TR" dirty="0" smtClean="0">
                <a:solidFill>
                  <a:srgbClr val="FF0000"/>
                </a:solidFill>
              </a:rPr>
              <a:t>www.</a:t>
            </a:r>
            <a:r>
              <a:rPr lang="tr-TR" dirty="0" err="1" smtClean="0">
                <a:solidFill>
                  <a:srgbClr val="FF0000"/>
                </a:solidFill>
              </a:rPr>
              <a:t>gelisenbeyin</a:t>
            </a:r>
            <a:r>
              <a:rPr lang="tr-TR" dirty="0" smtClean="0">
                <a:solidFill>
                  <a:srgbClr val="FF0000"/>
                </a:solidFill>
              </a:rPr>
              <a:t>.net</a:t>
            </a:r>
            <a:endParaRPr lang="tr-TR"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fontAlgn="auto">
              <a:spcAft>
                <a:spcPts val="0"/>
              </a:spcAft>
              <a:defRPr/>
            </a:pPr>
            <a:r>
              <a:rPr lang="tr-TR" sz="1800" b="1" dirty="0" smtClean="0"/>
              <a:t>Kurgu kuşağı etkinlikleri için gönderilen çalışmanın değerlendirmeye alınabilmesi için şu özelliklere sahip olması gerekir:</a:t>
            </a:r>
            <a:r>
              <a:rPr lang="tr-TR" sz="1800" dirty="0" smtClean="0"/>
              <a:t/>
            </a:r>
            <a:br>
              <a:rPr lang="tr-TR" sz="1800" dirty="0" smtClean="0"/>
            </a:br>
            <a:endParaRPr lang="tr-TR" sz="1800" dirty="0"/>
          </a:p>
        </p:txBody>
      </p:sp>
      <p:sp>
        <p:nvSpPr>
          <p:cNvPr id="3" name="2 İçerik Yer Tutucusu"/>
          <p:cNvSpPr>
            <a:spLocks noGrp="1"/>
          </p:cNvSpPr>
          <p:nvPr>
            <p:ph idx="1"/>
          </p:nvPr>
        </p:nvSpPr>
        <p:spPr/>
        <p:txBody>
          <a:bodyPr>
            <a:normAutofit fontScale="85000" lnSpcReduction="20000"/>
          </a:bodyPr>
          <a:lstStyle/>
          <a:p>
            <a:pPr fontAlgn="auto">
              <a:spcAft>
                <a:spcPts val="0"/>
              </a:spcAft>
              <a:buFont typeface="Wingdings 2"/>
              <a:buChar char=""/>
              <a:defRPr/>
            </a:pPr>
            <a:r>
              <a:rPr lang="tr-TR" dirty="0" smtClean="0"/>
              <a:t>Düşünceden çözüme kadar geçen sürecin kısa bir özeti olmalıdır. Çalışmanın çıkışındaki merak ve hayali, bunun arkasında yatan sorun ve ihtiyacı, bulmuş olduğu çözümün ne olduğu kısaca anlatılmalıdır.</a:t>
            </a:r>
            <a:endParaRPr lang="tr-TR" sz="4000" dirty="0" smtClean="0"/>
          </a:p>
          <a:p>
            <a:pPr fontAlgn="auto">
              <a:spcAft>
                <a:spcPts val="0"/>
              </a:spcAft>
              <a:buFont typeface="Wingdings 2"/>
              <a:buNone/>
              <a:defRPr/>
            </a:pPr>
            <a:endParaRPr lang="tr-TR" sz="4000" dirty="0" smtClean="0"/>
          </a:p>
          <a:p>
            <a:pPr fontAlgn="auto">
              <a:spcAft>
                <a:spcPts val="0"/>
              </a:spcAft>
              <a:buFont typeface="Wingdings 2"/>
              <a:buChar char=""/>
              <a:defRPr/>
            </a:pPr>
            <a:r>
              <a:rPr lang="tr-TR" dirty="0" smtClean="0"/>
              <a:t>Çalışmanın ilk hali, son hali vb. süreçleri ifade eden en az üç fotoğraf olmalı.</a:t>
            </a:r>
            <a:endParaRPr lang="tr-TR" sz="4000" dirty="0" smtClean="0"/>
          </a:p>
          <a:p>
            <a:pPr fontAlgn="auto">
              <a:spcAft>
                <a:spcPts val="0"/>
              </a:spcAft>
              <a:buFont typeface="Wingdings 2"/>
              <a:buNone/>
              <a:defRPr/>
            </a:pPr>
            <a:endParaRPr lang="tr-TR" sz="4000" dirty="0" smtClean="0"/>
          </a:p>
          <a:p>
            <a:pPr fontAlgn="auto">
              <a:spcAft>
                <a:spcPts val="0"/>
              </a:spcAft>
              <a:buFont typeface="Wingdings 2"/>
              <a:buChar char=""/>
              <a:defRPr/>
            </a:pPr>
            <a:r>
              <a:rPr lang="tr-TR" dirty="0" smtClean="0"/>
              <a:t>Ürünün tanıtımı; çalışma şekli, sağladığı kolaylık vb açıklama ile ürün hakkındaki görüş ve önerilerin kısa özeti.</a:t>
            </a:r>
            <a:endParaRPr lang="tr-TR" sz="4000" dirty="0" smtClean="0"/>
          </a:p>
          <a:p>
            <a:pPr fontAlgn="auto">
              <a:spcAft>
                <a:spcPts val="0"/>
              </a:spcAft>
              <a:buFont typeface="Wingdings 2"/>
              <a:buChar char=""/>
              <a:defRPr/>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auto">
              <a:spcAft>
                <a:spcPts val="0"/>
              </a:spcAft>
              <a:defRPr/>
            </a:pPr>
            <a:r>
              <a:rPr lang="tr-TR" sz="3100" dirty="0" smtClean="0"/>
              <a:t>Ayrıca DÜZEN KUŞLAĞI İÇİN her sınıf seviyesinde;</a:t>
            </a:r>
            <a:r>
              <a:rPr lang="tr-TR" sz="4800" dirty="0" smtClean="0"/>
              <a:t/>
            </a:r>
            <a:br>
              <a:rPr lang="tr-TR" sz="4800" dirty="0" smtClean="0"/>
            </a:br>
            <a:endParaRPr lang="tr-TR" dirty="0"/>
          </a:p>
        </p:txBody>
      </p:sp>
      <p:sp>
        <p:nvSpPr>
          <p:cNvPr id="3" name="2 İçerik Yer Tutucusu"/>
          <p:cNvSpPr>
            <a:spLocks noGrp="1"/>
          </p:cNvSpPr>
          <p:nvPr>
            <p:ph idx="1"/>
          </p:nvPr>
        </p:nvSpPr>
        <p:spPr/>
        <p:txBody>
          <a:bodyPr>
            <a:normAutofit fontScale="70000" lnSpcReduction="20000"/>
          </a:bodyPr>
          <a:lstStyle/>
          <a:p>
            <a:pPr fontAlgn="auto">
              <a:spcAft>
                <a:spcPts val="0"/>
              </a:spcAft>
              <a:buFont typeface="Wingdings 2"/>
              <a:buNone/>
              <a:defRPr/>
            </a:pPr>
            <a:endParaRPr lang="tr-TR" sz="4000" dirty="0" smtClean="0"/>
          </a:p>
          <a:p>
            <a:pPr lvl="1" fontAlgn="auto">
              <a:spcAft>
                <a:spcPts val="0"/>
              </a:spcAft>
              <a:buFont typeface="Wingdings 2"/>
              <a:buChar char=""/>
              <a:defRPr/>
            </a:pPr>
            <a:r>
              <a:rPr lang="tr-TR" b="1" dirty="0" smtClean="0"/>
              <a:t>7. Sınıfta </a:t>
            </a:r>
            <a:endParaRPr lang="tr-TR" sz="3600" dirty="0" smtClean="0"/>
          </a:p>
          <a:p>
            <a:pPr fontAlgn="auto">
              <a:spcAft>
                <a:spcPts val="0"/>
              </a:spcAft>
              <a:buFont typeface="Wingdings 2"/>
              <a:buChar char=""/>
              <a:defRPr/>
            </a:pPr>
            <a:r>
              <a:rPr lang="tr-TR" dirty="0" smtClean="0"/>
              <a:t>Ortaya çıkan çalışma başkaları tarafından anlaşılır olmalı, ürün ve ürünü oluşturan parçalar ve birbiriyle ilişkisi açık ve detaylandırılmış olmalı. </a:t>
            </a:r>
            <a:endParaRPr lang="tr-TR" sz="4000" dirty="0" smtClean="0"/>
          </a:p>
          <a:p>
            <a:pPr fontAlgn="auto">
              <a:spcAft>
                <a:spcPts val="0"/>
              </a:spcAft>
              <a:buFont typeface="Wingdings 2"/>
              <a:buChar char=""/>
              <a:defRPr/>
            </a:pPr>
            <a:r>
              <a:rPr lang="tr-TR" dirty="0" smtClean="0"/>
              <a:t>Çizim 6. sınıflara göre daha çok detaylandırılmalı. Çalışmanın 6. sınıfta yapılan çalışmadan farkı açıkça anlatılmış olmalıdır. </a:t>
            </a:r>
            <a:endParaRPr lang="tr-TR" sz="4000" dirty="0" smtClean="0"/>
          </a:p>
          <a:p>
            <a:pPr fontAlgn="auto">
              <a:spcAft>
                <a:spcPts val="0"/>
              </a:spcAft>
              <a:buFont typeface="Wingdings 2"/>
              <a:buChar char=""/>
              <a:defRPr/>
            </a:pPr>
            <a:r>
              <a:rPr lang="tr-TR" dirty="0" smtClean="0"/>
              <a:t>Çizerek anlatılmayan hususlar yazılarak açıklanmış olabilir.</a:t>
            </a:r>
            <a:endParaRPr lang="tr-TR" sz="4000" dirty="0" smtClean="0"/>
          </a:p>
          <a:p>
            <a:pPr fontAlgn="auto">
              <a:spcAft>
                <a:spcPts val="0"/>
              </a:spcAft>
              <a:buFont typeface="Wingdings 2"/>
              <a:buNone/>
              <a:defRPr/>
            </a:pPr>
            <a:endParaRPr lang="tr-TR" sz="4000" dirty="0" smtClean="0"/>
          </a:p>
          <a:p>
            <a:pPr lvl="1" fontAlgn="auto">
              <a:spcAft>
                <a:spcPts val="0"/>
              </a:spcAft>
              <a:buFont typeface="Wingdings 2"/>
              <a:buChar char=""/>
              <a:defRPr/>
            </a:pPr>
            <a:r>
              <a:rPr lang="tr-TR" b="1" dirty="0" smtClean="0"/>
              <a:t>8. Sınıfta </a:t>
            </a:r>
            <a:endParaRPr lang="tr-TR" sz="3600" dirty="0" smtClean="0"/>
          </a:p>
          <a:p>
            <a:pPr fontAlgn="auto">
              <a:spcAft>
                <a:spcPts val="0"/>
              </a:spcAft>
              <a:buFont typeface="Wingdings 2"/>
              <a:buChar char=""/>
              <a:defRPr/>
            </a:pPr>
            <a:r>
              <a:rPr lang="tr-TR" dirty="0" smtClean="0"/>
              <a:t>Ortaya çıkan çalışma patent alma kaygısıyla çizilmiş olmalıdır.  Çalışma patent almak için gerekli çizim şartlarını taşımalı. Açık ve anlaşılır nitelikte çizilmiş ve detaylandırılmış olmalıdır.</a:t>
            </a:r>
            <a:endParaRPr lang="tr-TR" sz="4000" dirty="0" smtClean="0"/>
          </a:p>
          <a:p>
            <a:pPr fontAlgn="auto">
              <a:spcAft>
                <a:spcPts val="0"/>
              </a:spcAft>
              <a:buFont typeface="Wingdings 2"/>
              <a:buNone/>
              <a:defRPr/>
            </a:pPr>
            <a:endParaRPr lang="tr-TR" dirty="0"/>
          </a:p>
        </p:txBody>
      </p:sp>
      <p:sp>
        <p:nvSpPr>
          <p:cNvPr id="21508" name="Text Box 4"/>
          <p:cNvSpPr txBox="1">
            <a:spLocks noChangeArrowheads="1"/>
          </p:cNvSpPr>
          <p:nvPr/>
        </p:nvSpPr>
        <p:spPr bwMode="auto">
          <a:xfrm>
            <a:off x="1403350" y="1052513"/>
            <a:ext cx="4464050" cy="519112"/>
          </a:xfrm>
          <a:prstGeom prst="rect">
            <a:avLst/>
          </a:prstGeom>
          <a:noFill/>
          <a:ln w="9525">
            <a:noFill/>
            <a:miter lim="800000"/>
            <a:headEnd/>
            <a:tailEnd/>
          </a:ln>
          <a:effectLst/>
        </p:spPr>
        <p:txBody>
          <a:bodyPr>
            <a:spAutoFit/>
          </a:bodyPr>
          <a:lstStyle/>
          <a:p>
            <a:pPr>
              <a:spcBef>
                <a:spcPct val="50000"/>
              </a:spcBef>
            </a:pPr>
            <a:r>
              <a:rPr lang="tr-TR" sz="2800" b="1"/>
              <a:t>KURGU KUŞAĞI</a:t>
            </a:r>
          </a:p>
        </p:txBody>
      </p:sp>
      <p:sp>
        <p:nvSpPr>
          <p:cNvPr id="6" name="5 Altbilgi Yer Tutucusu"/>
          <p:cNvSpPr>
            <a:spLocks noGrp="1"/>
          </p:cNvSpPr>
          <p:nvPr>
            <p:ph type="ftr" sz="quarter" idx="11"/>
          </p:nvPr>
        </p:nvSpPr>
        <p:spPr>
          <a:xfrm>
            <a:off x="2643174" y="6143644"/>
            <a:ext cx="2895600" cy="288925"/>
          </a:xfrm>
        </p:spPr>
        <p:txBody>
          <a:bodyPr/>
          <a:lstStyle/>
          <a:p>
            <a:pPr algn="ctr">
              <a:defRPr/>
            </a:pPr>
            <a:r>
              <a:rPr lang="tr-TR" dirty="0" smtClean="0">
                <a:solidFill>
                  <a:srgbClr val="FF0000"/>
                </a:solidFill>
              </a:rPr>
              <a:t>www.</a:t>
            </a:r>
            <a:r>
              <a:rPr lang="tr-TR" dirty="0" err="1" smtClean="0">
                <a:solidFill>
                  <a:srgbClr val="FF0000"/>
                </a:solidFill>
              </a:rPr>
              <a:t>gelisenbeyin</a:t>
            </a:r>
            <a:r>
              <a:rPr lang="tr-TR" dirty="0" smtClean="0">
                <a:solidFill>
                  <a:srgbClr val="FF0000"/>
                </a:solidFill>
              </a:rPr>
              <a:t>.net</a:t>
            </a:r>
            <a:endParaRPr lang="tr-TR"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103</TotalTime>
  <Words>807</Words>
  <Application>Microsoft Office PowerPoint</Application>
  <PresentationFormat>Ekran Gösterisi (4:3)</PresentationFormat>
  <Paragraphs>87</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Gezinti</vt:lpstr>
      <vt:lpstr>ŞİMDİ DÜŞÜNME ZAMANI 2016   TEKNOLOJİ VE TASARIM DERSİ ÖĞRENCİ  ETKİNLİKLERİ ULUSAL SERGİSİ</vt:lpstr>
      <vt:lpstr>Slayt 2</vt:lpstr>
      <vt:lpstr>Slayt 3</vt:lpstr>
      <vt:lpstr>Slayt 4</vt:lpstr>
      <vt:lpstr>ETKİNLİKLERİN DEĞERLENDİRİLMESİ </vt:lpstr>
      <vt:lpstr>Düzen kuşağı etkinliklerinde ortaya çıkan ürünün değerlendirmeye alınabilmesi için şu özelliklere sahip olması gerekir:</vt:lpstr>
      <vt:lpstr>Ayrıca DÜZEN KUŞLAĞI İÇİN her sınıf seviyesinde; </vt:lpstr>
      <vt:lpstr>Kurgu kuşağı etkinlikleri için gönderilen çalışmanın değerlendirmeye alınabilmesi için şu özelliklere sahip olması gerekir: </vt:lpstr>
      <vt:lpstr>Ayrıca DÜZEN KUŞLAĞI İÇİN her sınıf seviyesinde; </vt:lpstr>
      <vt:lpstr>Yapım kuşağı etkinlikleri için gönderilen çalışmanın değerlendirmeye alınabilmesi için şu özelliklere sahip olması gerekir. </vt:lpstr>
      <vt:lpstr>ETKİNLİKLERİN BİLDİRİLMESİ </vt:lpstr>
      <vt:lpstr>SERGİNİNİ GERÇEKLEŞTİRİLMESİ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ŞİMDİ DÜŞÜNME ZAMANI 2011   TEKNOLOJİ VE TASARIM DERSİ ÖĞRENCİ  ETKİNLİKLERİ ULUSAL SERGİSİ</dc:title>
  <dc:creator>VESTEL</dc:creator>
  <cp:lastModifiedBy>Windows User</cp:lastModifiedBy>
  <cp:revision>23</cp:revision>
  <dcterms:created xsi:type="dcterms:W3CDTF">2011-03-10T12:13:13Z</dcterms:created>
  <dcterms:modified xsi:type="dcterms:W3CDTF">2016-04-03T20:12:14Z</dcterms:modified>
</cp:coreProperties>
</file>