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2"/>
  </p:notesMasterIdLst>
  <p:sldIdLst>
    <p:sldId id="256" r:id="rId2"/>
    <p:sldId id="274" r:id="rId3"/>
    <p:sldId id="276" r:id="rId4"/>
    <p:sldId id="275" r:id="rId5"/>
    <p:sldId id="260" r:id="rId6"/>
    <p:sldId id="277" r:id="rId7"/>
    <p:sldId id="262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5" r:id="rId17"/>
    <p:sldId id="287" r:id="rId18"/>
    <p:sldId id="269" r:id="rId19"/>
    <p:sldId id="288" r:id="rId20"/>
    <p:sldId id="273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08" autoAdjust="0"/>
  </p:normalViewPr>
  <p:slideViewPr>
    <p:cSldViewPr>
      <p:cViewPr>
        <p:scale>
          <a:sx n="70" d="100"/>
          <a:sy n="70" d="100"/>
        </p:scale>
        <p:origin x="-51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8C88-F294-4D55-B4CB-13B4CB1A124C}" type="datetimeFigureOut">
              <a:rPr lang="tr-TR" smtClean="0"/>
              <a:t>07.03.2013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E9AF8-181F-4170-8FDB-9FD3E709E3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60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9AF8-181F-4170-8FDB-9FD3E709E32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58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A7D4-FAE4-4041-B5D5-E8B9AF520A2E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6C188-145C-435C-96BD-D07C5DE1A1A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2E0A5-2535-49E9-B14E-C275FD80D602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3DFB-4C33-4ED8-8D51-2B3C403EF8F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FBE63-EC36-4F7F-8E4B-CFCD91585351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94698-0DB3-4123-ACD8-A1CF76CAB60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A3C58-C72C-4555-BFC0-8DC27D0B59E8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B6D0B-CFF8-4D3F-9790-5FBC20CE56D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B5D94-F355-4870-9855-73537CE41202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8FFAB-CFEA-4A67-8DB9-F877A6A009F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46C29-D28C-4FE7-A0C0-9AA2C6B57893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577BD-4B0B-4C74-B581-5489704B5C4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352B2-1FEB-4D77-8D91-00368C506DC7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5D5A6-D524-4B2E-94E4-728817A96C8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24BC0-6B39-44A5-ADD5-A007E48042B6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3B30-5F31-4046-A48A-ACF610CDA1A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A9733-CDB6-4E8B-A02E-E9084B6A99ED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FF13B-4675-4910-B7E1-0A5FDDCB133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7A1E3-B35F-41F2-9EF4-8A5DD0F65432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A17BD-C233-484D-81C6-9859AB2239F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C4A57-EE5A-40BF-BB10-A7912F7BEA1E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4238A8-28C1-4ACD-A664-3F67182E4DE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8545EE-2980-47A2-844C-EE8D719C343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C8EF378-6693-4E0E-A974-6229D407FE66}" type="datetimeFigureOut">
              <a:rPr lang="tr-TR" smtClean="0"/>
              <a:pPr>
                <a:defRPr/>
              </a:pPr>
              <a:t>07.03.2013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42900" y="4365104"/>
            <a:ext cx="8458200" cy="15841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800" b="1" i="1" dirty="0" smtClean="0">
                <a:latin typeface="+mn-lt"/>
              </a:rPr>
              <a:t>ŞİMDİ DÜŞÜNME ZAMANI 2013</a:t>
            </a:r>
            <a:br>
              <a:rPr lang="tr-TR" sz="2800" b="1" i="1" dirty="0" smtClean="0">
                <a:latin typeface="+mn-lt"/>
              </a:rPr>
            </a:br>
            <a:r>
              <a:rPr lang="tr-TR" sz="2800" b="1" i="1" dirty="0" smtClean="0">
                <a:latin typeface="+mn-lt"/>
              </a:rPr>
              <a:t/>
            </a:r>
            <a:br>
              <a:rPr lang="tr-TR" sz="2800" b="1" i="1" dirty="0" smtClean="0">
                <a:latin typeface="+mn-lt"/>
              </a:rPr>
            </a:br>
            <a:r>
              <a:rPr lang="tr-TR" sz="2800" b="1" i="1" dirty="0" smtClean="0">
                <a:latin typeface="+mn-lt"/>
              </a:rPr>
              <a:t>  TEKNOLOJİ VE TASARIM DERSİ ÖĞRENCİ</a:t>
            </a:r>
            <a:br>
              <a:rPr lang="tr-TR" sz="2800" b="1" i="1" dirty="0" smtClean="0">
                <a:latin typeface="+mn-lt"/>
              </a:rPr>
            </a:br>
            <a:r>
              <a:rPr lang="tr-TR" sz="2800" b="1" i="1" dirty="0" smtClean="0">
                <a:latin typeface="+mn-lt"/>
              </a:rPr>
              <a:t> ETKİNLİKLERİ ULUSAL SERGİSİ</a:t>
            </a:r>
            <a:br>
              <a:rPr lang="tr-TR" sz="2800" b="1" i="1" dirty="0" smtClean="0">
                <a:latin typeface="+mn-lt"/>
              </a:rPr>
            </a:br>
            <a:r>
              <a:rPr lang="tr-TR" sz="2800" b="1" i="1" dirty="0" smtClean="0">
                <a:latin typeface="+mn-lt"/>
              </a:rPr>
              <a:t/>
            </a:r>
            <a:br>
              <a:rPr lang="tr-TR" sz="2800" b="1" i="1" dirty="0" smtClean="0">
                <a:latin typeface="+mn-lt"/>
              </a:rPr>
            </a:br>
            <a:r>
              <a:rPr lang="tr-TR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Diyarbakır tanıtım  toplantısı</a:t>
            </a:r>
            <a:endParaRPr lang="tr-TR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 descr="D:\osman\osman\laptop\TVT\resim\logo3 cop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6" r="-203"/>
          <a:stretch/>
        </p:blipFill>
        <p:spPr bwMode="auto">
          <a:xfrm>
            <a:off x="5868144" y="668947"/>
            <a:ext cx="15121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osman\osman\laptop\TVT\resim\logo3 cop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727"/>
          <a:stretch/>
        </p:blipFill>
        <p:spPr bwMode="auto">
          <a:xfrm>
            <a:off x="1691680" y="668947"/>
            <a:ext cx="41764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1107" y="692695"/>
            <a:ext cx="7560840" cy="29988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lvl="1" indent="0">
              <a:buNone/>
            </a:pPr>
            <a:r>
              <a:rPr lang="tr-TR" sz="1800" b="1" dirty="0" smtClean="0"/>
              <a:t>8. </a:t>
            </a:r>
            <a:r>
              <a:rPr lang="tr-TR" sz="1800" b="1" dirty="0"/>
              <a:t>Sınıf: </a:t>
            </a:r>
            <a:endParaRPr lang="tr-TR" dirty="0"/>
          </a:p>
          <a:p>
            <a:r>
              <a:rPr lang="tr-TR" sz="2000" dirty="0"/>
              <a:t>Değişkenliği olmayan geometrik biçim(</a:t>
            </a:r>
            <a:r>
              <a:rPr lang="tr-TR" sz="2000" dirty="0" err="1"/>
              <a:t>ler</a:t>
            </a:r>
            <a:r>
              <a:rPr lang="tr-TR" sz="2000" dirty="0"/>
              <a:t>)den oluşmalıdır. Öğrenci diğer geometrik biçimlerde kullanmış olabilir, düzen diğer şartları taşıyorsa kabul edilebilir.</a:t>
            </a:r>
          </a:p>
          <a:p>
            <a:pPr lvl="0"/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Öğrenciler </a:t>
            </a:r>
            <a:r>
              <a:rPr lang="tr-T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 renk ve oranlarda </a:t>
            </a:r>
            <a:r>
              <a:rPr 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geometrik biçimler, çoğalabilir birimler elde etmiş olmalıdır.</a:t>
            </a:r>
          </a:p>
          <a:p>
            <a:pPr lvl="0"/>
            <a:r>
              <a:rPr 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Düzende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renk, oran ve yön </a:t>
            </a:r>
            <a:r>
              <a:rPr 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kavramı açık ve anlaşılır olmalıdır.</a:t>
            </a:r>
          </a:p>
          <a:p>
            <a:pPr marL="114300" lvl="0" indent="0">
              <a:buNone/>
            </a:pPr>
            <a:endParaRPr lang="tr-TR" sz="2400" dirty="0"/>
          </a:p>
        </p:txBody>
      </p:sp>
      <p:pic>
        <p:nvPicPr>
          <p:cNvPr id="7170" name="Picture 2" descr="D:\osman\osman\laptop\TVT\resim\düzen\8\31535_127591467260122_116181041734498_255571_312689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r="16887"/>
          <a:stretch/>
        </p:blipFill>
        <p:spPr bwMode="auto">
          <a:xfrm>
            <a:off x="611560" y="4005064"/>
            <a:ext cx="2060812" cy="24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osman\osman\laptop\TVT\resim\düzen\8\307760_10150405849987086_598182085_8252376_1421715964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r="19850"/>
          <a:stretch/>
        </p:blipFill>
        <p:spPr bwMode="auto">
          <a:xfrm>
            <a:off x="2960528" y="4005064"/>
            <a:ext cx="2541430" cy="24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osman\osman\laptop\TVT\resim\düzen\8\389936_308534299165837_116181041734498_1169061_4775829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005064"/>
            <a:ext cx="2448272" cy="24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60840" cy="105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400" b="1" dirty="0" smtClean="0"/>
              <a:t>KURGU kuşağı  ürününün</a:t>
            </a:r>
            <a:br>
              <a:rPr lang="tr-TR" sz="2400" b="1" dirty="0" smtClean="0"/>
            </a:br>
            <a:r>
              <a:rPr lang="tr-TR" sz="2400" b="1" dirty="0" smtClean="0"/>
              <a:t>Genel olarak şu özelliklere sahip olması gerekir:</a:t>
            </a:r>
            <a:endParaRPr lang="tr-TR" sz="2400" dirty="0"/>
          </a:p>
        </p:txBody>
      </p:sp>
      <p:pic>
        <p:nvPicPr>
          <p:cNvPr id="8194" name="Picture 2" descr="D:\osman\osman\laptop\TVT\resim\kurgu proje resimli\kde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5202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12867"/>
            <a:ext cx="5472608" cy="39084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lvl="0" indent="0">
              <a:buNone/>
            </a:pPr>
            <a:r>
              <a:rPr lang="tr-TR" sz="2000" dirty="0" smtClean="0"/>
              <a:t> </a:t>
            </a:r>
          </a:p>
          <a:p>
            <a:pPr lvl="0"/>
            <a:r>
              <a:rPr lang="tr-TR" sz="2000" dirty="0" smtClean="0"/>
              <a:t>Çalışmanın </a:t>
            </a:r>
            <a:r>
              <a:rPr lang="tr-TR" sz="2000" dirty="0"/>
              <a:t>çıkışındaki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merak ve hayali</a:t>
            </a:r>
            <a:r>
              <a:rPr lang="tr-TR" sz="2000" dirty="0"/>
              <a:t>, bunun arkasında yatan sorun ve ihtiyacı, bulmuş olduğu çözümün ne olduğu kısaca anlatılmalıdır</a:t>
            </a:r>
            <a:r>
              <a:rPr lang="tr-TR" sz="2000" dirty="0" smtClean="0"/>
              <a:t>.</a:t>
            </a:r>
          </a:p>
          <a:p>
            <a:pPr marL="114300" lvl="0" indent="0">
              <a:buNone/>
            </a:pPr>
            <a:endParaRPr lang="tr-TR" sz="2000" dirty="0" smtClean="0"/>
          </a:p>
          <a:p>
            <a:pPr lvl="0"/>
            <a:r>
              <a:rPr lang="tr-TR" sz="2000" dirty="0" smtClean="0"/>
              <a:t>Çalışmanın </a:t>
            </a:r>
            <a:r>
              <a:rPr lang="tr-TR" sz="2000" dirty="0"/>
              <a:t>ilk hali, son hali vb. süreçleri ifade eden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az üç fotoğraf </a:t>
            </a:r>
            <a:r>
              <a:rPr lang="tr-TR" sz="2000" dirty="0"/>
              <a:t>olmalıdır.</a:t>
            </a:r>
          </a:p>
          <a:p>
            <a:pPr lvl="0"/>
            <a:endParaRPr lang="tr-TR" sz="2000" dirty="0" smtClean="0"/>
          </a:p>
          <a:p>
            <a:pPr lvl="0"/>
            <a:r>
              <a:rPr lang="tr-TR" sz="2000" dirty="0" smtClean="0"/>
              <a:t>Ürünün </a:t>
            </a:r>
            <a:r>
              <a:rPr lang="tr-TR" sz="2000" dirty="0"/>
              <a:t>tanıtımı; çalışma şekli, sağladığı kolaylık </a:t>
            </a:r>
            <a:r>
              <a:rPr lang="tr-TR" sz="2000" dirty="0" err="1"/>
              <a:t>vb</a:t>
            </a:r>
            <a:r>
              <a:rPr lang="tr-TR" sz="2000" dirty="0"/>
              <a:t> açıklama ile ürün hakkındaki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görüş ve önerilerin kısa özeti yer almalıdır.</a:t>
            </a:r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tr-TR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4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1107" y="692695"/>
            <a:ext cx="7560840" cy="25202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/>
            <a:r>
              <a:rPr lang="tr-TR" b="1" dirty="0" smtClean="0"/>
              <a:t>6</a:t>
            </a:r>
            <a:r>
              <a:rPr lang="tr-TR" b="1" dirty="0"/>
              <a:t>. Sınıfta </a:t>
            </a:r>
            <a:endParaRPr lang="tr-TR" sz="2400" dirty="0"/>
          </a:p>
          <a:p>
            <a:pPr lvl="0"/>
            <a:r>
              <a:rPr lang="tr-TR" sz="2400" dirty="0"/>
              <a:t>Ortaya çıkan çalışma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başkaları tarafından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anlaşılmalı</a:t>
            </a:r>
            <a:r>
              <a:rPr lang="tr-TR" sz="2400" dirty="0"/>
              <a:t>, </a:t>
            </a:r>
            <a:endParaRPr lang="tr-TR" sz="2400" dirty="0" smtClean="0"/>
          </a:p>
          <a:p>
            <a:pPr lvl="0"/>
            <a:r>
              <a:rPr lang="tr-TR" sz="2400" dirty="0"/>
              <a:t>Ç</a:t>
            </a:r>
            <a:r>
              <a:rPr lang="tr-TR" sz="2400" dirty="0" smtClean="0"/>
              <a:t>izim </a:t>
            </a:r>
            <a:r>
              <a:rPr lang="tr-TR" sz="2400" dirty="0"/>
              <a:t>fazla detaylandırılmamış olabilir ancak ürünü oluşturan parçaların adı, görevi ve çizilerek anlatılamayan hususlar </a:t>
            </a:r>
            <a:r>
              <a:rPr lang="tr-T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yazılarak açıklanmış olmalıdır</a:t>
            </a:r>
            <a:r>
              <a:rPr lang="tr-TR" sz="2400" dirty="0"/>
              <a:t>.</a:t>
            </a:r>
            <a:endParaRPr lang="tr-TR" sz="2800" dirty="0"/>
          </a:p>
          <a:p>
            <a:pPr marL="114300" lvl="0" indent="0">
              <a:buNone/>
            </a:pPr>
            <a:endParaRPr lang="tr-TR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5922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312"/>
            <a:ext cx="1776026" cy="208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312"/>
            <a:ext cx="2592288" cy="208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5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1107" y="692695"/>
            <a:ext cx="7560840" cy="30243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/>
            <a:r>
              <a:rPr lang="tr-TR" sz="1800" b="1" dirty="0"/>
              <a:t>7</a:t>
            </a:r>
            <a:r>
              <a:rPr lang="tr-TR" sz="1800" b="1" dirty="0" smtClean="0"/>
              <a:t>. </a:t>
            </a:r>
            <a:r>
              <a:rPr lang="tr-TR" sz="1800" b="1" dirty="0"/>
              <a:t>Sınıfta </a:t>
            </a:r>
            <a:endParaRPr lang="tr-TR" dirty="0"/>
          </a:p>
          <a:p>
            <a:pPr lvl="0"/>
            <a:r>
              <a:rPr lang="tr-TR" sz="2000" dirty="0"/>
              <a:t>Ortaya çıkan çalışma başkaları tarafından </a:t>
            </a:r>
            <a:r>
              <a:rPr lang="tr-TR" sz="2000" b="1" dirty="0">
                <a:solidFill>
                  <a:srgbClr val="7030A0"/>
                </a:solidFill>
              </a:rPr>
              <a:t>anlaşılır olmalı</a:t>
            </a:r>
            <a:r>
              <a:rPr lang="tr-TR" sz="2000" dirty="0"/>
              <a:t>, ürün ve ürünü oluşturan parçalar ve birbiriyle ilişkisi açık ve detaylandırılmış olmalıdır. </a:t>
            </a:r>
          </a:p>
          <a:p>
            <a:pPr lvl="0"/>
            <a:r>
              <a:rPr lang="tr-TR" sz="2000" dirty="0"/>
              <a:t>Çizim 6. sınıflara </a:t>
            </a:r>
            <a:r>
              <a:rPr lang="tr-TR" sz="2000" b="1" dirty="0">
                <a:solidFill>
                  <a:srgbClr val="0070C0"/>
                </a:solidFill>
              </a:rPr>
              <a:t>göre daha çok detaylandırılmalı</a:t>
            </a:r>
            <a:r>
              <a:rPr lang="tr-TR" sz="2000" dirty="0"/>
              <a:t>. </a:t>
            </a:r>
            <a:endParaRPr lang="tr-TR" sz="2000" dirty="0" smtClean="0"/>
          </a:p>
          <a:p>
            <a:pPr lvl="0"/>
            <a:r>
              <a:rPr lang="tr-TR" sz="2000" dirty="0" smtClean="0"/>
              <a:t>Çalışmanın </a:t>
            </a:r>
            <a:r>
              <a:rPr lang="tr-TR" sz="2000" dirty="0"/>
              <a:t>6. sınıfta yapılan çalışmadan </a:t>
            </a:r>
            <a:r>
              <a:rPr lang="tr-TR" sz="2000" b="1" dirty="0">
                <a:solidFill>
                  <a:srgbClr val="FF0000"/>
                </a:solidFill>
              </a:rPr>
              <a:t>farkı açıkça </a:t>
            </a:r>
            <a:r>
              <a:rPr lang="tr-TR" sz="2000" dirty="0"/>
              <a:t>anlatılmış olmalıdır. </a:t>
            </a:r>
          </a:p>
          <a:p>
            <a:pPr lvl="0"/>
            <a:r>
              <a:rPr lang="tr-TR" sz="2000" dirty="0"/>
              <a:t>Çizerek anlatılmayan hususlar yazılarak açıklanmış olabilir.</a:t>
            </a:r>
          </a:p>
          <a:p>
            <a:pPr marL="114300" lvl="0" indent="0">
              <a:buNone/>
            </a:pPr>
            <a:endParaRPr lang="tr-TR" sz="2000" dirty="0"/>
          </a:p>
        </p:txBody>
      </p:sp>
      <p:pic>
        <p:nvPicPr>
          <p:cNvPr id="9218" name="Picture 2" descr="D:\osman\osman\laptop\TVT\döküman\itec3\3. faz\kurgu\P1030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2808"/>
            <a:ext cx="3312368" cy="21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2808"/>
            <a:ext cx="3313187" cy="216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1107" y="692695"/>
            <a:ext cx="7560840" cy="17281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/>
            <a:r>
              <a:rPr lang="tr-TR" sz="1800" b="1" dirty="0" smtClean="0"/>
              <a:t>8. </a:t>
            </a:r>
            <a:r>
              <a:rPr lang="tr-TR" sz="1800" b="1" dirty="0"/>
              <a:t>Sınıfta </a:t>
            </a:r>
            <a:endParaRPr lang="tr-TR" dirty="0"/>
          </a:p>
          <a:p>
            <a:pPr lvl="0"/>
            <a:r>
              <a:rPr lang="tr-TR" sz="2000" dirty="0"/>
              <a:t>Ortaya çıkan çalışma </a:t>
            </a:r>
            <a:r>
              <a:rPr lang="tr-TR" sz="2000" b="1" dirty="0">
                <a:solidFill>
                  <a:srgbClr val="FF0000"/>
                </a:solidFill>
              </a:rPr>
              <a:t>patent alma kaygısıyla çizilmiş olmalıdır</a:t>
            </a:r>
            <a:r>
              <a:rPr lang="tr-TR" sz="2000" dirty="0"/>
              <a:t>.  Çalışma patent almak için gerekli çizim şartlarını taşımalı. </a:t>
            </a:r>
            <a:endParaRPr lang="tr-TR" sz="2000" dirty="0" smtClean="0"/>
          </a:p>
          <a:p>
            <a:pPr lvl="0"/>
            <a:r>
              <a:rPr lang="tr-TR" sz="2000" dirty="0" smtClean="0"/>
              <a:t>Açık </a:t>
            </a:r>
            <a:r>
              <a:rPr lang="tr-TR" sz="2000" dirty="0"/>
              <a:t>ve anlaşılır nitelikte çizilmiş ve detaylandırılmış olmalıdır.</a:t>
            </a:r>
          </a:p>
          <a:p>
            <a:pPr marL="114300" lvl="0" indent="0">
              <a:buNone/>
            </a:pPr>
            <a:endParaRPr lang="tr-T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1904863"/>
            <a:ext cx="4464496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52" y="3461300"/>
            <a:ext cx="1905222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59912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60840" cy="105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400" b="1" dirty="0" smtClean="0"/>
              <a:t>YAPIM kuşağı  ürününün</a:t>
            </a:r>
            <a:br>
              <a:rPr lang="tr-TR" sz="2400" b="1" dirty="0" smtClean="0"/>
            </a:br>
            <a:r>
              <a:rPr lang="tr-TR" sz="2400" b="1" dirty="0" smtClean="0"/>
              <a:t>Genel olarak şu özelliklere sahip olması gerekir:</a:t>
            </a:r>
            <a:endParaRPr lang="tr-TR" sz="2400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565634" y="1700807"/>
            <a:ext cx="7560840" cy="45089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sz="1800" b="1" dirty="0" smtClean="0"/>
              <a:t>6 ve 7. sınıf etkinlikleri için;</a:t>
            </a:r>
            <a:endParaRPr lang="tr-TR" dirty="0" smtClean="0"/>
          </a:p>
          <a:p>
            <a:r>
              <a:rPr lang="tr-TR" sz="2000" dirty="0" smtClean="0">
                <a:solidFill>
                  <a:schemeClr val="tx1"/>
                </a:solidFill>
              </a:rPr>
              <a:t>Sorun ve ihtiyaçtan </a:t>
            </a:r>
            <a:r>
              <a:rPr lang="tr-TR" sz="2000" dirty="0" smtClean="0"/>
              <a:t>çözüme ve değerlendirmeye kadar geçen </a:t>
            </a:r>
            <a:r>
              <a:rPr lang="tr-TR" sz="2000" b="1" dirty="0" smtClean="0">
                <a:solidFill>
                  <a:srgbClr val="FF0000"/>
                </a:solidFill>
              </a:rPr>
              <a:t>sürecin kısa bir özeti </a:t>
            </a:r>
            <a:r>
              <a:rPr lang="tr-TR" sz="2000" dirty="0" smtClean="0"/>
              <a:t>olmalıdır. </a:t>
            </a:r>
          </a:p>
          <a:p>
            <a:r>
              <a:rPr lang="tr-TR" sz="2000" dirty="0" smtClean="0"/>
              <a:t>Çalışmanın çıkışındaki </a:t>
            </a:r>
            <a:r>
              <a:rPr lang="tr-TR" sz="2000" b="1" dirty="0" smtClean="0">
                <a:solidFill>
                  <a:srgbClr val="00B0F0"/>
                </a:solidFill>
              </a:rPr>
              <a:t>sorun ve ihtiyaç</a:t>
            </a:r>
            <a:r>
              <a:rPr lang="tr-TR" sz="2000" dirty="0" smtClean="0"/>
              <a:t>, çözüm, çözümün hayata geçirilmesinde </a:t>
            </a:r>
            <a:r>
              <a:rPr lang="tr-TR" sz="2000" b="1" dirty="0" smtClean="0">
                <a:solidFill>
                  <a:srgbClr val="FF0000"/>
                </a:solidFill>
              </a:rPr>
              <a:t>yaşanan deneyim</a:t>
            </a:r>
            <a:r>
              <a:rPr lang="tr-TR" sz="2000" dirty="0" smtClean="0"/>
              <a:t>, değerlendirmeler ve öneriler kısaca anlatılmalıdır.</a:t>
            </a:r>
            <a:endParaRPr lang="tr-TR" sz="2400" dirty="0" smtClean="0"/>
          </a:p>
          <a:p>
            <a:r>
              <a:rPr lang="tr-TR" sz="2000" dirty="0" smtClean="0"/>
              <a:t>Ürünün ortaya çıkış aşamalarını anlatan fotoğraflar; ürünün çizimi/planlaması, yapılma aşaması ve ürünün son halini/ürünün çalışma halini ifade </a:t>
            </a:r>
            <a:r>
              <a:rPr lang="tr-TR" sz="2000" b="1" dirty="0" smtClean="0">
                <a:solidFill>
                  <a:srgbClr val="FF0000"/>
                </a:solidFill>
              </a:rPr>
              <a:t>eden en az 3 fotoğraf olmalı</a:t>
            </a:r>
            <a:r>
              <a:rPr lang="tr-TR" sz="2000" dirty="0" smtClean="0"/>
              <a:t>.  Çalışmada ürünün kendisi, model veya maketi elde edilmiş olabilir.</a:t>
            </a:r>
            <a:endParaRPr lang="tr-TR" sz="2400" dirty="0" smtClean="0"/>
          </a:p>
          <a:p>
            <a:r>
              <a:rPr lang="tr-TR" sz="2000" b="1" dirty="0" smtClean="0">
                <a:solidFill>
                  <a:srgbClr val="FF0000"/>
                </a:solidFill>
              </a:rPr>
              <a:t>Ürünü tanıtan</a:t>
            </a:r>
            <a:r>
              <a:rPr lang="tr-TR" sz="2000" dirty="0" smtClean="0"/>
              <a:t>; çalışma şekli, sağladığı kolaylık vb. bilgilerin kısa bir açıklamasına yer verilmelidir.</a:t>
            </a:r>
            <a:endParaRPr lang="tr-TR" sz="2400" dirty="0" smtClean="0"/>
          </a:p>
          <a:p>
            <a:pPr marL="114300" indent="0">
              <a:buFont typeface="Arial" pitchFamily="34" charset="0"/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8965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404664"/>
            <a:ext cx="7560840" cy="41044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400" b="1" dirty="0"/>
              <a:t>8</a:t>
            </a:r>
            <a:r>
              <a:rPr lang="tr-TR" sz="2400" b="1" dirty="0" smtClean="0"/>
              <a:t>. </a:t>
            </a:r>
            <a:r>
              <a:rPr lang="tr-TR" sz="2400" b="1" dirty="0"/>
              <a:t>sınıf etkinlikleri için;</a:t>
            </a:r>
            <a:endParaRPr lang="tr-TR" sz="2400" dirty="0"/>
          </a:p>
          <a:p>
            <a:pPr marL="114300" lvl="0" indent="0">
              <a:buNone/>
            </a:pPr>
            <a:endParaRPr lang="tr-TR" sz="2400" dirty="0" smtClean="0"/>
          </a:p>
          <a:p>
            <a:pPr lvl="0"/>
            <a:r>
              <a:rPr lang="tr-TR" sz="2000" dirty="0" smtClean="0"/>
              <a:t>Bir </a:t>
            </a:r>
            <a:r>
              <a:rPr lang="tr-TR" sz="2000" dirty="0"/>
              <a:t>ürünün </a:t>
            </a:r>
            <a:r>
              <a:rPr lang="tr-TR" sz="2000" b="1" dirty="0"/>
              <a:t>pazarlanabilir hale getirme </a:t>
            </a:r>
            <a:r>
              <a:rPr lang="tr-TR" sz="2000" dirty="0"/>
              <a:t>sürecinin </a:t>
            </a:r>
            <a:r>
              <a:rPr lang="tr-TR" sz="2000" b="1" dirty="0">
                <a:solidFill>
                  <a:srgbClr val="FF0000"/>
                </a:solidFill>
              </a:rPr>
              <a:t>kısa bir özeti </a:t>
            </a:r>
            <a:r>
              <a:rPr lang="tr-TR" sz="2000" dirty="0"/>
              <a:t>olmalıdır. </a:t>
            </a:r>
            <a:endParaRPr lang="tr-TR" sz="2000" dirty="0" smtClean="0"/>
          </a:p>
          <a:p>
            <a:pPr lvl="0"/>
            <a:r>
              <a:rPr lang="tr-TR" sz="2000" dirty="0" smtClean="0"/>
              <a:t>Çalışmanın </a:t>
            </a:r>
            <a:r>
              <a:rPr lang="tr-TR" sz="2000" dirty="0"/>
              <a:t>çıkışındaki </a:t>
            </a:r>
            <a:r>
              <a:rPr lang="tr-TR" sz="2000" b="1" dirty="0">
                <a:solidFill>
                  <a:srgbClr val="00B0F0"/>
                </a:solidFill>
              </a:rPr>
              <a:t>sorun ve ihtiyaç</a:t>
            </a:r>
            <a:r>
              <a:rPr lang="tr-TR" sz="2000" dirty="0"/>
              <a:t>, gerekçe, çözüm için öneri, çözümün hayata geçirilmesinde yaşanan deneyim, </a:t>
            </a:r>
            <a:r>
              <a:rPr lang="tr-TR" sz="2000" dirty="0">
                <a:solidFill>
                  <a:srgbClr val="FF0000"/>
                </a:solidFill>
              </a:rPr>
              <a:t>değerlendirmeler</a:t>
            </a:r>
            <a:r>
              <a:rPr lang="tr-TR" sz="2000" dirty="0"/>
              <a:t> ve öneriler kısaca anlatılmalıdır.</a:t>
            </a:r>
            <a:endParaRPr lang="tr-TR" sz="2400" dirty="0"/>
          </a:p>
          <a:p>
            <a:pPr lvl="0"/>
            <a:r>
              <a:rPr lang="tr-TR" sz="2000" dirty="0"/>
              <a:t>Ürünün ortaya çıkış aşamalarını anlatan fotoğraflar; hazırlanan </a:t>
            </a:r>
            <a:r>
              <a:rPr lang="tr-TR" sz="2000" b="1" dirty="0">
                <a:solidFill>
                  <a:srgbClr val="FF0000"/>
                </a:solidFill>
              </a:rPr>
              <a:t>marka, logo, slogan,  yapılan ambalajın </a:t>
            </a:r>
            <a:r>
              <a:rPr lang="tr-TR" sz="2000" dirty="0"/>
              <a:t>resmi ayrı ayrı yer almalı. </a:t>
            </a:r>
            <a:endParaRPr lang="tr-TR" sz="2000" dirty="0" smtClean="0"/>
          </a:p>
          <a:p>
            <a:pPr lvl="0"/>
            <a:r>
              <a:rPr lang="tr-TR" sz="2000" dirty="0" smtClean="0"/>
              <a:t>Ürün </a:t>
            </a:r>
            <a:r>
              <a:rPr lang="tr-TR" sz="2000" dirty="0"/>
              <a:t>tanıtımı için seçilen </a:t>
            </a:r>
            <a:r>
              <a:rPr lang="tr-TR" sz="2000" b="1" dirty="0" smtClean="0">
                <a:solidFill>
                  <a:srgbClr val="00B050"/>
                </a:solidFill>
              </a:rPr>
              <a:t>reklamın</a:t>
            </a:r>
            <a:r>
              <a:rPr lang="tr-TR" sz="2000" dirty="0" smtClean="0"/>
              <a:t> </a:t>
            </a:r>
            <a:r>
              <a:rPr lang="tr-TR" sz="2000" dirty="0"/>
              <a:t>kısa açıklaması, senaryo, varsa çekim fotoğraflarına yer verilmelidir. </a:t>
            </a:r>
            <a:endParaRPr lang="tr-TR" sz="2400" dirty="0"/>
          </a:p>
          <a:p>
            <a:pPr marL="114300" lvl="0" indent="0">
              <a:buNone/>
            </a:pPr>
            <a:endParaRPr lang="tr-T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9" t="21827" r="6616"/>
          <a:stretch/>
        </p:blipFill>
        <p:spPr bwMode="auto">
          <a:xfrm>
            <a:off x="683568" y="4725144"/>
            <a:ext cx="1555845" cy="19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29113"/>
            <a:ext cx="2138945" cy="19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05" y="4941168"/>
            <a:ext cx="4595242" cy="18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2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39" y="188640"/>
            <a:ext cx="4500364" cy="6494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ETKİNLİKLERİN BİLDİRİLMESİ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12776"/>
            <a:ext cx="6048672" cy="3629000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r>
              <a:rPr lang="tr-TR" sz="3800" b="1" dirty="0"/>
              <a:t>3mb geçmeyecek </a:t>
            </a:r>
            <a:r>
              <a:rPr lang="tr-TR" sz="3800" b="1" dirty="0" smtClean="0"/>
              <a:t>şekilde</a:t>
            </a:r>
          </a:p>
          <a:p>
            <a:pPr marL="114300" indent="0" algn="ctr">
              <a:lnSpc>
                <a:spcPct val="90000"/>
              </a:lnSpc>
              <a:buNone/>
            </a:pPr>
            <a:endParaRPr lang="tr-TR" sz="3200" b="1" dirty="0"/>
          </a:p>
          <a:p>
            <a:pPr marL="114300" indent="0" algn="ctr">
              <a:lnSpc>
                <a:spcPct val="90000"/>
              </a:lnSpc>
              <a:buNone/>
            </a:pPr>
            <a:r>
              <a:rPr lang="tr-TR" sz="4400" b="1" dirty="0" smtClean="0"/>
              <a:t>22 NİSAN 2013’e kadar</a:t>
            </a:r>
          </a:p>
          <a:p>
            <a:pPr marL="114300" indent="0" algn="ctr">
              <a:lnSpc>
                <a:spcPct val="90000"/>
              </a:lnSpc>
              <a:buNone/>
            </a:pPr>
            <a:r>
              <a:rPr lang="tr-TR" sz="2800" b="1" dirty="0" smtClean="0"/>
              <a:t> </a:t>
            </a:r>
          </a:p>
          <a:p>
            <a:pPr marL="114300" indent="0" algn="ctr">
              <a:lnSpc>
                <a:spcPct val="90000"/>
              </a:lnSpc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ttdiyarbakir@gmail.com</a:t>
            </a:r>
          </a:p>
          <a:p>
            <a:pPr marL="114300" indent="0" algn="ctr">
              <a:lnSpc>
                <a:spcPct val="90000"/>
              </a:lnSpc>
              <a:buNone/>
            </a:pPr>
            <a:endParaRPr lang="tr-TR" sz="4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34012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0006" y="3284984"/>
            <a:ext cx="76200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002060"/>
                </a:solidFill>
              </a:rPr>
              <a:t>www.bilimiz.org</a:t>
            </a:r>
            <a:br>
              <a:rPr lang="tr-TR" dirty="0" smtClean="0">
                <a:solidFill>
                  <a:srgbClr val="002060"/>
                </a:solidFill>
              </a:rPr>
            </a:br>
            <a:r>
              <a:rPr lang="tr-TR" dirty="0" smtClean="0">
                <a:solidFill>
                  <a:srgbClr val="002060"/>
                </a:solidFill>
              </a:rPr>
              <a:t>www.bilimfuarlari.org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osman\osman\laptop\TVT\döküman\yarışma\bilim fuarı\bilim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92088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8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İÇERİK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  ŞDZ Tanıtım</a:t>
            </a:r>
          </a:p>
          <a:p>
            <a:r>
              <a:rPr lang="tr-TR" sz="3600" dirty="0" smtClean="0"/>
              <a:t>  Kriterler</a:t>
            </a:r>
          </a:p>
          <a:p>
            <a:r>
              <a:rPr lang="tr-TR" sz="3600" dirty="0" smtClean="0"/>
              <a:t>  Düzen</a:t>
            </a:r>
          </a:p>
          <a:p>
            <a:r>
              <a:rPr lang="tr-TR" sz="3600" dirty="0" smtClean="0"/>
              <a:t>  Kurgu</a:t>
            </a:r>
          </a:p>
          <a:p>
            <a:r>
              <a:rPr lang="tr-TR" sz="3600" dirty="0" smtClean="0"/>
              <a:t>  Yapım</a:t>
            </a:r>
          </a:p>
          <a:p>
            <a:r>
              <a:rPr lang="tr-TR" sz="3600" dirty="0" smtClean="0"/>
              <a:t>  Soru - Cevap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788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3409528"/>
            <a:ext cx="7620000" cy="32598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800" dirty="0" smtClean="0"/>
              <a:t>Facebook </a:t>
            </a:r>
          </a:p>
          <a:p>
            <a:pPr marL="0" indent="0" algn="ctr">
              <a:buNone/>
            </a:pPr>
            <a:r>
              <a:rPr lang="tr-TR" sz="4800" dirty="0" smtClean="0"/>
              <a:t>www.tvted.org.tr</a:t>
            </a:r>
            <a:endParaRPr lang="tr-TR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1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756263" cy="3362900"/>
          </a:xfrm>
        </p:spPr>
        <p:txBody>
          <a:bodyPr/>
          <a:lstStyle/>
          <a:p>
            <a:pPr algn="ctr"/>
            <a:r>
              <a:rPr lang="tr-TR" sz="4400" dirty="0" smtClean="0"/>
              <a:t>TÜRK PATENT ENSTİTÜSÜ</a:t>
            </a:r>
            <a:br>
              <a:rPr lang="tr-TR" sz="4400" dirty="0" smtClean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 tarafından düzenlenmektedir.</a:t>
            </a:r>
            <a:endParaRPr lang="tr-TR" sz="4400" dirty="0"/>
          </a:p>
        </p:txBody>
      </p:sp>
      <p:pic>
        <p:nvPicPr>
          <p:cNvPr id="12" name="Picture 2" descr="D:\osman\osman\laptop\TVT\resim\logo3 cop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r="64727"/>
          <a:stretch/>
        </p:blipFill>
        <p:spPr bwMode="auto">
          <a:xfrm>
            <a:off x="2915816" y="373117"/>
            <a:ext cx="27461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692696"/>
            <a:ext cx="7745505" cy="5544616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Font typeface="Wingdings 2" pitchFamily="18" charset="2"/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Font typeface="Wingdings 2" pitchFamily="18" charset="2"/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Kurgu projeleri hariç olmak üzere </a:t>
            </a:r>
          </a:p>
          <a:p>
            <a:pPr algn="ctr">
              <a:buFont typeface="Wingdings 2" pitchFamily="18" charset="2"/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Etkinlik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ürünün kendisi ve günlüğünden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oluşmalıdır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 typeface="Wingdings 2" pitchFamily="18" charset="2"/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buFont typeface="Wingdings 2" pitchFamily="18" charset="2"/>
              <a:buNone/>
            </a:pPr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ÜRÜN   +  GÜNLÜK</a:t>
            </a:r>
          </a:p>
        </p:txBody>
      </p:sp>
    </p:spTree>
    <p:extLst>
      <p:ext uri="{BB962C8B-B14F-4D97-AF65-F5344CB8AC3E}">
        <p14:creationId xmlns:p14="http://schemas.microsoft.com/office/powerpoint/2010/main" val="10039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10801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 smtClean="0"/>
              <a:t>ETKİNLİKLERİN DEĞERLENDİRİLMESİ</a:t>
            </a:r>
            <a:br>
              <a:rPr lang="tr-TR" sz="3200" b="1" dirty="0" smtClean="0"/>
            </a:br>
            <a:endParaRPr lang="tr-TR" sz="3200" b="1" dirty="0"/>
          </a:p>
        </p:txBody>
      </p:sp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>
          <a:xfrm>
            <a:off x="251520" y="1916832"/>
            <a:ext cx="7776864" cy="3877890"/>
          </a:xfrm>
        </p:spPr>
        <p:txBody>
          <a:bodyPr>
            <a:noAutofit/>
          </a:bodyPr>
          <a:lstStyle/>
          <a:p>
            <a:pPr algn="just">
              <a:buFont typeface="Wingdings 2" pitchFamily="18" charset="2"/>
              <a:buNone/>
            </a:pPr>
            <a:r>
              <a:rPr lang="tr-TR" dirty="0" smtClean="0"/>
              <a:t>		Öğrenci etkinliklerini değerlendirirken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Ek-2</a:t>
            </a:r>
            <a:r>
              <a:rPr lang="tr-TR" dirty="0" smtClean="0"/>
              <a:t> de yer alan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“Etkinlik Değerlendirme Kriterleri” </a:t>
            </a:r>
            <a:r>
              <a:rPr lang="tr-TR" dirty="0" smtClean="0"/>
              <a:t>kullanılacaktır. </a:t>
            </a:r>
          </a:p>
          <a:p>
            <a:pPr algn="just">
              <a:buFont typeface="Wingdings 2" pitchFamily="18" charset="2"/>
              <a:buNone/>
            </a:pPr>
            <a:r>
              <a:rPr lang="tr-TR" dirty="0"/>
              <a:t> </a:t>
            </a:r>
            <a:r>
              <a:rPr lang="tr-TR" dirty="0" smtClean="0"/>
              <a:t>           </a:t>
            </a:r>
          </a:p>
          <a:p>
            <a:pPr algn="just">
              <a:buFont typeface="Wingdings 2" pitchFamily="18" charset="2"/>
              <a:buNone/>
            </a:pPr>
            <a:r>
              <a:rPr lang="tr-TR" dirty="0" smtClean="0"/>
              <a:t>		</a:t>
            </a:r>
          </a:p>
          <a:p>
            <a:pPr algn="just">
              <a:buFont typeface="Wingdings 2" pitchFamily="18" charset="2"/>
              <a:buNone/>
            </a:pPr>
            <a:r>
              <a:rPr lang="tr-TR" dirty="0" smtClean="0"/>
              <a:t>           Öğrenciler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birden fazla etkinlik </a:t>
            </a:r>
            <a:r>
              <a:rPr lang="tr-TR" dirty="0" smtClean="0"/>
              <a:t>ile de müracaat edebilirler. Komisyonlar illerine tanınan sayıda etkinlik seçebilecektir. Diyarbakır için 2 çalışma seçilecektir.</a:t>
            </a:r>
          </a:p>
          <a:p>
            <a:pPr algn="just">
              <a:buFont typeface="Wingdings 2" pitchFamily="18" charset="2"/>
              <a:buNone/>
            </a:pPr>
            <a:r>
              <a:rPr lang="tr-TR" dirty="0" smtClean="0"/>
              <a:t>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39" y="188640"/>
            <a:ext cx="4500364" cy="6494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60840" cy="105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400" b="1" dirty="0" smtClean="0"/>
              <a:t>Düzen kuşağı  ürünün değerlendirmeye alınabilmesi için </a:t>
            </a:r>
            <a:br>
              <a:rPr lang="tr-TR" sz="2400" b="1" dirty="0" smtClean="0"/>
            </a:br>
            <a:r>
              <a:rPr lang="tr-TR" sz="2400" b="1" dirty="0" smtClean="0"/>
              <a:t>Genel olarak şu özelliklere sahip olması gerekir: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779" y="2038393"/>
            <a:ext cx="5815430" cy="36228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tr-TR" sz="2000" dirty="0"/>
              <a:t>Düzen kuşağı etkinliklerinde ortaya çıkan düzenin; </a:t>
            </a:r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tr-TR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hacmi olmalı </a:t>
            </a:r>
            <a:r>
              <a:rPr lang="tr-TR" sz="2400" dirty="0" smtClean="0"/>
              <a:t>(üç boyutlu)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r-T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dengede durabilmeli </a:t>
            </a:r>
            <a:r>
              <a:rPr lang="tr-T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4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r-T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çoğalmaya imkân vermeli </a:t>
            </a:r>
            <a:r>
              <a:rPr lang="tr-TR" sz="2400" dirty="0" smtClean="0"/>
              <a:t>(farklı yönlerde istenildiği kadar çoğalabilmeli)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r-TR" sz="2400" b="1" dirty="0" smtClean="0"/>
              <a:t>tekrarlayan</a:t>
            </a: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birimler  anlaşılır </a:t>
            </a:r>
            <a:r>
              <a:rPr lang="tr-TR" sz="2400" dirty="0" smtClean="0"/>
              <a:t>olmalıdır.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Zemine</a:t>
            </a: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400" b="1" dirty="0" smtClean="0"/>
              <a:t>yapıştırılarak çalışılmamalıdır</a:t>
            </a:r>
            <a:r>
              <a:rPr lang="tr-TR" sz="2400" dirty="0" smtClean="0"/>
              <a:t>. </a:t>
            </a:r>
            <a:endParaRPr lang="tr-TR" sz="1100" dirty="0" smtClean="0"/>
          </a:p>
        </p:txBody>
      </p:sp>
      <p:pic>
        <p:nvPicPr>
          <p:cNvPr id="3077" name="Picture 5" descr="D:\osman\osman\laptop\TVT\resim\düzen\8\389400_10150405849802086_598182085_8252373_46230959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33219" r="7251" b="9448"/>
          <a:stretch/>
        </p:blipFill>
        <p:spPr bwMode="auto">
          <a:xfrm rot="5400000">
            <a:off x="5641734" y="3056890"/>
            <a:ext cx="3600401" cy="1563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1107" y="692696"/>
            <a:ext cx="7464189" cy="1800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lvl="1" indent="0">
              <a:buNone/>
            </a:pPr>
            <a:r>
              <a:rPr lang="tr-TR" b="1" dirty="0"/>
              <a:t>6. Sınıf: </a:t>
            </a:r>
            <a:endParaRPr lang="tr-TR" sz="2400" dirty="0"/>
          </a:p>
          <a:p>
            <a:r>
              <a:rPr lang="tr-TR" sz="2400" dirty="0"/>
              <a:t>Çalışma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 birimlerden </a:t>
            </a:r>
            <a:r>
              <a:rPr lang="tr-TR" sz="2400" dirty="0"/>
              <a:t>oluşmalıdır.</a:t>
            </a:r>
            <a:endParaRPr lang="tr-TR" sz="2800" dirty="0"/>
          </a:p>
          <a:p>
            <a:pPr lvl="1"/>
            <a:r>
              <a:rPr lang="tr-TR" dirty="0"/>
              <a:t>Tekrarlayan birimler (çoğalabilir birim), hazır birimin kendisi ya da hazır birimlerin kullanılmasıyla elde edilmiş olmalıdır</a:t>
            </a:r>
            <a:r>
              <a:rPr lang="tr-TR" dirty="0" smtClean="0"/>
              <a:t>.</a:t>
            </a:r>
            <a:endParaRPr lang="tr-TR" sz="2400" dirty="0"/>
          </a:p>
        </p:txBody>
      </p:sp>
      <p:pic>
        <p:nvPicPr>
          <p:cNvPr id="5122" name="Picture 2" descr="D:\osman\osman\laptop\TVT\resim\düzen\6\59363_516884101664188_142623581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t="19364" r="15111" b="15777"/>
          <a:stretch/>
        </p:blipFill>
        <p:spPr bwMode="auto">
          <a:xfrm>
            <a:off x="3347498" y="2758405"/>
            <a:ext cx="1944581" cy="15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osman\osman\laptop\TVT\resim\düzen\6\230057_213704188648849_116181041734498_792556_4990193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7" r="10063" b="12207"/>
          <a:stretch/>
        </p:blipFill>
        <p:spPr bwMode="auto">
          <a:xfrm>
            <a:off x="5555704" y="2758404"/>
            <a:ext cx="2499592" cy="15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osman\osman\laptop\TVT\resim\düzen\6\302043_299500166744246_100000527956290_1178315_413616563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11088" b="26720"/>
          <a:stretch/>
        </p:blipFill>
        <p:spPr bwMode="auto">
          <a:xfrm>
            <a:off x="611560" y="2758404"/>
            <a:ext cx="2448272" cy="15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osman\osman\laptop\TVT\resim\düzen\6\390210_10150443742078213_695308212_8542792_2031858953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6388" r="6458" b="3333"/>
          <a:stretch/>
        </p:blipFill>
        <p:spPr bwMode="auto">
          <a:xfrm>
            <a:off x="611560" y="4724400"/>
            <a:ext cx="2448272" cy="19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osman\osman\laptop\TVT\resim\düzen\6\149773_516883694997562_85941036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 b="11249"/>
          <a:stretch/>
        </p:blipFill>
        <p:spPr bwMode="auto">
          <a:xfrm>
            <a:off x="3347498" y="4724400"/>
            <a:ext cx="1944582" cy="19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osman\osman\laptop\TVT\resim\düzen\6\225229_213515372001064_116181041734498_791103_272229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04" y="4724400"/>
            <a:ext cx="2499592" cy="19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1107" y="692695"/>
            <a:ext cx="7560840" cy="32403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lvl="1" indent="0">
              <a:buNone/>
            </a:pPr>
            <a:r>
              <a:rPr lang="tr-TR" sz="1800" b="1" dirty="0"/>
              <a:t>7</a:t>
            </a:r>
            <a:r>
              <a:rPr lang="tr-TR" sz="1800" b="1" dirty="0" smtClean="0"/>
              <a:t>. </a:t>
            </a:r>
            <a:r>
              <a:rPr lang="tr-TR" sz="1800" b="1" dirty="0"/>
              <a:t>Sınıf: </a:t>
            </a:r>
            <a:endParaRPr lang="tr-TR" dirty="0"/>
          </a:p>
          <a:p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Değişkenliği olmayan geometrik biçim(</a:t>
            </a:r>
            <a:r>
              <a:rPr lang="tr-T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)den oluşmalıdır.</a:t>
            </a:r>
            <a:r>
              <a:rPr lang="tr-TR" sz="2000" b="1" dirty="0"/>
              <a:t> </a:t>
            </a:r>
            <a:endParaRPr lang="tr-TR" sz="2000" b="1" dirty="0" smtClean="0"/>
          </a:p>
          <a:p>
            <a:r>
              <a:rPr lang="tr-TR" sz="2000" dirty="0" smtClean="0"/>
              <a:t>Öğrenci </a:t>
            </a:r>
            <a:r>
              <a:rPr lang="tr-TR" sz="2000" dirty="0"/>
              <a:t>diğer geometrik biçimlerde kullanmış olabilir, düzen diğer şartları taşıyorsa </a:t>
            </a:r>
            <a:r>
              <a:rPr lang="tr-TR" sz="2000" b="1" dirty="0">
                <a:solidFill>
                  <a:srgbClr val="0070C0"/>
                </a:solidFill>
              </a:rPr>
              <a:t>kabul edilebilir.</a:t>
            </a:r>
          </a:p>
          <a:p>
            <a:pPr lvl="0"/>
            <a:r>
              <a:rPr lang="tr-TR" sz="2000" dirty="0"/>
              <a:t>Kullanılan geometrik biçim(</a:t>
            </a:r>
            <a:r>
              <a:rPr lang="tr-TR" sz="2000" dirty="0" err="1"/>
              <a:t>ler</a:t>
            </a:r>
            <a:r>
              <a:rPr lang="tr-TR" sz="2000" dirty="0"/>
              <a:t>) çoğalabilir birimler elde edilmiş olmalıdır.</a:t>
            </a:r>
          </a:p>
          <a:p>
            <a:pPr lvl="0"/>
            <a:r>
              <a:rPr lang="tr-TR" sz="2000" dirty="0"/>
              <a:t>Düzen (ürün) karar verilen çoğalabilir birimlerin tekrar etmesiyle oluşmalıdır. </a:t>
            </a:r>
            <a:endParaRPr lang="tr-TR" sz="2000" dirty="0" smtClean="0"/>
          </a:p>
          <a:p>
            <a:pPr lvl="0"/>
            <a:r>
              <a:rPr lang="tr-TR" sz="2000" dirty="0" smtClean="0"/>
              <a:t>Öğrenciler </a:t>
            </a:r>
            <a:r>
              <a:rPr lang="tr-TR" sz="2000" dirty="0"/>
              <a:t>farklı renk ve oranlarda geometrik biçimler kullanabilirler.</a:t>
            </a:r>
          </a:p>
        </p:txBody>
      </p:sp>
      <p:pic>
        <p:nvPicPr>
          <p:cNvPr id="6146" name="Picture 2" descr="D:\osman\osman\laptop\TVT\resim\düzen\Fotoğraf4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" y="4077072"/>
            <a:ext cx="2661413" cy="2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osman\osman\laptop\TVT\resim\düzen\Fotoğraf4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1728192" cy="25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osman\osman\laptop\TVT\resim\düzen\149498_1634276027051_1541211593_1542012_402648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077072"/>
            <a:ext cx="2585017" cy="250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426</TotalTime>
  <Words>584</Words>
  <Application>Microsoft Office PowerPoint</Application>
  <PresentationFormat>Ekran Gösterisi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Bitişiklik</vt:lpstr>
      <vt:lpstr>ŞİMDİ DÜŞÜNME ZAMANI 2013    TEKNOLOJİ VE TASARIM DERSİ ÖĞRENCİ  ETKİNLİKLERİ ULUSAL SERGİSİ  Diyarbakır tanıtım  toplantısı</vt:lpstr>
      <vt:lpstr>İÇERİK</vt:lpstr>
      <vt:lpstr>TÜRK PATENT ENSTİTÜSÜ   tarafından düzenlenmektedir.</vt:lpstr>
      <vt:lpstr>PowerPoint Sunusu</vt:lpstr>
      <vt:lpstr>ETKİNLİKLERİN DEĞERLENDİRİLMESİ </vt:lpstr>
      <vt:lpstr>PowerPoint Sunusu</vt:lpstr>
      <vt:lpstr>Düzen kuşağı  ürünün değerlendirmeye alınabilmesi için  Genel olarak şu özelliklere sahip olması gerekir:</vt:lpstr>
      <vt:lpstr>PowerPoint Sunusu</vt:lpstr>
      <vt:lpstr>PowerPoint Sunusu</vt:lpstr>
      <vt:lpstr>PowerPoint Sunusu</vt:lpstr>
      <vt:lpstr>KURGU kuşağı  ürününün Genel olarak şu özelliklere sahip olması gerekir:</vt:lpstr>
      <vt:lpstr>PowerPoint Sunusu</vt:lpstr>
      <vt:lpstr>PowerPoint Sunusu</vt:lpstr>
      <vt:lpstr>PowerPoint Sunusu</vt:lpstr>
      <vt:lpstr>YAPIM kuşağı  ürününün Genel olarak şu özelliklere sahip olması gerekir:</vt:lpstr>
      <vt:lpstr>PowerPoint Sunusu</vt:lpstr>
      <vt:lpstr>PowerPoint Sunusu</vt:lpstr>
      <vt:lpstr>ETKİNLİKLERİN BİLDİRİLMESİ </vt:lpstr>
      <vt:lpstr>www.bilimiz.org www.bilimfuarlari.org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ŞİMDİ DÜŞÜNME ZAMANI 2011   TEKNOLOJİ VE TASARIM DERSİ ÖĞRENCİ  ETKİNLİKLERİ ULUSAL SERGİSİ</dc:title>
  <dc:creator>VESTEL</dc:creator>
  <cp:lastModifiedBy>tt</cp:lastModifiedBy>
  <cp:revision>150</cp:revision>
  <dcterms:created xsi:type="dcterms:W3CDTF">2011-03-10T12:13:13Z</dcterms:created>
  <dcterms:modified xsi:type="dcterms:W3CDTF">2013-03-07T07:44:29Z</dcterms:modified>
</cp:coreProperties>
</file>